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72" r:id="rId2"/>
    <p:sldMasterId id="2147483684" r:id="rId3"/>
  </p:sldMasterIdLst>
  <p:notesMasterIdLst>
    <p:notesMasterId r:id="rId121"/>
  </p:notesMasterIdLst>
  <p:sldIdLst>
    <p:sldId id="375" r:id="rId4"/>
    <p:sldId id="581" r:id="rId5"/>
    <p:sldId id="608" r:id="rId6"/>
    <p:sldId id="609" r:id="rId7"/>
    <p:sldId id="610" r:id="rId8"/>
    <p:sldId id="611" r:id="rId9"/>
    <p:sldId id="617" r:id="rId10"/>
    <p:sldId id="624" r:id="rId11"/>
    <p:sldId id="552" r:id="rId12"/>
    <p:sldId id="554" r:id="rId13"/>
    <p:sldId id="553" r:id="rId14"/>
    <p:sldId id="615" r:id="rId15"/>
    <p:sldId id="257" r:id="rId16"/>
    <p:sldId id="277" r:id="rId17"/>
    <p:sldId id="258" r:id="rId18"/>
    <p:sldId id="260" r:id="rId19"/>
    <p:sldId id="267" r:id="rId20"/>
    <p:sldId id="261" r:id="rId21"/>
    <p:sldId id="268" r:id="rId22"/>
    <p:sldId id="262" r:id="rId23"/>
    <p:sldId id="269" r:id="rId24"/>
    <p:sldId id="263" r:id="rId25"/>
    <p:sldId id="264" r:id="rId26"/>
    <p:sldId id="270" r:id="rId27"/>
    <p:sldId id="265" r:id="rId28"/>
    <p:sldId id="266" r:id="rId29"/>
    <p:sldId id="271" r:id="rId30"/>
    <p:sldId id="272" r:id="rId31"/>
    <p:sldId id="273" r:id="rId32"/>
    <p:sldId id="274" r:id="rId33"/>
    <p:sldId id="275" r:id="rId34"/>
    <p:sldId id="276" r:id="rId35"/>
    <p:sldId id="556" r:id="rId36"/>
    <p:sldId id="558" r:id="rId37"/>
    <p:sldId id="559" r:id="rId38"/>
    <p:sldId id="560" r:id="rId39"/>
    <p:sldId id="564" r:id="rId40"/>
    <p:sldId id="565" r:id="rId41"/>
    <p:sldId id="354" r:id="rId42"/>
    <p:sldId id="356" r:id="rId43"/>
    <p:sldId id="357" r:id="rId44"/>
    <p:sldId id="618" r:id="rId45"/>
    <p:sldId id="619" r:id="rId46"/>
    <p:sldId id="620" r:id="rId47"/>
    <p:sldId id="621" r:id="rId48"/>
    <p:sldId id="625" r:id="rId49"/>
    <p:sldId id="319" r:id="rId50"/>
    <p:sldId id="395" r:id="rId51"/>
    <p:sldId id="402" r:id="rId52"/>
    <p:sldId id="396" r:id="rId53"/>
    <p:sldId id="397" r:id="rId54"/>
    <p:sldId id="626" r:id="rId55"/>
    <p:sldId id="627" r:id="rId56"/>
    <p:sldId id="628" r:id="rId57"/>
    <p:sldId id="634" r:id="rId58"/>
    <p:sldId id="635" r:id="rId59"/>
    <p:sldId id="630" r:id="rId60"/>
    <p:sldId id="636" r:id="rId61"/>
    <p:sldId id="278" r:id="rId62"/>
    <p:sldId id="279" r:id="rId63"/>
    <p:sldId id="582" r:id="rId64"/>
    <p:sldId id="583" r:id="rId65"/>
    <p:sldId id="612" r:id="rId66"/>
    <p:sldId id="613" r:id="rId67"/>
    <p:sldId id="614" r:id="rId68"/>
    <p:sldId id="616" r:id="rId69"/>
    <p:sldId id="629" r:id="rId70"/>
    <p:sldId id="637" r:id="rId71"/>
    <p:sldId id="646" r:id="rId72"/>
    <p:sldId id="604" r:id="rId73"/>
    <p:sldId id="605" r:id="rId74"/>
    <p:sldId id="606" r:id="rId75"/>
    <p:sldId id="584" r:id="rId76"/>
    <p:sldId id="585" r:id="rId77"/>
    <p:sldId id="586" r:id="rId78"/>
    <p:sldId id="587" r:id="rId79"/>
    <p:sldId id="588" r:id="rId80"/>
    <p:sldId id="589" r:id="rId81"/>
    <p:sldId id="590" r:id="rId82"/>
    <p:sldId id="591" r:id="rId83"/>
    <p:sldId id="592" r:id="rId84"/>
    <p:sldId id="593" r:id="rId85"/>
    <p:sldId id="594" r:id="rId86"/>
    <p:sldId id="595" r:id="rId87"/>
    <p:sldId id="596" r:id="rId88"/>
    <p:sldId id="597" r:id="rId89"/>
    <p:sldId id="598" r:id="rId90"/>
    <p:sldId id="599" r:id="rId91"/>
    <p:sldId id="600" r:id="rId92"/>
    <p:sldId id="601" r:id="rId93"/>
    <p:sldId id="602" r:id="rId94"/>
    <p:sldId id="603" r:id="rId95"/>
    <p:sldId id="561" r:id="rId96"/>
    <p:sldId id="562" r:id="rId97"/>
    <p:sldId id="563" r:id="rId98"/>
    <p:sldId id="551" r:id="rId99"/>
    <p:sldId id="607" r:id="rId100"/>
    <p:sldId id="555" r:id="rId101"/>
    <p:sldId id="622" r:id="rId102"/>
    <p:sldId id="623" r:id="rId103"/>
    <p:sldId id="399" r:id="rId104"/>
    <p:sldId id="320" r:id="rId105"/>
    <p:sldId id="400" r:id="rId106"/>
    <p:sldId id="401" r:id="rId107"/>
    <p:sldId id="388" r:id="rId108"/>
    <p:sldId id="403" r:id="rId109"/>
    <p:sldId id="390" r:id="rId110"/>
    <p:sldId id="631" r:id="rId111"/>
    <p:sldId id="638" r:id="rId112"/>
    <p:sldId id="639" r:id="rId113"/>
    <p:sldId id="259" r:id="rId114"/>
    <p:sldId id="640" r:id="rId115"/>
    <p:sldId id="641" r:id="rId116"/>
    <p:sldId id="642" r:id="rId117"/>
    <p:sldId id="643" r:id="rId118"/>
    <p:sldId id="644" r:id="rId119"/>
    <p:sldId id="645" r:id="rId120"/>
  </p:sldIdLst>
  <p:sldSz cx="12192000" cy="6858000"/>
  <p:notesSz cx="6797675" cy="9926638"/>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117" Type="http://schemas.openxmlformats.org/officeDocument/2006/relationships/slide" Target="slides/slide114.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slide" Target="slides/slide65.xml"/><Relationship Id="rId84" Type="http://schemas.openxmlformats.org/officeDocument/2006/relationships/slide" Target="slides/slide81.xml"/><Relationship Id="rId89" Type="http://schemas.openxmlformats.org/officeDocument/2006/relationships/slide" Target="slides/slide86.xml"/><Relationship Id="rId112" Type="http://schemas.openxmlformats.org/officeDocument/2006/relationships/slide" Target="slides/slide109.xml"/><Relationship Id="rId16" Type="http://schemas.openxmlformats.org/officeDocument/2006/relationships/slide" Target="slides/slide13.xml"/><Relationship Id="rId107" Type="http://schemas.openxmlformats.org/officeDocument/2006/relationships/slide" Target="slides/slide104.xml"/><Relationship Id="rId11" Type="http://schemas.openxmlformats.org/officeDocument/2006/relationships/slide" Target="slides/slide8.xml"/><Relationship Id="rId32" Type="http://schemas.openxmlformats.org/officeDocument/2006/relationships/slide" Target="slides/slide29.xml"/><Relationship Id="rId37" Type="http://schemas.openxmlformats.org/officeDocument/2006/relationships/slide" Target="slides/slide34.xml"/><Relationship Id="rId53" Type="http://schemas.openxmlformats.org/officeDocument/2006/relationships/slide" Target="slides/slide50.xml"/><Relationship Id="rId58" Type="http://schemas.openxmlformats.org/officeDocument/2006/relationships/slide" Target="slides/slide55.xml"/><Relationship Id="rId74" Type="http://schemas.openxmlformats.org/officeDocument/2006/relationships/slide" Target="slides/slide71.xml"/><Relationship Id="rId79" Type="http://schemas.openxmlformats.org/officeDocument/2006/relationships/slide" Target="slides/slide76.xml"/><Relationship Id="rId102" Type="http://schemas.openxmlformats.org/officeDocument/2006/relationships/slide" Target="slides/slide99.xml"/><Relationship Id="rId123" Type="http://schemas.openxmlformats.org/officeDocument/2006/relationships/viewProps" Target="viewProps.xml"/><Relationship Id="rId5" Type="http://schemas.openxmlformats.org/officeDocument/2006/relationships/slide" Target="slides/slide2.xml"/><Relationship Id="rId90" Type="http://schemas.openxmlformats.org/officeDocument/2006/relationships/slide" Target="slides/slide87.xml"/><Relationship Id="rId95" Type="http://schemas.openxmlformats.org/officeDocument/2006/relationships/slide" Target="slides/slide92.xml"/><Relationship Id="rId22" Type="http://schemas.openxmlformats.org/officeDocument/2006/relationships/slide" Target="slides/slide19.xml"/><Relationship Id="rId27" Type="http://schemas.openxmlformats.org/officeDocument/2006/relationships/slide" Target="slides/slide24.xml"/><Relationship Id="rId43" Type="http://schemas.openxmlformats.org/officeDocument/2006/relationships/slide" Target="slides/slide40.xml"/><Relationship Id="rId48" Type="http://schemas.openxmlformats.org/officeDocument/2006/relationships/slide" Target="slides/slide45.xml"/><Relationship Id="rId64" Type="http://schemas.openxmlformats.org/officeDocument/2006/relationships/slide" Target="slides/slide61.xml"/><Relationship Id="rId69" Type="http://schemas.openxmlformats.org/officeDocument/2006/relationships/slide" Target="slides/slide66.xml"/><Relationship Id="rId113" Type="http://schemas.openxmlformats.org/officeDocument/2006/relationships/slide" Target="slides/slide110.xml"/><Relationship Id="rId118" Type="http://schemas.openxmlformats.org/officeDocument/2006/relationships/slide" Target="slides/slide115.xml"/><Relationship Id="rId80" Type="http://schemas.openxmlformats.org/officeDocument/2006/relationships/slide" Target="slides/slide77.xml"/><Relationship Id="rId85" Type="http://schemas.openxmlformats.org/officeDocument/2006/relationships/slide" Target="slides/slide82.xml"/><Relationship Id="rId12" Type="http://schemas.openxmlformats.org/officeDocument/2006/relationships/slide" Target="slides/slide9.xml"/><Relationship Id="rId17" Type="http://schemas.openxmlformats.org/officeDocument/2006/relationships/slide" Target="slides/slide14.xml"/><Relationship Id="rId33" Type="http://schemas.openxmlformats.org/officeDocument/2006/relationships/slide" Target="slides/slide30.xml"/><Relationship Id="rId38" Type="http://schemas.openxmlformats.org/officeDocument/2006/relationships/slide" Target="slides/slide35.xml"/><Relationship Id="rId59" Type="http://schemas.openxmlformats.org/officeDocument/2006/relationships/slide" Target="slides/slide56.xml"/><Relationship Id="rId103" Type="http://schemas.openxmlformats.org/officeDocument/2006/relationships/slide" Target="slides/slide100.xml"/><Relationship Id="rId108" Type="http://schemas.openxmlformats.org/officeDocument/2006/relationships/slide" Target="slides/slide105.xml"/><Relationship Id="rId124" Type="http://schemas.openxmlformats.org/officeDocument/2006/relationships/theme" Target="theme/theme1.xml"/><Relationship Id="rId54" Type="http://schemas.openxmlformats.org/officeDocument/2006/relationships/slide" Target="slides/slide51.xml"/><Relationship Id="rId70" Type="http://schemas.openxmlformats.org/officeDocument/2006/relationships/slide" Target="slides/slide67.xml"/><Relationship Id="rId75" Type="http://schemas.openxmlformats.org/officeDocument/2006/relationships/slide" Target="slides/slide72.xml"/><Relationship Id="rId91" Type="http://schemas.openxmlformats.org/officeDocument/2006/relationships/slide" Target="slides/slide88.xml"/><Relationship Id="rId96" Type="http://schemas.openxmlformats.org/officeDocument/2006/relationships/slide" Target="slides/slide93.xml"/><Relationship Id="rId1" Type="http://schemas.openxmlformats.org/officeDocument/2006/relationships/slideMaster" Target="slideMasters/slideMaster1.xml"/><Relationship Id="rId6" Type="http://schemas.openxmlformats.org/officeDocument/2006/relationships/slide" Target="slides/slide3.xml"/><Relationship Id="rId23" Type="http://schemas.openxmlformats.org/officeDocument/2006/relationships/slide" Target="slides/slide20.xml"/><Relationship Id="rId28" Type="http://schemas.openxmlformats.org/officeDocument/2006/relationships/slide" Target="slides/slide25.xml"/><Relationship Id="rId49" Type="http://schemas.openxmlformats.org/officeDocument/2006/relationships/slide" Target="slides/slide46.xml"/><Relationship Id="rId114" Type="http://schemas.openxmlformats.org/officeDocument/2006/relationships/slide" Target="slides/slide111.xml"/><Relationship Id="rId119" Type="http://schemas.openxmlformats.org/officeDocument/2006/relationships/slide" Target="slides/slide116.xml"/><Relationship Id="rId44" Type="http://schemas.openxmlformats.org/officeDocument/2006/relationships/slide" Target="slides/slide41.xml"/><Relationship Id="rId60" Type="http://schemas.openxmlformats.org/officeDocument/2006/relationships/slide" Target="slides/slide57.xml"/><Relationship Id="rId65" Type="http://schemas.openxmlformats.org/officeDocument/2006/relationships/slide" Target="slides/slide62.xml"/><Relationship Id="rId81" Type="http://schemas.openxmlformats.org/officeDocument/2006/relationships/slide" Target="slides/slide78.xml"/><Relationship Id="rId86" Type="http://schemas.openxmlformats.org/officeDocument/2006/relationships/slide" Target="slides/slide83.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109" Type="http://schemas.openxmlformats.org/officeDocument/2006/relationships/slide" Target="slides/slide10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slide" Target="slides/slide73.xml"/><Relationship Id="rId97" Type="http://schemas.openxmlformats.org/officeDocument/2006/relationships/slide" Target="slides/slide94.xml"/><Relationship Id="rId104" Type="http://schemas.openxmlformats.org/officeDocument/2006/relationships/slide" Target="slides/slide101.xml"/><Relationship Id="rId120" Type="http://schemas.openxmlformats.org/officeDocument/2006/relationships/slide" Target="slides/slide117.xml"/><Relationship Id="rId125" Type="http://schemas.openxmlformats.org/officeDocument/2006/relationships/tableStyles" Target="tableStyles.xml"/><Relationship Id="rId7" Type="http://schemas.openxmlformats.org/officeDocument/2006/relationships/slide" Target="slides/slide4.xml"/><Relationship Id="rId71" Type="http://schemas.openxmlformats.org/officeDocument/2006/relationships/slide" Target="slides/slide68.xml"/><Relationship Id="rId92" Type="http://schemas.openxmlformats.org/officeDocument/2006/relationships/slide" Target="slides/slide89.xml"/><Relationship Id="rId2" Type="http://schemas.openxmlformats.org/officeDocument/2006/relationships/slideMaster" Target="slideMasters/slideMaster2.xml"/><Relationship Id="rId29" Type="http://schemas.openxmlformats.org/officeDocument/2006/relationships/slide" Target="slides/slide26.xml"/><Relationship Id="rId24" Type="http://schemas.openxmlformats.org/officeDocument/2006/relationships/slide" Target="slides/slide21.xml"/><Relationship Id="rId40" Type="http://schemas.openxmlformats.org/officeDocument/2006/relationships/slide" Target="slides/slide37.xml"/><Relationship Id="rId45" Type="http://schemas.openxmlformats.org/officeDocument/2006/relationships/slide" Target="slides/slide42.xml"/><Relationship Id="rId66" Type="http://schemas.openxmlformats.org/officeDocument/2006/relationships/slide" Target="slides/slide63.xml"/><Relationship Id="rId87" Type="http://schemas.openxmlformats.org/officeDocument/2006/relationships/slide" Target="slides/slide84.xml"/><Relationship Id="rId110" Type="http://schemas.openxmlformats.org/officeDocument/2006/relationships/slide" Target="slides/slide107.xml"/><Relationship Id="rId115" Type="http://schemas.openxmlformats.org/officeDocument/2006/relationships/slide" Target="slides/slide112.xml"/><Relationship Id="rId61" Type="http://schemas.openxmlformats.org/officeDocument/2006/relationships/slide" Target="slides/slide58.xml"/><Relationship Id="rId82" Type="http://schemas.openxmlformats.org/officeDocument/2006/relationships/slide" Target="slides/slide79.xml"/><Relationship Id="rId19" Type="http://schemas.openxmlformats.org/officeDocument/2006/relationships/slide" Target="slides/slide16.xml"/><Relationship Id="rId14" Type="http://schemas.openxmlformats.org/officeDocument/2006/relationships/slide" Target="slides/slide11.xml"/><Relationship Id="rId30" Type="http://schemas.openxmlformats.org/officeDocument/2006/relationships/slide" Target="slides/slide27.xml"/><Relationship Id="rId35" Type="http://schemas.openxmlformats.org/officeDocument/2006/relationships/slide" Target="slides/slide32.xml"/><Relationship Id="rId56" Type="http://schemas.openxmlformats.org/officeDocument/2006/relationships/slide" Target="slides/slide53.xml"/><Relationship Id="rId77" Type="http://schemas.openxmlformats.org/officeDocument/2006/relationships/slide" Target="slides/slide74.xml"/><Relationship Id="rId100" Type="http://schemas.openxmlformats.org/officeDocument/2006/relationships/slide" Target="slides/slide97.xml"/><Relationship Id="rId105" Type="http://schemas.openxmlformats.org/officeDocument/2006/relationships/slide" Target="slides/slide102.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93" Type="http://schemas.openxmlformats.org/officeDocument/2006/relationships/slide" Target="slides/slide90.xml"/><Relationship Id="rId98" Type="http://schemas.openxmlformats.org/officeDocument/2006/relationships/slide" Target="slides/slide95.xml"/><Relationship Id="rId121" Type="http://schemas.openxmlformats.org/officeDocument/2006/relationships/notesMaster" Target="notesMasters/notesMaster1.xml"/><Relationship Id="rId3" Type="http://schemas.openxmlformats.org/officeDocument/2006/relationships/slideMaster" Target="slideMasters/slideMaster3.xml"/><Relationship Id="rId25" Type="http://schemas.openxmlformats.org/officeDocument/2006/relationships/slide" Target="slides/slide22.xml"/><Relationship Id="rId46" Type="http://schemas.openxmlformats.org/officeDocument/2006/relationships/slide" Target="slides/slide43.xml"/><Relationship Id="rId67" Type="http://schemas.openxmlformats.org/officeDocument/2006/relationships/slide" Target="slides/slide64.xml"/><Relationship Id="rId116" Type="http://schemas.openxmlformats.org/officeDocument/2006/relationships/slide" Target="slides/slide113.xml"/><Relationship Id="rId20" Type="http://schemas.openxmlformats.org/officeDocument/2006/relationships/slide" Target="slides/slide17.xml"/><Relationship Id="rId41" Type="http://schemas.openxmlformats.org/officeDocument/2006/relationships/slide" Target="slides/slide38.xml"/><Relationship Id="rId62" Type="http://schemas.openxmlformats.org/officeDocument/2006/relationships/slide" Target="slides/slide59.xml"/><Relationship Id="rId83" Type="http://schemas.openxmlformats.org/officeDocument/2006/relationships/slide" Target="slides/slide80.xml"/><Relationship Id="rId88" Type="http://schemas.openxmlformats.org/officeDocument/2006/relationships/slide" Target="slides/slide85.xml"/><Relationship Id="rId111" Type="http://schemas.openxmlformats.org/officeDocument/2006/relationships/slide" Target="slides/slide108.xml"/><Relationship Id="rId15" Type="http://schemas.openxmlformats.org/officeDocument/2006/relationships/slide" Target="slides/slide12.xml"/><Relationship Id="rId36" Type="http://schemas.openxmlformats.org/officeDocument/2006/relationships/slide" Target="slides/slide33.xml"/><Relationship Id="rId57" Type="http://schemas.openxmlformats.org/officeDocument/2006/relationships/slide" Target="slides/slide54.xml"/><Relationship Id="rId106" Type="http://schemas.openxmlformats.org/officeDocument/2006/relationships/slide" Target="slides/slide103.xml"/><Relationship Id="rId10" Type="http://schemas.openxmlformats.org/officeDocument/2006/relationships/slide" Target="slides/slide7.xml"/><Relationship Id="rId31" Type="http://schemas.openxmlformats.org/officeDocument/2006/relationships/slide" Target="slides/slide28.xml"/><Relationship Id="rId52" Type="http://schemas.openxmlformats.org/officeDocument/2006/relationships/slide" Target="slides/slide49.xml"/><Relationship Id="rId73" Type="http://schemas.openxmlformats.org/officeDocument/2006/relationships/slide" Target="slides/slide70.xml"/><Relationship Id="rId78" Type="http://schemas.openxmlformats.org/officeDocument/2006/relationships/slide" Target="slides/slide75.xml"/><Relationship Id="rId94" Type="http://schemas.openxmlformats.org/officeDocument/2006/relationships/slide" Target="slides/slide91.xml"/><Relationship Id="rId99" Type="http://schemas.openxmlformats.org/officeDocument/2006/relationships/slide" Target="slides/slide96.xml"/><Relationship Id="rId101" Type="http://schemas.openxmlformats.org/officeDocument/2006/relationships/slide" Target="slides/slide98.xml"/><Relationship Id="rId122"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51275" y="0"/>
            <a:ext cx="2946400" cy="4968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46400" cy="496888"/>
          </a:xfrm>
          <a:prstGeom prst="rect">
            <a:avLst/>
          </a:prstGeom>
        </p:spPr>
        <p:txBody>
          <a:bodyPr vert="horz" lIns="91440" tIns="45720" rIns="91440" bIns="45720" rtlCol="1"/>
          <a:lstStyle>
            <a:lvl1pPr algn="l">
              <a:defRPr sz="1200"/>
            </a:lvl1pPr>
          </a:lstStyle>
          <a:p>
            <a:fld id="{7FA09125-46DF-40B5-8D0A-7750B5F8F9B9}" type="datetimeFigureOut">
              <a:rPr lang="he-IL" smtClean="0"/>
              <a:t>ג'/אלול/תשפ"א</a:t>
            </a:fld>
            <a:endParaRPr lang="he-IL"/>
          </a:p>
        </p:txBody>
      </p:sp>
      <p:sp>
        <p:nvSpPr>
          <p:cNvPr id="4" name="מציין מיקום של תמונת שקופית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79450" y="4776788"/>
            <a:ext cx="5438775" cy="3908425"/>
          </a:xfrm>
          <a:prstGeom prst="rect">
            <a:avLst/>
          </a:prstGeom>
        </p:spPr>
        <p:txBody>
          <a:bodyPr vert="horz" lIns="91440" tIns="45720" rIns="91440" bIns="45720"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51275" y="9429750"/>
            <a:ext cx="2946400" cy="496888"/>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9429750"/>
            <a:ext cx="2946400" cy="496888"/>
          </a:xfrm>
          <a:prstGeom prst="rect">
            <a:avLst/>
          </a:prstGeom>
        </p:spPr>
        <p:txBody>
          <a:bodyPr vert="horz" lIns="91440" tIns="45720" rIns="91440" bIns="45720" rtlCol="1" anchor="b"/>
          <a:lstStyle>
            <a:lvl1pPr algn="l">
              <a:defRPr sz="1200"/>
            </a:lvl1pPr>
          </a:lstStyle>
          <a:p>
            <a:fld id="{0B0D4971-4E7E-4A43-94B0-ED6926C9DB8E}" type="slidenum">
              <a:rPr lang="he-IL" smtClean="0"/>
              <a:t>‹#›</a:t>
            </a:fld>
            <a:endParaRPr lang="he-IL"/>
          </a:p>
        </p:txBody>
      </p:sp>
    </p:spTree>
    <p:extLst>
      <p:ext uri="{BB962C8B-B14F-4D97-AF65-F5344CB8AC3E}">
        <p14:creationId xmlns:p14="http://schemas.microsoft.com/office/powerpoint/2010/main" val="313770405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6:notes"/>
          <p:cNvSpPr txBox="1">
            <a:spLocks noGrp="1"/>
          </p:cNvSpPr>
          <p:nvPr>
            <p:ph type="body" idx="1"/>
          </p:nvPr>
        </p:nvSpPr>
        <p:spPr>
          <a:xfrm>
            <a:off x="679768" y="4715153"/>
            <a:ext cx="5438140"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5" name="Google Shape;125;p6:notes"/>
          <p:cNvSpPr>
            <a:spLocks noGrp="1" noRot="1" noChangeAspect="1"/>
          </p:cNvSpPr>
          <p:nvPr>
            <p:ph type="sldImg" idx="2"/>
          </p:nvPr>
        </p:nvSpPr>
        <p:spPr>
          <a:xfrm>
            <a:off x="92075" y="746125"/>
            <a:ext cx="6613525" cy="3721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10:notes"/>
          <p:cNvSpPr txBox="1">
            <a:spLocks noGrp="1"/>
          </p:cNvSpPr>
          <p:nvPr>
            <p:ph type="body" idx="1"/>
          </p:nvPr>
        </p:nvSpPr>
        <p:spPr>
          <a:xfrm>
            <a:off x="679768" y="4715153"/>
            <a:ext cx="5438140"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7" name="Google Shape;157;p10:notes"/>
          <p:cNvSpPr>
            <a:spLocks noGrp="1" noRot="1" noChangeAspect="1"/>
          </p:cNvSpPr>
          <p:nvPr>
            <p:ph type="sldImg" idx="2"/>
          </p:nvPr>
        </p:nvSpPr>
        <p:spPr>
          <a:xfrm>
            <a:off x="92075" y="746125"/>
            <a:ext cx="6613525" cy="3721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10:notes"/>
          <p:cNvSpPr txBox="1">
            <a:spLocks noGrp="1"/>
          </p:cNvSpPr>
          <p:nvPr>
            <p:ph type="body" idx="1"/>
          </p:nvPr>
        </p:nvSpPr>
        <p:spPr>
          <a:xfrm>
            <a:off x="679768" y="4715153"/>
            <a:ext cx="5438140"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7" name="Google Shape;157;p10:notes"/>
          <p:cNvSpPr>
            <a:spLocks noGrp="1" noRot="1" noChangeAspect="1"/>
          </p:cNvSpPr>
          <p:nvPr>
            <p:ph type="sldImg" idx="2"/>
          </p:nvPr>
        </p:nvSpPr>
        <p:spPr>
          <a:xfrm>
            <a:off x="92075" y="746125"/>
            <a:ext cx="6613525" cy="3721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540669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10:notes"/>
          <p:cNvSpPr txBox="1">
            <a:spLocks noGrp="1"/>
          </p:cNvSpPr>
          <p:nvPr>
            <p:ph type="body" idx="1"/>
          </p:nvPr>
        </p:nvSpPr>
        <p:spPr>
          <a:xfrm>
            <a:off x="679768" y="4715153"/>
            <a:ext cx="5438140"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7" name="Google Shape;157;p10:notes"/>
          <p:cNvSpPr>
            <a:spLocks noGrp="1" noRot="1" noChangeAspect="1"/>
          </p:cNvSpPr>
          <p:nvPr>
            <p:ph type="sldImg" idx="2"/>
          </p:nvPr>
        </p:nvSpPr>
        <p:spPr>
          <a:xfrm>
            <a:off x="92075" y="746125"/>
            <a:ext cx="6613525" cy="3721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096136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10:notes"/>
          <p:cNvSpPr txBox="1">
            <a:spLocks noGrp="1"/>
          </p:cNvSpPr>
          <p:nvPr>
            <p:ph type="body" idx="1"/>
          </p:nvPr>
        </p:nvSpPr>
        <p:spPr>
          <a:xfrm>
            <a:off x="679768" y="4715153"/>
            <a:ext cx="5438140"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7" name="Google Shape;157;p10:notes"/>
          <p:cNvSpPr>
            <a:spLocks noGrp="1" noRot="1" noChangeAspect="1"/>
          </p:cNvSpPr>
          <p:nvPr>
            <p:ph type="sldImg" idx="2"/>
          </p:nvPr>
        </p:nvSpPr>
        <p:spPr>
          <a:xfrm>
            <a:off x="92075" y="746125"/>
            <a:ext cx="6613525" cy="3721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385224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10:notes"/>
          <p:cNvSpPr txBox="1">
            <a:spLocks noGrp="1"/>
          </p:cNvSpPr>
          <p:nvPr>
            <p:ph type="body" idx="1"/>
          </p:nvPr>
        </p:nvSpPr>
        <p:spPr>
          <a:xfrm>
            <a:off x="679768" y="4715153"/>
            <a:ext cx="5438140"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7" name="Google Shape;157;p10:notes"/>
          <p:cNvSpPr>
            <a:spLocks noGrp="1" noRot="1" noChangeAspect="1"/>
          </p:cNvSpPr>
          <p:nvPr>
            <p:ph type="sldImg" idx="2"/>
          </p:nvPr>
        </p:nvSpPr>
        <p:spPr>
          <a:xfrm>
            <a:off x="92075" y="746125"/>
            <a:ext cx="6613525" cy="3721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045558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7:notes"/>
          <p:cNvSpPr txBox="1">
            <a:spLocks noGrp="1"/>
          </p:cNvSpPr>
          <p:nvPr>
            <p:ph type="body" idx="1"/>
          </p:nvPr>
        </p:nvSpPr>
        <p:spPr>
          <a:xfrm>
            <a:off x="679768" y="4715153"/>
            <a:ext cx="5438140"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3" name="Google Shape;133;p7:notes"/>
          <p:cNvSpPr>
            <a:spLocks noGrp="1" noRot="1" noChangeAspect="1"/>
          </p:cNvSpPr>
          <p:nvPr>
            <p:ph type="sldImg" idx="2"/>
          </p:nvPr>
        </p:nvSpPr>
        <p:spPr>
          <a:xfrm>
            <a:off x="92075" y="746125"/>
            <a:ext cx="6613525" cy="3721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15:notes"/>
          <p:cNvSpPr>
            <a:spLocks noGrp="1" noRot="1" noChangeAspect="1"/>
          </p:cNvSpPr>
          <p:nvPr>
            <p:ph type="sldImg" idx="2"/>
          </p:nvPr>
        </p:nvSpPr>
        <p:spPr>
          <a:xfrm>
            <a:off x="92075" y="746125"/>
            <a:ext cx="6613525" cy="3721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3" name="Google Shape;193;p15:notes"/>
          <p:cNvSpPr txBox="1">
            <a:spLocks noGrp="1"/>
          </p:cNvSpPr>
          <p:nvPr>
            <p:ph type="body" idx="1"/>
          </p:nvPr>
        </p:nvSpPr>
        <p:spPr>
          <a:xfrm>
            <a:off x="679768" y="4715153"/>
            <a:ext cx="5438140" cy="4466987"/>
          </a:xfrm>
          <a:prstGeom prst="rect">
            <a:avLst/>
          </a:prstGeom>
          <a:noFill/>
          <a:ln>
            <a:noFill/>
          </a:ln>
        </p:spPr>
        <p:txBody>
          <a:bodyPr spcFirstLastPara="1" wrap="square" lIns="91425" tIns="45700" rIns="91425" bIns="45700" anchor="t" anchorCtr="0">
            <a:noAutofit/>
          </a:bodyPr>
          <a:lstStyle/>
          <a:p>
            <a:pPr marL="0" lvl="0" indent="0" algn="r" rtl="1">
              <a:spcBef>
                <a:spcPts val="0"/>
              </a:spcBef>
              <a:spcAft>
                <a:spcPts val="0"/>
              </a:spcAft>
              <a:buNone/>
            </a:pPr>
            <a:endParaRPr/>
          </a:p>
        </p:txBody>
      </p:sp>
      <p:sp>
        <p:nvSpPr>
          <p:cNvPr id="194" name="Google Shape;194;p15:notes"/>
          <p:cNvSpPr txBox="1">
            <a:spLocks noGrp="1"/>
          </p:cNvSpPr>
          <p:nvPr>
            <p:ph type="sldNum" idx="12"/>
          </p:nvPr>
        </p:nvSpPr>
        <p:spPr>
          <a:xfrm>
            <a:off x="1576" y="9428584"/>
            <a:ext cx="2945659" cy="496332"/>
          </a:xfrm>
          <a:prstGeom prst="rect">
            <a:avLst/>
          </a:prstGeom>
          <a:noFill/>
          <a:ln>
            <a:noFill/>
          </a:ln>
        </p:spPr>
        <p:txBody>
          <a:bodyPr spcFirstLastPara="1" wrap="square" lIns="91425" tIns="45700" rIns="91425" bIns="45700" anchor="b"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iw-IL" sz="1400" b="0" i="0" u="none" strike="noStrike" kern="0" cap="none" spc="0" normalizeH="0" baseline="0" noProof="0">
                <a:ln>
                  <a:noFill/>
                </a:ln>
                <a:solidFill>
                  <a:srgbClr val="000000"/>
                </a:solidFill>
                <a:effectLst/>
                <a:uLnTx/>
                <a:uFillTx/>
                <a:latin typeface="Arial"/>
                <a:cs typeface="Arial"/>
                <a:sym typeface="Arial"/>
              </a:rPr>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t>58</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830736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15:notes"/>
          <p:cNvSpPr>
            <a:spLocks noGrp="1" noRot="1" noChangeAspect="1"/>
          </p:cNvSpPr>
          <p:nvPr>
            <p:ph type="sldImg" idx="2"/>
          </p:nvPr>
        </p:nvSpPr>
        <p:spPr>
          <a:xfrm>
            <a:off x="92075" y="746125"/>
            <a:ext cx="6613525" cy="3721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3" name="Google Shape;193;p15:notes"/>
          <p:cNvSpPr txBox="1">
            <a:spLocks noGrp="1"/>
          </p:cNvSpPr>
          <p:nvPr>
            <p:ph type="body" idx="1"/>
          </p:nvPr>
        </p:nvSpPr>
        <p:spPr>
          <a:xfrm>
            <a:off x="679768" y="4715153"/>
            <a:ext cx="5438140" cy="4466987"/>
          </a:xfrm>
          <a:prstGeom prst="rect">
            <a:avLst/>
          </a:prstGeom>
          <a:noFill/>
          <a:ln>
            <a:noFill/>
          </a:ln>
        </p:spPr>
        <p:txBody>
          <a:bodyPr spcFirstLastPara="1" wrap="square" lIns="91425" tIns="45700" rIns="91425" bIns="45700" anchor="t" anchorCtr="0">
            <a:noAutofit/>
          </a:bodyPr>
          <a:lstStyle/>
          <a:p>
            <a:pPr marL="0" lvl="0" indent="0" algn="r" rtl="1">
              <a:spcBef>
                <a:spcPts val="0"/>
              </a:spcBef>
              <a:spcAft>
                <a:spcPts val="0"/>
              </a:spcAft>
              <a:buNone/>
            </a:pPr>
            <a:endParaRPr/>
          </a:p>
        </p:txBody>
      </p:sp>
      <p:sp>
        <p:nvSpPr>
          <p:cNvPr id="194" name="Google Shape;194;p15:notes"/>
          <p:cNvSpPr txBox="1">
            <a:spLocks noGrp="1"/>
          </p:cNvSpPr>
          <p:nvPr>
            <p:ph type="sldNum" idx="12"/>
          </p:nvPr>
        </p:nvSpPr>
        <p:spPr>
          <a:xfrm>
            <a:off x="1576" y="9428584"/>
            <a:ext cx="2945659" cy="496332"/>
          </a:xfrm>
          <a:prstGeom prst="rect">
            <a:avLst/>
          </a:prstGeom>
          <a:noFill/>
          <a:ln>
            <a:noFill/>
          </a:ln>
        </p:spPr>
        <p:txBody>
          <a:bodyPr spcFirstLastPara="1" wrap="square" lIns="91425" tIns="45700" rIns="91425" bIns="45700" anchor="b"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iw-IL" sz="1400" b="0" i="0" u="none" strike="noStrike" kern="0" cap="none" spc="0" normalizeH="0" baseline="0" noProof="0">
                <a:ln>
                  <a:noFill/>
                </a:ln>
                <a:solidFill>
                  <a:srgbClr val="000000"/>
                </a:solidFill>
                <a:effectLst/>
                <a:uLnTx/>
                <a:uFillTx/>
                <a:latin typeface="Arial"/>
                <a:cs typeface="Arial"/>
                <a:sym typeface="Arial"/>
              </a:rPr>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t>59</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0033159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15:notes"/>
          <p:cNvSpPr>
            <a:spLocks noGrp="1" noRot="1" noChangeAspect="1"/>
          </p:cNvSpPr>
          <p:nvPr>
            <p:ph type="sldImg" idx="2"/>
          </p:nvPr>
        </p:nvSpPr>
        <p:spPr>
          <a:xfrm>
            <a:off x="92075" y="746125"/>
            <a:ext cx="6613525" cy="3721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3" name="Google Shape;193;p15:notes"/>
          <p:cNvSpPr txBox="1">
            <a:spLocks noGrp="1"/>
          </p:cNvSpPr>
          <p:nvPr>
            <p:ph type="body" idx="1"/>
          </p:nvPr>
        </p:nvSpPr>
        <p:spPr>
          <a:xfrm>
            <a:off x="679768" y="4715153"/>
            <a:ext cx="5438140" cy="4466987"/>
          </a:xfrm>
          <a:prstGeom prst="rect">
            <a:avLst/>
          </a:prstGeom>
          <a:noFill/>
          <a:ln>
            <a:noFill/>
          </a:ln>
        </p:spPr>
        <p:txBody>
          <a:bodyPr spcFirstLastPara="1" wrap="square" lIns="91425" tIns="45700" rIns="91425" bIns="45700" anchor="t" anchorCtr="0">
            <a:noAutofit/>
          </a:bodyPr>
          <a:lstStyle/>
          <a:p>
            <a:pPr marL="0" lvl="0" indent="0" algn="r" rtl="1">
              <a:spcBef>
                <a:spcPts val="0"/>
              </a:spcBef>
              <a:spcAft>
                <a:spcPts val="0"/>
              </a:spcAft>
              <a:buNone/>
            </a:pPr>
            <a:endParaRPr/>
          </a:p>
        </p:txBody>
      </p:sp>
      <p:sp>
        <p:nvSpPr>
          <p:cNvPr id="194" name="Google Shape;194;p15:notes"/>
          <p:cNvSpPr txBox="1">
            <a:spLocks noGrp="1"/>
          </p:cNvSpPr>
          <p:nvPr>
            <p:ph type="sldNum" idx="12"/>
          </p:nvPr>
        </p:nvSpPr>
        <p:spPr>
          <a:xfrm>
            <a:off x="1576" y="9428584"/>
            <a:ext cx="2945659" cy="496332"/>
          </a:xfrm>
          <a:prstGeom prst="rect">
            <a:avLst/>
          </a:prstGeom>
          <a:noFill/>
          <a:ln>
            <a:noFill/>
          </a:ln>
        </p:spPr>
        <p:txBody>
          <a:bodyPr spcFirstLastPara="1" wrap="square" lIns="91425" tIns="45700" rIns="91425" bIns="45700" anchor="b"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iw-IL" sz="1400" b="0" i="0" u="none" strike="noStrike" kern="0" cap="none" spc="0" normalizeH="0" baseline="0" noProof="0">
                <a:ln>
                  <a:noFill/>
                </a:ln>
                <a:solidFill>
                  <a:srgbClr val="000000"/>
                </a:solidFill>
                <a:effectLst/>
                <a:uLnTx/>
                <a:uFillTx/>
                <a:latin typeface="Arial"/>
                <a:cs typeface="Arial"/>
                <a:sym typeface="Arial"/>
              </a:rPr>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t>60</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706362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10:notes"/>
          <p:cNvSpPr txBox="1">
            <a:spLocks noGrp="1"/>
          </p:cNvSpPr>
          <p:nvPr>
            <p:ph type="body" idx="1"/>
          </p:nvPr>
        </p:nvSpPr>
        <p:spPr>
          <a:xfrm>
            <a:off x="679768" y="4715153"/>
            <a:ext cx="5438140"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7" name="Google Shape;157;p10:notes"/>
          <p:cNvSpPr>
            <a:spLocks noGrp="1" noRot="1" noChangeAspect="1"/>
          </p:cNvSpPr>
          <p:nvPr>
            <p:ph type="sldImg" idx="2"/>
          </p:nvPr>
        </p:nvSpPr>
        <p:spPr>
          <a:xfrm>
            <a:off x="92075" y="746125"/>
            <a:ext cx="6613525" cy="3721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15:notes"/>
          <p:cNvSpPr>
            <a:spLocks noGrp="1" noRot="1" noChangeAspect="1"/>
          </p:cNvSpPr>
          <p:nvPr>
            <p:ph type="sldImg" idx="2"/>
          </p:nvPr>
        </p:nvSpPr>
        <p:spPr>
          <a:xfrm>
            <a:off x="92075" y="746125"/>
            <a:ext cx="6613525" cy="3721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3" name="Google Shape;193;p15:notes"/>
          <p:cNvSpPr txBox="1">
            <a:spLocks noGrp="1"/>
          </p:cNvSpPr>
          <p:nvPr>
            <p:ph type="body" idx="1"/>
          </p:nvPr>
        </p:nvSpPr>
        <p:spPr>
          <a:xfrm>
            <a:off x="679768" y="4715153"/>
            <a:ext cx="5438140" cy="4466987"/>
          </a:xfrm>
          <a:prstGeom prst="rect">
            <a:avLst/>
          </a:prstGeom>
          <a:noFill/>
          <a:ln>
            <a:noFill/>
          </a:ln>
        </p:spPr>
        <p:txBody>
          <a:bodyPr spcFirstLastPara="1" wrap="square" lIns="91425" tIns="45700" rIns="91425" bIns="45700" anchor="t" anchorCtr="0">
            <a:noAutofit/>
          </a:bodyPr>
          <a:lstStyle/>
          <a:p>
            <a:pPr marL="0" lvl="0" indent="0" algn="r" rtl="1">
              <a:spcBef>
                <a:spcPts val="0"/>
              </a:spcBef>
              <a:spcAft>
                <a:spcPts val="0"/>
              </a:spcAft>
              <a:buNone/>
            </a:pPr>
            <a:endParaRPr/>
          </a:p>
        </p:txBody>
      </p:sp>
      <p:sp>
        <p:nvSpPr>
          <p:cNvPr id="194" name="Google Shape;194;p15:notes"/>
          <p:cNvSpPr txBox="1">
            <a:spLocks noGrp="1"/>
          </p:cNvSpPr>
          <p:nvPr>
            <p:ph type="sldNum" idx="12"/>
          </p:nvPr>
        </p:nvSpPr>
        <p:spPr>
          <a:xfrm>
            <a:off x="1576" y="9428584"/>
            <a:ext cx="2945659" cy="496332"/>
          </a:xfrm>
          <a:prstGeom prst="rect">
            <a:avLst/>
          </a:prstGeom>
          <a:noFill/>
          <a:ln>
            <a:noFill/>
          </a:ln>
        </p:spPr>
        <p:txBody>
          <a:bodyPr spcFirstLastPara="1" wrap="square" lIns="91425" tIns="45700" rIns="91425" bIns="45700" anchor="b"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iw-IL" sz="1400" b="0" i="0" u="none" strike="noStrike" kern="0" cap="none" spc="0" normalizeH="0" baseline="0" noProof="0">
                <a:ln>
                  <a:noFill/>
                </a:ln>
                <a:solidFill>
                  <a:srgbClr val="000000"/>
                </a:solidFill>
                <a:effectLst/>
                <a:uLnTx/>
                <a:uFillTx/>
                <a:latin typeface="Arial"/>
                <a:cs typeface="Arial"/>
                <a:sym typeface="Arial"/>
              </a:rPr>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t>110</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4:notes"/>
          <p:cNvSpPr txBox="1">
            <a:spLocks noGrp="1"/>
          </p:cNvSpPr>
          <p:nvPr>
            <p:ph type="body" idx="1"/>
          </p:nvPr>
        </p:nvSpPr>
        <p:spPr>
          <a:xfrm>
            <a:off x="679768" y="4715153"/>
            <a:ext cx="5438140"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7" name="Google Shape;107;p4:notes"/>
          <p:cNvSpPr>
            <a:spLocks noGrp="1" noRot="1" noChangeAspect="1"/>
          </p:cNvSpPr>
          <p:nvPr>
            <p:ph type="sldImg" idx="2"/>
          </p:nvPr>
        </p:nvSpPr>
        <p:spPr>
          <a:xfrm>
            <a:off x="92075" y="746125"/>
            <a:ext cx="6613525" cy="3721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5:notes"/>
          <p:cNvSpPr txBox="1">
            <a:spLocks noGrp="1"/>
          </p:cNvSpPr>
          <p:nvPr>
            <p:ph type="body" idx="1"/>
          </p:nvPr>
        </p:nvSpPr>
        <p:spPr>
          <a:xfrm>
            <a:off x="679768" y="4715153"/>
            <a:ext cx="5438140"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5" name="Google Shape;115;p5:notes"/>
          <p:cNvSpPr>
            <a:spLocks noGrp="1" noRot="1" noChangeAspect="1"/>
          </p:cNvSpPr>
          <p:nvPr>
            <p:ph type="sldImg" idx="2"/>
          </p:nvPr>
        </p:nvSpPr>
        <p:spPr>
          <a:xfrm>
            <a:off x="92075" y="746125"/>
            <a:ext cx="6613525" cy="3721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914400" y="2130426"/>
            <a:ext cx="10363200" cy="1470025"/>
          </a:xfrm>
        </p:spPr>
        <p:txBody>
          <a:bodyPr/>
          <a:lstStyle/>
          <a:p>
            <a:r>
              <a:rPr lang="he-IL"/>
              <a:t>לחץ כדי לערוך סגנון כותרת של תבנית בסיס</a:t>
            </a:r>
          </a:p>
        </p:txBody>
      </p:sp>
      <p:sp>
        <p:nvSpPr>
          <p:cNvPr id="3" name="כותרת משנה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p>
            <a:fld id="{E9B0CA1C-D921-414C-B22B-AC7FCD35C532}" type="datetimeFigureOut">
              <a:rPr lang="he-IL" smtClean="0"/>
              <a:t>ג'/אלול/תשפ"א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E9388BC-4BBD-48CA-827F-D74A57A14637}" type="slidenum">
              <a:rPr lang="he-IL" smtClean="0"/>
              <a:t>‹#›</a:t>
            </a:fld>
            <a:endParaRPr lang="he-IL"/>
          </a:p>
        </p:txBody>
      </p:sp>
    </p:spTree>
    <p:extLst>
      <p:ext uri="{BB962C8B-B14F-4D97-AF65-F5344CB8AC3E}">
        <p14:creationId xmlns:p14="http://schemas.microsoft.com/office/powerpoint/2010/main" val="1054462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E9B0CA1C-D921-414C-B22B-AC7FCD35C532}" type="datetimeFigureOut">
              <a:rPr lang="he-IL" smtClean="0"/>
              <a:t>ג'/אלול/תשפ"א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E9388BC-4BBD-48CA-827F-D74A57A14637}" type="slidenum">
              <a:rPr lang="he-IL" smtClean="0"/>
              <a:t>‹#›</a:t>
            </a:fld>
            <a:endParaRPr lang="he-IL"/>
          </a:p>
        </p:txBody>
      </p:sp>
    </p:spTree>
    <p:extLst>
      <p:ext uri="{BB962C8B-B14F-4D97-AF65-F5344CB8AC3E}">
        <p14:creationId xmlns:p14="http://schemas.microsoft.com/office/powerpoint/2010/main" val="2193146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839200" y="274639"/>
            <a:ext cx="2743200" cy="5851525"/>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609600" y="274639"/>
            <a:ext cx="8026400" cy="5851525"/>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E9B0CA1C-D921-414C-B22B-AC7FCD35C532}" type="datetimeFigureOut">
              <a:rPr lang="he-IL" smtClean="0"/>
              <a:t>ג'/אלול/תשפ"א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E9388BC-4BBD-48CA-827F-D74A57A14637}" type="slidenum">
              <a:rPr lang="he-IL" smtClean="0"/>
              <a:t>‹#›</a:t>
            </a:fld>
            <a:endParaRPr lang="he-IL"/>
          </a:p>
        </p:txBody>
      </p:sp>
    </p:spTree>
    <p:extLst>
      <p:ext uri="{BB962C8B-B14F-4D97-AF65-F5344CB8AC3E}">
        <p14:creationId xmlns:p14="http://schemas.microsoft.com/office/powerpoint/2010/main" val="21634568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he-IL"/>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he-IL"/>
          </a:p>
        </p:txBody>
      </p:sp>
      <p:sp>
        <p:nvSpPr>
          <p:cNvPr id="4" name="Date Placeholder 3"/>
          <p:cNvSpPr>
            <a:spLocks noGrp="1"/>
          </p:cNvSpPr>
          <p:nvPr>
            <p:ph type="dt" sz="half" idx="10"/>
          </p:nvPr>
        </p:nvSpPr>
        <p:spPr/>
        <p:txBody>
          <a:bodyPr/>
          <a:lstStyle/>
          <a:p>
            <a:fld id="{CF88CC6B-56AB-4A0B-B165-B50B675C8797}" type="datetimeFigureOut">
              <a:rPr lang="he-IL" smtClean="0"/>
              <a:t>ג'/אלול/תשפ"א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52477C5E-DE65-4CF3-8D49-8BCA4B141EF1}" type="slidenum">
              <a:rPr lang="he-IL" smtClean="0"/>
              <a:t>‹#›</a:t>
            </a:fld>
            <a:endParaRPr lang="he-IL"/>
          </a:p>
        </p:txBody>
      </p:sp>
    </p:spTree>
    <p:extLst>
      <p:ext uri="{BB962C8B-B14F-4D97-AF65-F5344CB8AC3E}">
        <p14:creationId xmlns:p14="http://schemas.microsoft.com/office/powerpoint/2010/main" val="39873790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e-I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Date Placeholder 3"/>
          <p:cNvSpPr>
            <a:spLocks noGrp="1"/>
          </p:cNvSpPr>
          <p:nvPr>
            <p:ph type="dt" sz="half" idx="10"/>
          </p:nvPr>
        </p:nvSpPr>
        <p:spPr/>
        <p:txBody>
          <a:bodyPr/>
          <a:lstStyle/>
          <a:p>
            <a:fld id="{CF88CC6B-56AB-4A0B-B165-B50B675C8797}" type="datetimeFigureOut">
              <a:rPr lang="he-IL" smtClean="0"/>
              <a:t>ג'/אלול/תשפ"א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52477C5E-DE65-4CF3-8D49-8BCA4B141EF1}" type="slidenum">
              <a:rPr lang="he-IL" smtClean="0"/>
              <a:t>‹#›</a:t>
            </a:fld>
            <a:endParaRPr lang="he-IL"/>
          </a:p>
        </p:txBody>
      </p:sp>
    </p:spTree>
    <p:extLst>
      <p:ext uri="{BB962C8B-B14F-4D97-AF65-F5344CB8AC3E}">
        <p14:creationId xmlns:p14="http://schemas.microsoft.com/office/powerpoint/2010/main" val="8407708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r">
              <a:defRPr sz="4000" b="1" cap="all"/>
            </a:lvl1pPr>
          </a:lstStyle>
          <a:p>
            <a:r>
              <a:rPr lang="en-US"/>
              <a:t>Click to edit Master title style</a:t>
            </a:r>
            <a:endParaRPr lang="he-IL"/>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88CC6B-56AB-4A0B-B165-B50B675C8797}" type="datetimeFigureOut">
              <a:rPr lang="he-IL" smtClean="0"/>
              <a:t>ג'/אלול/תשפ"א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52477C5E-DE65-4CF3-8D49-8BCA4B141EF1}" type="slidenum">
              <a:rPr lang="he-IL" smtClean="0"/>
              <a:t>‹#›</a:t>
            </a:fld>
            <a:endParaRPr lang="he-IL"/>
          </a:p>
        </p:txBody>
      </p:sp>
    </p:spTree>
    <p:extLst>
      <p:ext uri="{BB962C8B-B14F-4D97-AF65-F5344CB8AC3E}">
        <p14:creationId xmlns:p14="http://schemas.microsoft.com/office/powerpoint/2010/main" val="9666736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e-IL"/>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5" name="Date Placeholder 4"/>
          <p:cNvSpPr>
            <a:spLocks noGrp="1"/>
          </p:cNvSpPr>
          <p:nvPr>
            <p:ph type="dt" sz="half" idx="10"/>
          </p:nvPr>
        </p:nvSpPr>
        <p:spPr/>
        <p:txBody>
          <a:bodyPr/>
          <a:lstStyle/>
          <a:p>
            <a:fld id="{CF88CC6B-56AB-4A0B-B165-B50B675C8797}" type="datetimeFigureOut">
              <a:rPr lang="he-IL" smtClean="0"/>
              <a:t>ג'/אלול/תשפ"א</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52477C5E-DE65-4CF3-8D49-8BCA4B141EF1}" type="slidenum">
              <a:rPr lang="he-IL" smtClean="0"/>
              <a:t>‹#›</a:t>
            </a:fld>
            <a:endParaRPr lang="he-IL"/>
          </a:p>
        </p:txBody>
      </p:sp>
    </p:spTree>
    <p:extLst>
      <p:ext uri="{BB962C8B-B14F-4D97-AF65-F5344CB8AC3E}">
        <p14:creationId xmlns:p14="http://schemas.microsoft.com/office/powerpoint/2010/main" val="21491484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he-IL"/>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7" name="Date Placeholder 6"/>
          <p:cNvSpPr>
            <a:spLocks noGrp="1"/>
          </p:cNvSpPr>
          <p:nvPr>
            <p:ph type="dt" sz="half" idx="10"/>
          </p:nvPr>
        </p:nvSpPr>
        <p:spPr/>
        <p:txBody>
          <a:bodyPr/>
          <a:lstStyle/>
          <a:p>
            <a:fld id="{CF88CC6B-56AB-4A0B-B165-B50B675C8797}" type="datetimeFigureOut">
              <a:rPr lang="he-IL" smtClean="0"/>
              <a:t>ג'/אלול/תשפ"א</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52477C5E-DE65-4CF3-8D49-8BCA4B141EF1}" type="slidenum">
              <a:rPr lang="he-IL" smtClean="0"/>
              <a:t>‹#›</a:t>
            </a:fld>
            <a:endParaRPr lang="he-IL"/>
          </a:p>
        </p:txBody>
      </p:sp>
    </p:spTree>
    <p:extLst>
      <p:ext uri="{BB962C8B-B14F-4D97-AF65-F5344CB8AC3E}">
        <p14:creationId xmlns:p14="http://schemas.microsoft.com/office/powerpoint/2010/main" val="12569918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e-IL"/>
          </a:p>
        </p:txBody>
      </p:sp>
      <p:sp>
        <p:nvSpPr>
          <p:cNvPr id="3" name="Date Placeholder 2"/>
          <p:cNvSpPr>
            <a:spLocks noGrp="1"/>
          </p:cNvSpPr>
          <p:nvPr>
            <p:ph type="dt" sz="half" idx="10"/>
          </p:nvPr>
        </p:nvSpPr>
        <p:spPr/>
        <p:txBody>
          <a:bodyPr/>
          <a:lstStyle/>
          <a:p>
            <a:fld id="{CF88CC6B-56AB-4A0B-B165-B50B675C8797}" type="datetimeFigureOut">
              <a:rPr lang="he-IL" smtClean="0"/>
              <a:t>ג'/אלול/תשפ"א</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52477C5E-DE65-4CF3-8D49-8BCA4B141EF1}" type="slidenum">
              <a:rPr lang="he-IL" smtClean="0"/>
              <a:t>‹#›</a:t>
            </a:fld>
            <a:endParaRPr lang="he-IL"/>
          </a:p>
        </p:txBody>
      </p:sp>
    </p:spTree>
    <p:extLst>
      <p:ext uri="{BB962C8B-B14F-4D97-AF65-F5344CB8AC3E}">
        <p14:creationId xmlns:p14="http://schemas.microsoft.com/office/powerpoint/2010/main" val="18393314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88CC6B-56AB-4A0B-B165-B50B675C8797}" type="datetimeFigureOut">
              <a:rPr lang="he-IL" smtClean="0"/>
              <a:t>ג'/אלול/תשפ"א</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52477C5E-DE65-4CF3-8D49-8BCA4B141EF1}" type="slidenum">
              <a:rPr lang="he-IL" smtClean="0"/>
              <a:t>‹#›</a:t>
            </a:fld>
            <a:endParaRPr lang="he-IL"/>
          </a:p>
        </p:txBody>
      </p:sp>
    </p:spTree>
    <p:extLst>
      <p:ext uri="{BB962C8B-B14F-4D97-AF65-F5344CB8AC3E}">
        <p14:creationId xmlns:p14="http://schemas.microsoft.com/office/powerpoint/2010/main" val="18084307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r">
              <a:defRPr sz="2000" b="1"/>
            </a:lvl1pPr>
          </a:lstStyle>
          <a:p>
            <a:r>
              <a:rPr lang="en-US"/>
              <a:t>Click to edit Master title style</a:t>
            </a:r>
            <a:endParaRPr lang="he-IL"/>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F88CC6B-56AB-4A0B-B165-B50B675C8797}" type="datetimeFigureOut">
              <a:rPr lang="he-IL" smtClean="0"/>
              <a:t>ג'/אלול/תשפ"א</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52477C5E-DE65-4CF3-8D49-8BCA4B141EF1}" type="slidenum">
              <a:rPr lang="he-IL" smtClean="0"/>
              <a:t>‹#›</a:t>
            </a:fld>
            <a:endParaRPr lang="he-IL"/>
          </a:p>
        </p:txBody>
      </p:sp>
    </p:spTree>
    <p:extLst>
      <p:ext uri="{BB962C8B-B14F-4D97-AF65-F5344CB8AC3E}">
        <p14:creationId xmlns:p14="http://schemas.microsoft.com/office/powerpoint/2010/main" val="1396375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E9B0CA1C-D921-414C-B22B-AC7FCD35C532}" type="datetimeFigureOut">
              <a:rPr lang="he-IL" smtClean="0"/>
              <a:t>ג'/אלול/תשפ"א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E9388BC-4BBD-48CA-827F-D74A57A14637}" type="slidenum">
              <a:rPr lang="he-IL" smtClean="0"/>
              <a:t>‹#›</a:t>
            </a:fld>
            <a:endParaRPr lang="he-IL"/>
          </a:p>
        </p:txBody>
      </p:sp>
    </p:spTree>
    <p:extLst>
      <p:ext uri="{BB962C8B-B14F-4D97-AF65-F5344CB8AC3E}">
        <p14:creationId xmlns:p14="http://schemas.microsoft.com/office/powerpoint/2010/main" val="28047700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r">
              <a:defRPr sz="2000" b="1"/>
            </a:lvl1pPr>
          </a:lstStyle>
          <a:p>
            <a:r>
              <a:rPr lang="en-US"/>
              <a:t>Click to edit Master title style</a:t>
            </a:r>
            <a:endParaRPr lang="he-IL"/>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F88CC6B-56AB-4A0B-B165-B50B675C8797}" type="datetimeFigureOut">
              <a:rPr lang="he-IL" smtClean="0"/>
              <a:t>ג'/אלול/תשפ"א</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52477C5E-DE65-4CF3-8D49-8BCA4B141EF1}" type="slidenum">
              <a:rPr lang="he-IL" smtClean="0"/>
              <a:t>‹#›</a:t>
            </a:fld>
            <a:endParaRPr lang="he-IL"/>
          </a:p>
        </p:txBody>
      </p:sp>
    </p:spTree>
    <p:extLst>
      <p:ext uri="{BB962C8B-B14F-4D97-AF65-F5344CB8AC3E}">
        <p14:creationId xmlns:p14="http://schemas.microsoft.com/office/powerpoint/2010/main" val="31732785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e-I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Date Placeholder 3"/>
          <p:cNvSpPr>
            <a:spLocks noGrp="1"/>
          </p:cNvSpPr>
          <p:nvPr>
            <p:ph type="dt" sz="half" idx="10"/>
          </p:nvPr>
        </p:nvSpPr>
        <p:spPr/>
        <p:txBody>
          <a:bodyPr/>
          <a:lstStyle/>
          <a:p>
            <a:fld id="{CF88CC6B-56AB-4A0B-B165-B50B675C8797}" type="datetimeFigureOut">
              <a:rPr lang="he-IL" smtClean="0"/>
              <a:t>ג'/אלול/תשפ"א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52477C5E-DE65-4CF3-8D49-8BCA4B141EF1}" type="slidenum">
              <a:rPr lang="he-IL" smtClean="0"/>
              <a:t>‹#›</a:t>
            </a:fld>
            <a:endParaRPr lang="he-IL"/>
          </a:p>
        </p:txBody>
      </p:sp>
    </p:spTree>
    <p:extLst>
      <p:ext uri="{BB962C8B-B14F-4D97-AF65-F5344CB8AC3E}">
        <p14:creationId xmlns:p14="http://schemas.microsoft.com/office/powerpoint/2010/main" val="26581165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he-IL"/>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Date Placeholder 3"/>
          <p:cNvSpPr>
            <a:spLocks noGrp="1"/>
          </p:cNvSpPr>
          <p:nvPr>
            <p:ph type="dt" sz="half" idx="10"/>
          </p:nvPr>
        </p:nvSpPr>
        <p:spPr/>
        <p:txBody>
          <a:bodyPr/>
          <a:lstStyle/>
          <a:p>
            <a:fld id="{CF88CC6B-56AB-4A0B-B165-B50B675C8797}" type="datetimeFigureOut">
              <a:rPr lang="he-IL" smtClean="0"/>
              <a:t>ג'/אלול/תשפ"א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52477C5E-DE65-4CF3-8D49-8BCA4B141EF1}" type="slidenum">
              <a:rPr lang="he-IL" smtClean="0"/>
              <a:t>‹#›</a:t>
            </a:fld>
            <a:endParaRPr lang="he-IL"/>
          </a:p>
        </p:txBody>
      </p:sp>
    </p:spTree>
    <p:extLst>
      <p:ext uri="{BB962C8B-B14F-4D97-AF65-F5344CB8AC3E}">
        <p14:creationId xmlns:p14="http://schemas.microsoft.com/office/powerpoint/2010/main" val="463131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שקופית כותרת" type="title">
  <p:cSld name="שקופית כותרת">
    <p:spTree>
      <p:nvGrpSpPr>
        <p:cNvPr id="1" name="Shape 15"/>
        <p:cNvGrpSpPr/>
        <p:nvPr/>
      </p:nvGrpSpPr>
      <p:grpSpPr>
        <a:xfrm>
          <a:off x="0" y="0"/>
          <a:ext cx="0" cy="0"/>
          <a:chOff x="0" y="0"/>
          <a:chExt cx="0" cy="0"/>
        </a:xfrm>
      </p:grpSpPr>
      <p:sp>
        <p:nvSpPr>
          <p:cNvPr id="16" name="Google Shape;16;p19"/>
          <p:cNvSpPr txBox="1">
            <a:spLocks noGrp="1"/>
          </p:cNvSpPr>
          <p:nvPr>
            <p:ph type="ctrTitle"/>
          </p:nvPr>
        </p:nvSpPr>
        <p:spPr>
          <a:xfrm>
            <a:off x="914400" y="2130426"/>
            <a:ext cx="10363200" cy="1470025"/>
          </a:xfrm>
          <a:prstGeom prst="rect">
            <a:avLst/>
          </a:prstGeom>
          <a:noFill/>
          <a:ln>
            <a:noFill/>
          </a:ln>
        </p:spPr>
        <p:txBody>
          <a:bodyPr spcFirstLastPara="1" wrap="square" lIns="91425" tIns="45700" rIns="91425" bIns="45700" anchor="ctr" anchorCtr="0">
            <a:normAutofit/>
          </a:bodyPr>
          <a:lstStyle>
            <a:lvl1pPr lvl="0" algn="ctr" rtl="1">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19"/>
          <p:cNvSpPr txBox="1">
            <a:spLocks noGrp="1"/>
          </p:cNvSpPr>
          <p:nvPr>
            <p:ph type="subTitle" idx="1"/>
          </p:nvPr>
        </p:nvSpPr>
        <p:spPr>
          <a:xfrm>
            <a:off x="1828800" y="3886200"/>
            <a:ext cx="8534400" cy="1752600"/>
          </a:xfrm>
          <a:prstGeom prst="rect">
            <a:avLst/>
          </a:prstGeom>
          <a:noFill/>
          <a:ln>
            <a:noFill/>
          </a:ln>
        </p:spPr>
        <p:txBody>
          <a:bodyPr spcFirstLastPara="1" wrap="square" lIns="91425" tIns="45700" rIns="91425" bIns="45700" anchor="t" anchorCtr="0">
            <a:normAutofit/>
          </a:bodyPr>
          <a:lstStyle>
            <a:lvl1pPr lvl="0" algn="ctr" rtl="1">
              <a:spcBef>
                <a:spcPts val="640"/>
              </a:spcBef>
              <a:spcAft>
                <a:spcPts val="0"/>
              </a:spcAft>
              <a:buClr>
                <a:srgbClr val="888888"/>
              </a:buClr>
              <a:buSzPts val="3200"/>
              <a:buNone/>
              <a:defRPr>
                <a:solidFill>
                  <a:srgbClr val="888888"/>
                </a:solidFill>
              </a:defRPr>
            </a:lvl1pPr>
            <a:lvl2pPr lvl="1" algn="ctr" rtl="1">
              <a:spcBef>
                <a:spcPts val="560"/>
              </a:spcBef>
              <a:spcAft>
                <a:spcPts val="0"/>
              </a:spcAft>
              <a:buClr>
                <a:srgbClr val="888888"/>
              </a:buClr>
              <a:buSzPts val="2800"/>
              <a:buNone/>
              <a:defRPr>
                <a:solidFill>
                  <a:srgbClr val="888888"/>
                </a:solidFill>
              </a:defRPr>
            </a:lvl2pPr>
            <a:lvl3pPr lvl="2" algn="ctr" rtl="1">
              <a:spcBef>
                <a:spcPts val="480"/>
              </a:spcBef>
              <a:spcAft>
                <a:spcPts val="0"/>
              </a:spcAft>
              <a:buClr>
                <a:srgbClr val="888888"/>
              </a:buClr>
              <a:buSzPts val="2400"/>
              <a:buNone/>
              <a:defRPr>
                <a:solidFill>
                  <a:srgbClr val="888888"/>
                </a:solidFill>
              </a:defRPr>
            </a:lvl3pPr>
            <a:lvl4pPr lvl="3" algn="ctr" rtl="1">
              <a:spcBef>
                <a:spcPts val="400"/>
              </a:spcBef>
              <a:spcAft>
                <a:spcPts val="0"/>
              </a:spcAft>
              <a:buClr>
                <a:srgbClr val="888888"/>
              </a:buClr>
              <a:buSzPts val="2000"/>
              <a:buNone/>
              <a:defRPr>
                <a:solidFill>
                  <a:srgbClr val="888888"/>
                </a:solidFill>
              </a:defRPr>
            </a:lvl4pPr>
            <a:lvl5pPr lvl="4" algn="ctr" rtl="1">
              <a:spcBef>
                <a:spcPts val="400"/>
              </a:spcBef>
              <a:spcAft>
                <a:spcPts val="0"/>
              </a:spcAft>
              <a:buClr>
                <a:srgbClr val="888888"/>
              </a:buClr>
              <a:buSzPts val="2000"/>
              <a:buNone/>
              <a:defRPr>
                <a:solidFill>
                  <a:srgbClr val="888888"/>
                </a:solidFill>
              </a:defRPr>
            </a:lvl5pPr>
            <a:lvl6pPr lvl="5" algn="ctr" rtl="1">
              <a:spcBef>
                <a:spcPts val="400"/>
              </a:spcBef>
              <a:spcAft>
                <a:spcPts val="0"/>
              </a:spcAft>
              <a:buClr>
                <a:srgbClr val="888888"/>
              </a:buClr>
              <a:buSzPts val="2000"/>
              <a:buNone/>
              <a:defRPr>
                <a:solidFill>
                  <a:srgbClr val="888888"/>
                </a:solidFill>
              </a:defRPr>
            </a:lvl6pPr>
            <a:lvl7pPr lvl="6" algn="ctr" rtl="1">
              <a:spcBef>
                <a:spcPts val="400"/>
              </a:spcBef>
              <a:spcAft>
                <a:spcPts val="0"/>
              </a:spcAft>
              <a:buClr>
                <a:srgbClr val="888888"/>
              </a:buClr>
              <a:buSzPts val="2000"/>
              <a:buNone/>
              <a:defRPr>
                <a:solidFill>
                  <a:srgbClr val="888888"/>
                </a:solidFill>
              </a:defRPr>
            </a:lvl7pPr>
            <a:lvl8pPr lvl="7" algn="ctr" rtl="1">
              <a:spcBef>
                <a:spcPts val="400"/>
              </a:spcBef>
              <a:spcAft>
                <a:spcPts val="0"/>
              </a:spcAft>
              <a:buClr>
                <a:srgbClr val="888888"/>
              </a:buClr>
              <a:buSzPts val="2000"/>
              <a:buNone/>
              <a:defRPr>
                <a:solidFill>
                  <a:srgbClr val="888888"/>
                </a:solidFill>
              </a:defRPr>
            </a:lvl8pPr>
            <a:lvl9pPr lvl="8" algn="ctr" rtl="1">
              <a:spcBef>
                <a:spcPts val="400"/>
              </a:spcBef>
              <a:spcAft>
                <a:spcPts val="0"/>
              </a:spcAft>
              <a:buClr>
                <a:srgbClr val="888888"/>
              </a:buClr>
              <a:buSzPts val="2000"/>
              <a:buNone/>
              <a:defRPr>
                <a:solidFill>
                  <a:srgbClr val="888888"/>
                </a:solidFill>
              </a:defRPr>
            </a:lvl9pPr>
          </a:lstStyle>
          <a:p>
            <a:endParaRPr/>
          </a:p>
        </p:txBody>
      </p:sp>
      <p:sp>
        <p:nvSpPr>
          <p:cNvPr id="18" name="Google Shape;18;p19"/>
          <p:cNvSpPr txBox="1">
            <a:spLocks noGrp="1"/>
          </p:cNvSpPr>
          <p:nvPr>
            <p:ph type="dt" idx="10"/>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19"/>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19"/>
          <p:cNvSpPr txBox="1">
            <a:spLocks noGrp="1"/>
          </p:cNvSpPr>
          <p:nvPr>
            <p:ph type="sldNum" idx="12"/>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iw-IL"/>
              <a:t>‹#›</a:t>
            </a:fld>
            <a:endParaRPr/>
          </a:p>
        </p:txBody>
      </p:sp>
    </p:spTree>
    <p:extLst>
      <p:ext uri="{BB962C8B-B14F-4D97-AF65-F5344CB8AC3E}">
        <p14:creationId xmlns:p14="http://schemas.microsoft.com/office/powerpoint/2010/main" val="40917941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כותרת מקטע עליונה" type="secHead">
  <p:cSld name="כותרת מקטע עליונה">
    <p:spTree>
      <p:nvGrpSpPr>
        <p:cNvPr id="1" name="Shape 34"/>
        <p:cNvGrpSpPr/>
        <p:nvPr/>
      </p:nvGrpSpPr>
      <p:grpSpPr>
        <a:xfrm>
          <a:off x="0" y="0"/>
          <a:ext cx="0" cy="0"/>
          <a:chOff x="0" y="0"/>
          <a:chExt cx="0" cy="0"/>
        </a:xfrm>
      </p:grpSpPr>
      <p:sp>
        <p:nvSpPr>
          <p:cNvPr id="35" name="Google Shape;35;p22"/>
          <p:cNvSpPr txBox="1">
            <a:spLocks noGrp="1"/>
          </p:cNvSpPr>
          <p:nvPr>
            <p:ph type="title"/>
          </p:nvPr>
        </p:nvSpPr>
        <p:spPr>
          <a:xfrm>
            <a:off x="963084" y="4406901"/>
            <a:ext cx="10363200" cy="1362075"/>
          </a:xfrm>
          <a:prstGeom prst="rect">
            <a:avLst/>
          </a:prstGeom>
          <a:noFill/>
          <a:ln>
            <a:noFill/>
          </a:ln>
        </p:spPr>
        <p:txBody>
          <a:bodyPr spcFirstLastPara="1" wrap="square" lIns="91425" tIns="45700" rIns="91425" bIns="45700" anchor="t" anchorCtr="0">
            <a:normAutofit/>
          </a:bodyPr>
          <a:lstStyle>
            <a:lvl1pPr lvl="0" algn="r" rtl="1">
              <a:spcBef>
                <a:spcPts val="0"/>
              </a:spcBef>
              <a:spcAft>
                <a:spcPts val="0"/>
              </a:spcAft>
              <a:buClr>
                <a:schemeClr val="dk1"/>
              </a:buClr>
              <a:buSzPts val="4000"/>
              <a:buFont typeface="Arial"/>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6" name="Google Shape;36;p22"/>
          <p:cNvSpPr txBox="1">
            <a:spLocks noGrp="1"/>
          </p:cNvSpPr>
          <p:nvPr>
            <p:ph type="body" idx="1"/>
          </p:nvPr>
        </p:nvSpPr>
        <p:spPr>
          <a:xfrm>
            <a:off x="963084" y="2906713"/>
            <a:ext cx="10363200" cy="1500187"/>
          </a:xfrm>
          <a:prstGeom prst="rect">
            <a:avLst/>
          </a:prstGeom>
          <a:noFill/>
          <a:ln>
            <a:noFill/>
          </a:ln>
        </p:spPr>
        <p:txBody>
          <a:bodyPr spcFirstLastPara="1" wrap="square" lIns="91425" tIns="45700" rIns="91425" bIns="45700" anchor="b" anchorCtr="0">
            <a:normAutofit/>
          </a:bodyPr>
          <a:lstStyle>
            <a:lvl1pPr marL="457200" lvl="0" indent="-228600" algn="r" rtl="1">
              <a:spcBef>
                <a:spcPts val="400"/>
              </a:spcBef>
              <a:spcAft>
                <a:spcPts val="0"/>
              </a:spcAft>
              <a:buClr>
                <a:srgbClr val="888888"/>
              </a:buClr>
              <a:buSzPts val="2000"/>
              <a:buNone/>
              <a:defRPr sz="2000">
                <a:solidFill>
                  <a:srgbClr val="888888"/>
                </a:solidFill>
              </a:defRPr>
            </a:lvl1pPr>
            <a:lvl2pPr marL="914400" lvl="1" indent="-228600" algn="r" rtl="1">
              <a:spcBef>
                <a:spcPts val="360"/>
              </a:spcBef>
              <a:spcAft>
                <a:spcPts val="0"/>
              </a:spcAft>
              <a:buClr>
                <a:srgbClr val="888888"/>
              </a:buClr>
              <a:buSzPts val="1800"/>
              <a:buNone/>
              <a:defRPr sz="1800">
                <a:solidFill>
                  <a:srgbClr val="888888"/>
                </a:solidFill>
              </a:defRPr>
            </a:lvl2pPr>
            <a:lvl3pPr marL="1371600" lvl="2" indent="-228600" algn="r" rtl="1">
              <a:spcBef>
                <a:spcPts val="320"/>
              </a:spcBef>
              <a:spcAft>
                <a:spcPts val="0"/>
              </a:spcAft>
              <a:buClr>
                <a:srgbClr val="888888"/>
              </a:buClr>
              <a:buSzPts val="1600"/>
              <a:buNone/>
              <a:defRPr sz="1600">
                <a:solidFill>
                  <a:srgbClr val="888888"/>
                </a:solidFill>
              </a:defRPr>
            </a:lvl3pPr>
            <a:lvl4pPr marL="1828800" lvl="3" indent="-228600" algn="r" rtl="1">
              <a:spcBef>
                <a:spcPts val="280"/>
              </a:spcBef>
              <a:spcAft>
                <a:spcPts val="0"/>
              </a:spcAft>
              <a:buClr>
                <a:srgbClr val="888888"/>
              </a:buClr>
              <a:buSzPts val="1400"/>
              <a:buNone/>
              <a:defRPr sz="1400">
                <a:solidFill>
                  <a:srgbClr val="888888"/>
                </a:solidFill>
              </a:defRPr>
            </a:lvl4pPr>
            <a:lvl5pPr marL="2286000" lvl="4" indent="-228600" algn="r" rtl="1">
              <a:spcBef>
                <a:spcPts val="280"/>
              </a:spcBef>
              <a:spcAft>
                <a:spcPts val="0"/>
              </a:spcAft>
              <a:buClr>
                <a:srgbClr val="888888"/>
              </a:buClr>
              <a:buSzPts val="1400"/>
              <a:buNone/>
              <a:defRPr sz="1400">
                <a:solidFill>
                  <a:srgbClr val="888888"/>
                </a:solidFill>
              </a:defRPr>
            </a:lvl5pPr>
            <a:lvl6pPr marL="2743200" lvl="5" indent="-228600" algn="r" rtl="1">
              <a:spcBef>
                <a:spcPts val="280"/>
              </a:spcBef>
              <a:spcAft>
                <a:spcPts val="0"/>
              </a:spcAft>
              <a:buClr>
                <a:srgbClr val="888888"/>
              </a:buClr>
              <a:buSzPts val="1400"/>
              <a:buNone/>
              <a:defRPr sz="1400">
                <a:solidFill>
                  <a:srgbClr val="888888"/>
                </a:solidFill>
              </a:defRPr>
            </a:lvl6pPr>
            <a:lvl7pPr marL="3200400" lvl="6" indent="-228600" algn="r" rtl="1">
              <a:spcBef>
                <a:spcPts val="280"/>
              </a:spcBef>
              <a:spcAft>
                <a:spcPts val="0"/>
              </a:spcAft>
              <a:buClr>
                <a:srgbClr val="888888"/>
              </a:buClr>
              <a:buSzPts val="1400"/>
              <a:buNone/>
              <a:defRPr sz="1400">
                <a:solidFill>
                  <a:srgbClr val="888888"/>
                </a:solidFill>
              </a:defRPr>
            </a:lvl7pPr>
            <a:lvl8pPr marL="3657600" lvl="7" indent="-228600" algn="r" rtl="1">
              <a:spcBef>
                <a:spcPts val="280"/>
              </a:spcBef>
              <a:spcAft>
                <a:spcPts val="0"/>
              </a:spcAft>
              <a:buClr>
                <a:srgbClr val="888888"/>
              </a:buClr>
              <a:buSzPts val="1400"/>
              <a:buNone/>
              <a:defRPr sz="1400">
                <a:solidFill>
                  <a:srgbClr val="888888"/>
                </a:solidFill>
              </a:defRPr>
            </a:lvl8pPr>
            <a:lvl9pPr marL="4114800" lvl="8" indent="-228600" algn="r" rtl="1">
              <a:spcBef>
                <a:spcPts val="280"/>
              </a:spcBef>
              <a:spcAft>
                <a:spcPts val="0"/>
              </a:spcAft>
              <a:buClr>
                <a:srgbClr val="888888"/>
              </a:buClr>
              <a:buSzPts val="1400"/>
              <a:buNone/>
              <a:defRPr sz="1400">
                <a:solidFill>
                  <a:srgbClr val="888888"/>
                </a:solidFill>
              </a:defRPr>
            </a:lvl9pPr>
          </a:lstStyle>
          <a:p>
            <a:endParaRPr/>
          </a:p>
        </p:txBody>
      </p:sp>
      <p:sp>
        <p:nvSpPr>
          <p:cNvPr id="37" name="Google Shape;37;p22"/>
          <p:cNvSpPr txBox="1">
            <a:spLocks noGrp="1"/>
          </p:cNvSpPr>
          <p:nvPr>
            <p:ph type="dt" idx="10"/>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22"/>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22"/>
          <p:cNvSpPr txBox="1">
            <a:spLocks noGrp="1"/>
          </p:cNvSpPr>
          <p:nvPr>
            <p:ph type="sldNum" idx="12"/>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iw-IL"/>
              <a:t>‹#›</a:t>
            </a:fld>
            <a:endParaRPr/>
          </a:p>
        </p:txBody>
      </p:sp>
    </p:spTree>
    <p:extLst>
      <p:ext uri="{BB962C8B-B14F-4D97-AF65-F5344CB8AC3E}">
        <p14:creationId xmlns:p14="http://schemas.microsoft.com/office/powerpoint/2010/main" val="90222848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השוואה" type="twoTxTwoObj">
  <p:cSld name="השוואה">
    <p:spTree>
      <p:nvGrpSpPr>
        <p:cNvPr id="1" name="Shape 40"/>
        <p:cNvGrpSpPr/>
        <p:nvPr/>
      </p:nvGrpSpPr>
      <p:grpSpPr>
        <a:xfrm>
          <a:off x="0" y="0"/>
          <a:ext cx="0" cy="0"/>
          <a:chOff x="0" y="0"/>
          <a:chExt cx="0" cy="0"/>
        </a:xfrm>
      </p:grpSpPr>
      <p:sp>
        <p:nvSpPr>
          <p:cNvPr id="41" name="Google Shape;41;p23"/>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lvl="0" algn="ctr" rtl="1">
              <a:spcBef>
                <a:spcPts val="0"/>
              </a:spcBef>
              <a:spcAft>
                <a:spcPts val="0"/>
              </a:spcAft>
              <a:buClr>
                <a:schemeClr val="dk1"/>
              </a:buClr>
              <a:buSzPts val="44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23"/>
          <p:cNvSpPr txBox="1">
            <a:spLocks noGrp="1"/>
          </p:cNvSpPr>
          <p:nvPr>
            <p:ph type="body" idx="1"/>
          </p:nvPr>
        </p:nvSpPr>
        <p:spPr>
          <a:xfrm>
            <a:off x="609600" y="1535113"/>
            <a:ext cx="5386917" cy="639762"/>
          </a:xfrm>
          <a:prstGeom prst="rect">
            <a:avLst/>
          </a:prstGeom>
          <a:noFill/>
          <a:ln>
            <a:noFill/>
          </a:ln>
        </p:spPr>
        <p:txBody>
          <a:bodyPr spcFirstLastPara="1" wrap="square" lIns="91425" tIns="45700" rIns="91425" bIns="45700" anchor="b" anchorCtr="0">
            <a:normAutofit/>
          </a:bodyPr>
          <a:lstStyle>
            <a:lvl1pPr marL="457200" lvl="0" indent="-228600" algn="r" rtl="1">
              <a:spcBef>
                <a:spcPts val="480"/>
              </a:spcBef>
              <a:spcAft>
                <a:spcPts val="0"/>
              </a:spcAft>
              <a:buClr>
                <a:schemeClr val="dk1"/>
              </a:buClr>
              <a:buSzPts val="2400"/>
              <a:buNone/>
              <a:defRPr sz="2400" b="1"/>
            </a:lvl1pPr>
            <a:lvl2pPr marL="914400" lvl="1" indent="-228600" algn="r" rtl="1">
              <a:spcBef>
                <a:spcPts val="400"/>
              </a:spcBef>
              <a:spcAft>
                <a:spcPts val="0"/>
              </a:spcAft>
              <a:buClr>
                <a:schemeClr val="dk1"/>
              </a:buClr>
              <a:buSzPts val="2000"/>
              <a:buNone/>
              <a:defRPr sz="2000" b="1"/>
            </a:lvl2pPr>
            <a:lvl3pPr marL="1371600" lvl="2" indent="-228600" algn="r" rtl="1">
              <a:spcBef>
                <a:spcPts val="360"/>
              </a:spcBef>
              <a:spcAft>
                <a:spcPts val="0"/>
              </a:spcAft>
              <a:buClr>
                <a:schemeClr val="dk1"/>
              </a:buClr>
              <a:buSzPts val="1800"/>
              <a:buNone/>
              <a:defRPr sz="1800" b="1"/>
            </a:lvl3pPr>
            <a:lvl4pPr marL="1828800" lvl="3" indent="-228600" algn="r" rtl="1">
              <a:spcBef>
                <a:spcPts val="320"/>
              </a:spcBef>
              <a:spcAft>
                <a:spcPts val="0"/>
              </a:spcAft>
              <a:buClr>
                <a:schemeClr val="dk1"/>
              </a:buClr>
              <a:buSzPts val="1600"/>
              <a:buNone/>
              <a:defRPr sz="1600" b="1"/>
            </a:lvl4pPr>
            <a:lvl5pPr marL="2286000" lvl="4" indent="-228600" algn="r" rtl="1">
              <a:spcBef>
                <a:spcPts val="320"/>
              </a:spcBef>
              <a:spcAft>
                <a:spcPts val="0"/>
              </a:spcAft>
              <a:buClr>
                <a:schemeClr val="dk1"/>
              </a:buClr>
              <a:buSzPts val="1600"/>
              <a:buNone/>
              <a:defRPr sz="1600" b="1"/>
            </a:lvl5pPr>
            <a:lvl6pPr marL="2743200" lvl="5" indent="-228600" algn="r" rtl="1">
              <a:spcBef>
                <a:spcPts val="320"/>
              </a:spcBef>
              <a:spcAft>
                <a:spcPts val="0"/>
              </a:spcAft>
              <a:buClr>
                <a:schemeClr val="dk1"/>
              </a:buClr>
              <a:buSzPts val="1600"/>
              <a:buNone/>
              <a:defRPr sz="1600" b="1"/>
            </a:lvl6pPr>
            <a:lvl7pPr marL="3200400" lvl="6" indent="-228600" algn="r" rtl="1">
              <a:spcBef>
                <a:spcPts val="320"/>
              </a:spcBef>
              <a:spcAft>
                <a:spcPts val="0"/>
              </a:spcAft>
              <a:buClr>
                <a:schemeClr val="dk1"/>
              </a:buClr>
              <a:buSzPts val="1600"/>
              <a:buNone/>
              <a:defRPr sz="1600" b="1"/>
            </a:lvl7pPr>
            <a:lvl8pPr marL="3657600" lvl="7" indent="-228600" algn="r" rtl="1">
              <a:spcBef>
                <a:spcPts val="320"/>
              </a:spcBef>
              <a:spcAft>
                <a:spcPts val="0"/>
              </a:spcAft>
              <a:buClr>
                <a:schemeClr val="dk1"/>
              </a:buClr>
              <a:buSzPts val="1600"/>
              <a:buNone/>
              <a:defRPr sz="1600" b="1"/>
            </a:lvl8pPr>
            <a:lvl9pPr marL="4114800" lvl="8" indent="-228600" algn="r" rtl="1">
              <a:spcBef>
                <a:spcPts val="320"/>
              </a:spcBef>
              <a:spcAft>
                <a:spcPts val="0"/>
              </a:spcAft>
              <a:buClr>
                <a:schemeClr val="dk1"/>
              </a:buClr>
              <a:buSzPts val="1600"/>
              <a:buNone/>
              <a:defRPr sz="1600" b="1"/>
            </a:lvl9pPr>
          </a:lstStyle>
          <a:p>
            <a:endParaRPr/>
          </a:p>
        </p:txBody>
      </p:sp>
      <p:sp>
        <p:nvSpPr>
          <p:cNvPr id="43" name="Google Shape;43;p23"/>
          <p:cNvSpPr txBox="1">
            <a:spLocks noGrp="1"/>
          </p:cNvSpPr>
          <p:nvPr>
            <p:ph type="body" idx="2"/>
          </p:nvPr>
        </p:nvSpPr>
        <p:spPr>
          <a:xfrm>
            <a:off x="609600" y="2174875"/>
            <a:ext cx="5386917" cy="3951288"/>
          </a:xfrm>
          <a:prstGeom prst="rect">
            <a:avLst/>
          </a:prstGeom>
          <a:noFill/>
          <a:ln>
            <a:noFill/>
          </a:ln>
        </p:spPr>
        <p:txBody>
          <a:bodyPr spcFirstLastPara="1" wrap="square" lIns="91425" tIns="45700" rIns="91425" bIns="45700" anchor="t" anchorCtr="0">
            <a:normAutofit/>
          </a:bodyPr>
          <a:lstStyle>
            <a:lvl1pPr marL="457200" lvl="0" indent="-381000" algn="r" rtl="1">
              <a:spcBef>
                <a:spcPts val="480"/>
              </a:spcBef>
              <a:spcAft>
                <a:spcPts val="0"/>
              </a:spcAft>
              <a:buClr>
                <a:schemeClr val="dk1"/>
              </a:buClr>
              <a:buSzPts val="2400"/>
              <a:buChar char="•"/>
              <a:defRPr sz="2400"/>
            </a:lvl1pPr>
            <a:lvl2pPr marL="914400" lvl="1" indent="-355600" algn="r" rtl="1">
              <a:spcBef>
                <a:spcPts val="400"/>
              </a:spcBef>
              <a:spcAft>
                <a:spcPts val="0"/>
              </a:spcAft>
              <a:buClr>
                <a:schemeClr val="dk1"/>
              </a:buClr>
              <a:buSzPts val="2000"/>
              <a:buChar char="–"/>
              <a:defRPr sz="2000"/>
            </a:lvl2pPr>
            <a:lvl3pPr marL="1371600" lvl="2" indent="-342900" algn="r" rtl="1">
              <a:spcBef>
                <a:spcPts val="360"/>
              </a:spcBef>
              <a:spcAft>
                <a:spcPts val="0"/>
              </a:spcAft>
              <a:buClr>
                <a:schemeClr val="dk1"/>
              </a:buClr>
              <a:buSzPts val="1800"/>
              <a:buChar char="•"/>
              <a:defRPr sz="1800"/>
            </a:lvl3pPr>
            <a:lvl4pPr marL="1828800" lvl="3" indent="-330200" algn="r" rtl="1">
              <a:spcBef>
                <a:spcPts val="320"/>
              </a:spcBef>
              <a:spcAft>
                <a:spcPts val="0"/>
              </a:spcAft>
              <a:buClr>
                <a:schemeClr val="dk1"/>
              </a:buClr>
              <a:buSzPts val="1600"/>
              <a:buChar char="–"/>
              <a:defRPr sz="1600"/>
            </a:lvl4pPr>
            <a:lvl5pPr marL="2286000" lvl="4" indent="-330200" algn="r" rtl="1">
              <a:spcBef>
                <a:spcPts val="320"/>
              </a:spcBef>
              <a:spcAft>
                <a:spcPts val="0"/>
              </a:spcAft>
              <a:buClr>
                <a:schemeClr val="dk1"/>
              </a:buClr>
              <a:buSzPts val="1600"/>
              <a:buChar char="»"/>
              <a:defRPr sz="1600"/>
            </a:lvl5pPr>
            <a:lvl6pPr marL="2743200" lvl="5" indent="-330200" algn="r" rtl="1">
              <a:spcBef>
                <a:spcPts val="320"/>
              </a:spcBef>
              <a:spcAft>
                <a:spcPts val="0"/>
              </a:spcAft>
              <a:buClr>
                <a:schemeClr val="dk1"/>
              </a:buClr>
              <a:buSzPts val="1600"/>
              <a:buChar char="•"/>
              <a:defRPr sz="1600"/>
            </a:lvl6pPr>
            <a:lvl7pPr marL="3200400" lvl="6" indent="-330200" algn="r" rtl="1">
              <a:spcBef>
                <a:spcPts val="320"/>
              </a:spcBef>
              <a:spcAft>
                <a:spcPts val="0"/>
              </a:spcAft>
              <a:buClr>
                <a:schemeClr val="dk1"/>
              </a:buClr>
              <a:buSzPts val="1600"/>
              <a:buChar char="•"/>
              <a:defRPr sz="1600"/>
            </a:lvl7pPr>
            <a:lvl8pPr marL="3657600" lvl="7" indent="-330200" algn="r" rtl="1">
              <a:spcBef>
                <a:spcPts val="320"/>
              </a:spcBef>
              <a:spcAft>
                <a:spcPts val="0"/>
              </a:spcAft>
              <a:buClr>
                <a:schemeClr val="dk1"/>
              </a:buClr>
              <a:buSzPts val="1600"/>
              <a:buChar char="•"/>
              <a:defRPr sz="1600"/>
            </a:lvl8pPr>
            <a:lvl9pPr marL="4114800" lvl="8" indent="-330200" algn="r" rtl="1">
              <a:spcBef>
                <a:spcPts val="320"/>
              </a:spcBef>
              <a:spcAft>
                <a:spcPts val="0"/>
              </a:spcAft>
              <a:buClr>
                <a:schemeClr val="dk1"/>
              </a:buClr>
              <a:buSzPts val="1600"/>
              <a:buChar char="•"/>
              <a:defRPr sz="1600"/>
            </a:lvl9pPr>
          </a:lstStyle>
          <a:p>
            <a:endParaRPr/>
          </a:p>
        </p:txBody>
      </p:sp>
      <p:sp>
        <p:nvSpPr>
          <p:cNvPr id="44" name="Google Shape;44;p23"/>
          <p:cNvSpPr txBox="1">
            <a:spLocks noGrp="1"/>
          </p:cNvSpPr>
          <p:nvPr>
            <p:ph type="body" idx="3"/>
          </p:nvPr>
        </p:nvSpPr>
        <p:spPr>
          <a:xfrm>
            <a:off x="6193368" y="1535113"/>
            <a:ext cx="5389033" cy="639762"/>
          </a:xfrm>
          <a:prstGeom prst="rect">
            <a:avLst/>
          </a:prstGeom>
          <a:noFill/>
          <a:ln>
            <a:noFill/>
          </a:ln>
        </p:spPr>
        <p:txBody>
          <a:bodyPr spcFirstLastPara="1" wrap="square" lIns="91425" tIns="45700" rIns="91425" bIns="45700" anchor="b" anchorCtr="0">
            <a:normAutofit/>
          </a:bodyPr>
          <a:lstStyle>
            <a:lvl1pPr marL="457200" lvl="0" indent="-228600" algn="r" rtl="1">
              <a:spcBef>
                <a:spcPts val="480"/>
              </a:spcBef>
              <a:spcAft>
                <a:spcPts val="0"/>
              </a:spcAft>
              <a:buClr>
                <a:schemeClr val="dk1"/>
              </a:buClr>
              <a:buSzPts val="2400"/>
              <a:buNone/>
              <a:defRPr sz="2400" b="1"/>
            </a:lvl1pPr>
            <a:lvl2pPr marL="914400" lvl="1" indent="-228600" algn="r" rtl="1">
              <a:spcBef>
                <a:spcPts val="400"/>
              </a:spcBef>
              <a:spcAft>
                <a:spcPts val="0"/>
              </a:spcAft>
              <a:buClr>
                <a:schemeClr val="dk1"/>
              </a:buClr>
              <a:buSzPts val="2000"/>
              <a:buNone/>
              <a:defRPr sz="2000" b="1"/>
            </a:lvl2pPr>
            <a:lvl3pPr marL="1371600" lvl="2" indent="-228600" algn="r" rtl="1">
              <a:spcBef>
                <a:spcPts val="360"/>
              </a:spcBef>
              <a:spcAft>
                <a:spcPts val="0"/>
              </a:spcAft>
              <a:buClr>
                <a:schemeClr val="dk1"/>
              </a:buClr>
              <a:buSzPts val="1800"/>
              <a:buNone/>
              <a:defRPr sz="1800" b="1"/>
            </a:lvl3pPr>
            <a:lvl4pPr marL="1828800" lvl="3" indent="-228600" algn="r" rtl="1">
              <a:spcBef>
                <a:spcPts val="320"/>
              </a:spcBef>
              <a:spcAft>
                <a:spcPts val="0"/>
              </a:spcAft>
              <a:buClr>
                <a:schemeClr val="dk1"/>
              </a:buClr>
              <a:buSzPts val="1600"/>
              <a:buNone/>
              <a:defRPr sz="1600" b="1"/>
            </a:lvl4pPr>
            <a:lvl5pPr marL="2286000" lvl="4" indent="-228600" algn="r" rtl="1">
              <a:spcBef>
                <a:spcPts val="320"/>
              </a:spcBef>
              <a:spcAft>
                <a:spcPts val="0"/>
              </a:spcAft>
              <a:buClr>
                <a:schemeClr val="dk1"/>
              </a:buClr>
              <a:buSzPts val="1600"/>
              <a:buNone/>
              <a:defRPr sz="1600" b="1"/>
            </a:lvl5pPr>
            <a:lvl6pPr marL="2743200" lvl="5" indent="-228600" algn="r" rtl="1">
              <a:spcBef>
                <a:spcPts val="320"/>
              </a:spcBef>
              <a:spcAft>
                <a:spcPts val="0"/>
              </a:spcAft>
              <a:buClr>
                <a:schemeClr val="dk1"/>
              </a:buClr>
              <a:buSzPts val="1600"/>
              <a:buNone/>
              <a:defRPr sz="1600" b="1"/>
            </a:lvl6pPr>
            <a:lvl7pPr marL="3200400" lvl="6" indent="-228600" algn="r" rtl="1">
              <a:spcBef>
                <a:spcPts val="320"/>
              </a:spcBef>
              <a:spcAft>
                <a:spcPts val="0"/>
              </a:spcAft>
              <a:buClr>
                <a:schemeClr val="dk1"/>
              </a:buClr>
              <a:buSzPts val="1600"/>
              <a:buNone/>
              <a:defRPr sz="1600" b="1"/>
            </a:lvl7pPr>
            <a:lvl8pPr marL="3657600" lvl="7" indent="-228600" algn="r" rtl="1">
              <a:spcBef>
                <a:spcPts val="320"/>
              </a:spcBef>
              <a:spcAft>
                <a:spcPts val="0"/>
              </a:spcAft>
              <a:buClr>
                <a:schemeClr val="dk1"/>
              </a:buClr>
              <a:buSzPts val="1600"/>
              <a:buNone/>
              <a:defRPr sz="1600" b="1"/>
            </a:lvl8pPr>
            <a:lvl9pPr marL="4114800" lvl="8" indent="-228600" algn="r" rtl="1">
              <a:spcBef>
                <a:spcPts val="320"/>
              </a:spcBef>
              <a:spcAft>
                <a:spcPts val="0"/>
              </a:spcAft>
              <a:buClr>
                <a:schemeClr val="dk1"/>
              </a:buClr>
              <a:buSzPts val="1600"/>
              <a:buNone/>
              <a:defRPr sz="1600" b="1"/>
            </a:lvl9pPr>
          </a:lstStyle>
          <a:p>
            <a:endParaRPr/>
          </a:p>
        </p:txBody>
      </p:sp>
      <p:sp>
        <p:nvSpPr>
          <p:cNvPr id="45" name="Google Shape;45;p23"/>
          <p:cNvSpPr txBox="1">
            <a:spLocks noGrp="1"/>
          </p:cNvSpPr>
          <p:nvPr>
            <p:ph type="body" idx="4"/>
          </p:nvPr>
        </p:nvSpPr>
        <p:spPr>
          <a:xfrm>
            <a:off x="6193368" y="2174875"/>
            <a:ext cx="5389033" cy="3951288"/>
          </a:xfrm>
          <a:prstGeom prst="rect">
            <a:avLst/>
          </a:prstGeom>
          <a:noFill/>
          <a:ln>
            <a:noFill/>
          </a:ln>
        </p:spPr>
        <p:txBody>
          <a:bodyPr spcFirstLastPara="1" wrap="square" lIns="91425" tIns="45700" rIns="91425" bIns="45700" anchor="t" anchorCtr="0">
            <a:normAutofit/>
          </a:bodyPr>
          <a:lstStyle>
            <a:lvl1pPr marL="457200" lvl="0" indent="-381000" algn="r" rtl="1">
              <a:spcBef>
                <a:spcPts val="480"/>
              </a:spcBef>
              <a:spcAft>
                <a:spcPts val="0"/>
              </a:spcAft>
              <a:buClr>
                <a:schemeClr val="dk1"/>
              </a:buClr>
              <a:buSzPts val="2400"/>
              <a:buChar char="•"/>
              <a:defRPr sz="2400"/>
            </a:lvl1pPr>
            <a:lvl2pPr marL="914400" lvl="1" indent="-355600" algn="r" rtl="1">
              <a:spcBef>
                <a:spcPts val="400"/>
              </a:spcBef>
              <a:spcAft>
                <a:spcPts val="0"/>
              </a:spcAft>
              <a:buClr>
                <a:schemeClr val="dk1"/>
              </a:buClr>
              <a:buSzPts val="2000"/>
              <a:buChar char="–"/>
              <a:defRPr sz="2000"/>
            </a:lvl2pPr>
            <a:lvl3pPr marL="1371600" lvl="2" indent="-342900" algn="r" rtl="1">
              <a:spcBef>
                <a:spcPts val="360"/>
              </a:spcBef>
              <a:spcAft>
                <a:spcPts val="0"/>
              </a:spcAft>
              <a:buClr>
                <a:schemeClr val="dk1"/>
              </a:buClr>
              <a:buSzPts val="1800"/>
              <a:buChar char="•"/>
              <a:defRPr sz="1800"/>
            </a:lvl3pPr>
            <a:lvl4pPr marL="1828800" lvl="3" indent="-330200" algn="r" rtl="1">
              <a:spcBef>
                <a:spcPts val="320"/>
              </a:spcBef>
              <a:spcAft>
                <a:spcPts val="0"/>
              </a:spcAft>
              <a:buClr>
                <a:schemeClr val="dk1"/>
              </a:buClr>
              <a:buSzPts val="1600"/>
              <a:buChar char="–"/>
              <a:defRPr sz="1600"/>
            </a:lvl4pPr>
            <a:lvl5pPr marL="2286000" lvl="4" indent="-330200" algn="r" rtl="1">
              <a:spcBef>
                <a:spcPts val="320"/>
              </a:spcBef>
              <a:spcAft>
                <a:spcPts val="0"/>
              </a:spcAft>
              <a:buClr>
                <a:schemeClr val="dk1"/>
              </a:buClr>
              <a:buSzPts val="1600"/>
              <a:buChar char="»"/>
              <a:defRPr sz="1600"/>
            </a:lvl5pPr>
            <a:lvl6pPr marL="2743200" lvl="5" indent="-330200" algn="r" rtl="1">
              <a:spcBef>
                <a:spcPts val="320"/>
              </a:spcBef>
              <a:spcAft>
                <a:spcPts val="0"/>
              </a:spcAft>
              <a:buClr>
                <a:schemeClr val="dk1"/>
              </a:buClr>
              <a:buSzPts val="1600"/>
              <a:buChar char="•"/>
              <a:defRPr sz="1600"/>
            </a:lvl6pPr>
            <a:lvl7pPr marL="3200400" lvl="6" indent="-330200" algn="r" rtl="1">
              <a:spcBef>
                <a:spcPts val="320"/>
              </a:spcBef>
              <a:spcAft>
                <a:spcPts val="0"/>
              </a:spcAft>
              <a:buClr>
                <a:schemeClr val="dk1"/>
              </a:buClr>
              <a:buSzPts val="1600"/>
              <a:buChar char="•"/>
              <a:defRPr sz="1600"/>
            </a:lvl7pPr>
            <a:lvl8pPr marL="3657600" lvl="7" indent="-330200" algn="r" rtl="1">
              <a:spcBef>
                <a:spcPts val="320"/>
              </a:spcBef>
              <a:spcAft>
                <a:spcPts val="0"/>
              </a:spcAft>
              <a:buClr>
                <a:schemeClr val="dk1"/>
              </a:buClr>
              <a:buSzPts val="1600"/>
              <a:buChar char="•"/>
              <a:defRPr sz="1600"/>
            </a:lvl8pPr>
            <a:lvl9pPr marL="4114800" lvl="8" indent="-330200" algn="r" rtl="1">
              <a:spcBef>
                <a:spcPts val="320"/>
              </a:spcBef>
              <a:spcAft>
                <a:spcPts val="0"/>
              </a:spcAft>
              <a:buClr>
                <a:schemeClr val="dk1"/>
              </a:buClr>
              <a:buSzPts val="1600"/>
              <a:buChar char="•"/>
              <a:defRPr sz="1600"/>
            </a:lvl9pPr>
          </a:lstStyle>
          <a:p>
            <a:endParaRPr/>
          </a:p>
        </p:txBody>
      </p:sp>
      <p:sp>
        <p:nvSpPr>
          <p:cNvPr id="46" name="Google Shape;46;p23"/>
          <p:cNvSpPr txBox="1">
            <a:spLocks noGrp="1"/>
          </p:cNvSpPr>
          <p:nvPr>
            <p:ph type="dt" idx="10"/>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23"/>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23"/>
          <p:cNvSpPr txBox="1">
            <a:spLocks noGrp="1"/>
          </p:cNvSpPr>
          <p:nvPr>
            <p:ph type="sldNum" idx="12"/>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iw-IL"/>
              <a:t>‹#›</a:t>
            </a:fld>
            <a:endParaRPr/>
          </a:p>
        </p:txBody>
      </p:sp>
    </p:spTree>
    <p:extLst>
      <p:ext uri="{BB962C8B-B14F-4D97-AF65-F5344CB8AC3E}">
        <p14:creationId xmlns:p14="http://schemas.microsoft.com/office/powerpoint/2010/main" val="264392553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כותרת בלבד" type="titleOnly">
  <p:cSld name="כותרת בלבד">
    <p:spTree>
      <p:nvGrpSpPr>
        <p:cNvPr id="1" name="Shape 49"/>
        <p:cNvGrpSpPr/>
        <p:nvPr/>
      </p:nvGrpSpPr>
      <p:grpSpPr>
        <a:xfrm>
          <a:off x="0" y="0"/>
          <a:ext cx="0" cy="0"/>
          <a:chOff x="0" y="0"/>
          <a:chExt cx="0" cy="0"/>
        </a:xfrm>
      </p:grpSpPr>
      <p:sp>
        <p:nvSpPr>
          <p:cNvPr id="50" name="Google Shape;50;p24"/>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lvl="0" algn="ctr" rtl="1">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24"/>
          <p:cNvSpPr txBox="1">
            <a:spLocks noGrp="1"/>
          </p:cNvSpPr>
          <p:nvPr>
            <p:ph type="dt" idx="10"/>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4"/>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4"/>
          <p:cNvSpPr txBox="1">
            <a:spLocks noGrp="1"/>
          </p:cNvSpPr>
          <p:nvPr>
            <p:ph type="sldNum" idx="12"/>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iw-IL"/>
              <a:t>‹#›</a:t>
            </a:fld>
            <a:endParaRPr/>
          </a:p>
        </p:txBody>
      </p:sp>
    </p:spTree>
    <p:extLst>
      <p:ext uri="{BB962C8B-B14F-4D97-AF65-F5344CB8AC3E}">
        <p14:creationId xmlns:p14="http://schemas.microsoft.com/office/powerpoint/2010/main" val="726910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ריק" type="blank">
  <p:cSld name="ריק">
    <p:spTree>
      <p:nvGrpSpPr>
        <p:cNvPr id="1" name="Shape 54"/>
        <p:cNvGrpSpPr/>
        <p:nvPr/>
      </p:nvGrpSpPr>
      <p:grpSpPr>
        <a:xfrm>
          <a:off x="0" y="0"/>
          <a:ext cx="0" cy="0"/>
          <a:chOff x="0" y="0"/>
          <a:chExt cx="0" cy="0"/>
        </a:xfrm>
      </p:grpSpPr>
      <p:sp>
        <p:nvSpPr>
          <p:cNvPr id="55" name="Google Shape;55;p25"/>
          <p:cNvSpPr txBox="1">
            <a:spLocks noGrp="1"/>
          </p:cNvSpPr>
          <p:nvPr>
            <p:ph type="dt" idx="10"/>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25"/>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5"/>
          <p:cNvSpPr txBox="1">
            <a:spLocks noGrp="1"/>
          </p:cNvSpPr>
          <p:nvPr>
            <p:ph type="sldNum" idx="12"/>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iw-IL"/>
              <a:t>‹#›</a:t>
            </a:fld>
            <a:endParaRPr/>
          </a:p>
        </p:txBody>
      </p:sp>
    </p:spTree>
    <p:extLst>
      <p:ext uri="{BB962C8B-B14F-4D97-AF65-F5344CB8AC3E}">
        <p14:creationId xmlns:p14="http://schemas.microsoft.com/office/powerpoint/2010/main" val="18736538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תוכן עם כיתוב" type="objTx">
  <p:cSld name="תוכן עם כיתוב">
    <p:spTree>
      <p:nvGrpSpPr>
        <p:cNvPr id="1" name="Shape 58"/>
        <p:cNvGrpSpPr/>
        <p:nvPr/>
      </p:nvGrpSpPr>
      <p:grpSpPr>
        <a:xfrm>
          <a:off x="0" y="0"/>
          <a:ext cx="0" cy="0"/>
          <a:chOff x="0" y="0"/>
          <a:chExt cx="0" cy="0"/>
        </a:xfrm>
      </p:grpSpPr>
      <p:sp>
        <p:nvSpPr>
          <p:cNvPr id="59" name="Google Shape;59;p26"/>
          <p:cNvSpPr txBox="1">
            <a:spLocks noGrp="1"/>
          </p:cNvSpPr>
          <p:nvPr>
            <p:ph type="title"/>
          </p:nvPr>
        </p:nvSpPr>
        <p:spPr>
          <a:xfrm>
            <a:off x="609601" y="273050"/>
            <a:ext cx="4011084" cy="1162050"/>
          </a:xfrm>
          <a:prstGeom prst="rect">
            <a:avLst/>
          </a:prstGeom>
          <a:noFill/>
          <a:ln>
            <a:noFill/>
          </a:ln>
        </p:spPr>
        <p:txBody>
          <a:bodyPr spcFirstLastPara="1" wrap="square" lIns="91425" tIns="45700" rIns="91425" bIns="45700" anchor="b" anchorCtr="0">
            <a:normAutofit/>
          </a:bodyPr>
          <a:lstStyle>
            <a:lvl1pPr lvl="0" algn="r" rtl="1">
              <a:spcBef>
                <a:spcPts val="0"/>
              </a:spcBef>
              <a:spcAft>
                <a:spcPts val="0"/>
              </a:spcAft>
              <a:buClr>
                <a:schemeClr val="dk1"/>
              </a:buClr>
              <a:buSzPts val="2000"/>
              <a:buFont typeface="Arial"/>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26"/>
          <p:cNvSpPr txBox="1">
            <a:spLocks noGrp="1"/>
          </p:cNvSpPr>
          <p:nvPr>
            <p:ph type="body" idx="1"/>
          </p:nvPr>
        </p:nvSpPr>
        <p:spPr>
          <a:xfrm>
            <a:off x="4766733" y="273051"/>
            <a:ext cx="6815667" cy="5853113"/>
          </a:xfrm>
          <a:prstGeom prst="rect">
            <a:avLst/>
          </a:prstGeom>
          <a:noFill/>
          <a:ln>
            <a:noFill/>
          </a:ln>
        </p:spPr>
        <p:txBody>
          <a:bodyPr spcFirstLastPara="1" wrap="square" lIns="91425" tIns="45700" rIns="91425" bIns="45700" anchor="t" anchorCtr="0">
            <a:normAutofit/>
          </a:bodyPr>
          <a:lstStyle>
            <a:lvl1pPr marL="457200" lvl="0" indent="-431800" algn="r" rtl="1">
              <a:spcBef>
                <a:spcPts val="640"/>
              </a:spcBef>
              <a:spcAft>
                <a:spcPts val="0"/>
              </a:spcAft>
              <a:buClr>
                <a:schemeClr val="dk1"/>
              </a:buClr>
              <a:buSzPts val="3200"/>
              <a:buChar char="•"/>
              <a:defRPr sz="3200"/>
            </a:lvl1pPr>
            <a:lvl2pPr marL="914400" lvl="1" indent="-406400" algn="r" rtl="1">
              <a:spcBef>
                <a:spcPts val="560"/>
              </a:spcBef>
              <a:spcAft>
                <a:spcPts val="0"/>
              </a:spcAft>
              <a:buClr>
                <a:schemeClr val="dk1"/>
              </a:buClr>
              <a:buSzPts val="2800"/>
              <a:buChar char="–"/>
              <a:defRPr sz="2800"/>
            </a:lvl2pPr>
            <a:lvl3pPr marL="1371600" lvl="2" indent="-381000" algn="r" rtl="1">
              <a:spcBef>
                <a:spcPts val="480"/>
              </a:spcBef>
              <a:spcAft>
                <a:spcPts val="0"/>
              </a:spcAft>
              <a:buClr>
                <a:schemeClr val="dk1"/>
              </a:buClr>
              <a:buSzPts val="2400"/>
              <a:buChar char="•"/>
              <a:defRPr sz="2400"/>
            </a:lvl3pPr>
            <a:lvl4pPr marL="1828800" lvl="3" indent="-355600" algn="r" rtl="1">
              <a:spcBef>
                <a:spcPts val="400"/>
              </a:spcBef>
              <a:spcAft>
                <a:spcPts val="0"/>
              </a:spcAft>
              <a:buClr>
                <a:schemeClr val="dk1"/>
              </a:buClr>
              <a:buSzPts val="2000"/>
              <a:buChar char="–"/>
              <a:defRPr sz="2000"/>
            </a:lvl4pPr>
            <a:lvl5pPr marL="2286000" lvl="4" indent="-355600" algn="r" rtl="1">
              <a:spcBef>
                <a:spcPts val="400"/>
              </a:spcBef>
              <a:spcAft>
                <a:spcPts val="0"/>
              </a:spcAft>
              <a:buClr>
                <a:schemeClr val="dk1"/>
              </a:buClr>
              <a:buSzPts val="2000"/>
              <a:buChar char="»"/>
              <a:defRPr sz="2000"/>
            </a:lvl5pPr>
            <a:lvl6pPr marL="2743200" lvl="5" indent="-355600" algn="r" rtl="1">
              <a:spcBef>
                <a:spcPts val="400"/>
              </a:spcBef>
              <a:spcAft>
                <a:spcPts val="0"/>
              </a:spcAft>
              <a:buClr>
                <a:schemeClr val="dk1"/>
              </a:buClr>
              <a:buSzPts val="2000"/>
              <a:buChar char="•"/>
              <a:defRPr sz="2000"/>
            </a:lvl6pPr>
            <a:lvl7pPr marL="3200400" lvl="6" indent="-355600" algn="r" rtl="1">
              <a:spcBef>
                <a:spcPts val="400"/>
              </a:spcBef>
              <a:spcAft>
                <a:spcPts val="0"/>
              </a:spcAft>
              <a:buClr>
                <a:schemeClr val="dk1"/>
              </a:buClr>
              <a:buSzPts val="2000"/>
              <a:buChar char="•"/>
              <a:defRPr sz="2000"/>
            </a:lvl7pPr>
            <a:lvl8pPr marL="3657600" lvl="7" indent="-355600" algn="r" rtl="1">
              <a:spcBef>
                <a:spcPts val="400"/>
              </a:spcBef>
              <a:spcAft>
                <a:spcPts val="0"/>
              </a:spcAft>
              <a:buClr>
                <a:schemeClr val="dk1"/>
              </a:buClr>
              <a:buSzPts val="2000"/>
              <a:buChar char="•"/>
              <a:defRPr sz="2000"/>
            </a:lvl8pPr>
            <a:lvl9pPr marL="4114800" lvl="8" indent="-355600" algn="r" rtl="1">
              <a:spcBef>
                <a:spcPts val="400"/>
              </a:spcBef>
              <a:spcAft>
                <a:spcPts val="0"/>
              </a:spcAft>
              <a:buClr>
                <a:schemeClr val="dk1"/>
              </a:buClr>
              <a:buSzPts val="2000"/>
              <a:buChar char="•"/>
              <a:defRPr sz="2000"/>
            </a:lvl9pPr>
          </a:lstStyle>
          <a:p>
            <a:endParaRPr/>
          </a:p>
        </p:txBody>
      </p:sp>
      <p:sp>
        <p:nvSpPr>
          <p:cNvPr id="61" name="Google Shape;61;p26"/>
          <p:cNvSpPr txBox="1">
            <a:spLocks noGrp="1"/>
          </p:cNvSpPr>
          <p:nvPr>
            <p:ph type="body" idx="2"/>
          </p:nvPr>
        </p:nvSpPr>
        <p:spPr>
          <a:xfrm>
            <a:off x="609601" y="1435101"/>
            <a:ext cx="4011084" cy="4691063"/>
          </a:xfrm>
          <a:prstGeom prst="rect">
            <a:avLst/>
          </a:prstGeom>
          <a:noFill/>
          <a:ln>
            <a:noFill/>
          </a:ln>
        </p:spPr>
        <p:txBody>
          <a:bodyPr spcFirstLastPara="1" wrap="square" lIns="91425" tIns="45700" rIns="91425" bIns="45700" anchor="t" anchorCtr="0">
            <a:normAutofit/>
          </a:bodyPr>
          <a:lstStyle>
            <a:lvl1pPr marL="457200" lvl="0" indent="-228600" algn="r" rtl="1">
              <a:spcBef>
                <a:spcPts val="280"/>
              </a:spcBef>
              <a:spcAft>
                <a:spcPts val="0"/>
              </a:spcAft>
              <a:buClr>
                <a:schemeClr val="dk1"/>
              </a:buClr>
              <a:buSzPts val="1400"/>
              <a:buNone/>
              <a:defRPr sz="1400"/>
            </a:lvl1pPr>
            <a:lvl2pPr marL="914400" lvl="1" indent="-228600" algn="r" rtl="1">
              <a:spcBef>
                <a:spcPts val="240"/>
              </a:spcBef>
              <a:spcAft>
                <a:spcPts val="0"/>
              </a:spcAft>
              <a:buClr>
                <a:schemeClr val="dk1"/>
              </a:buClr>
              <a:buSzPts val="1200"/>
              <a:buNone/>
              <a:defRPr sz="1200"/>
            </a:lvl2pPr>
            <a:lvl3pPr marL="1371600" lvl="2" indent="-228600" algn="r" rtl="1">
              <a:spcBef>
                <a:spcPts val="200"/>
              </a:spcBef>
              <a:spcAft>
                <a:spcPts val="0"/>
              </a:spcAft>
              <a:buClr>
                <a:schemeClr val="dk1"/>
              </a:buClr>
              <a:buSzPts val="1000"/>
              <a:buNone/>
              <a:defRPr sz="1000"/>
            </a:lvl3pPr>
            <a:lvl4pPr marL="1828800" lvl="3" indent="-228600" algn="r" rtl="1">
              <a:spcBef>
                <a:spcPts val="180"/>
              </a:spcBef>
              <a:spcAft>
                <a:spcPts val="0"/>
              </a:spcAft>
              <a:buClr>
                <a:schemeClr val="dk1"/>
              </a:buClr>
              <a:buSzPts val="900"/>
              <a:buNone/>
              <a:defRPr sz="900"/>
            </a:lvl4pPr>
            <a:lvl5pPr marL="2286000" lvl="4" indent="-228600" algn="r" rtl="1">
              <a:spcBef>
                <a:spcPts val="180"/>
              </a:spcBef>
              <a:spcAft>
                <a:spcPts val="0"/>
              </a:spcAft>
              <a:buClr>
                <a:schemeClr val="dk1"/>
              </a:buClr>
              <a:buSzPts val="900"/>
              <a:buNone/>
              <a:defRPr sz="900"/>
            </a:lvl5pPr>
            <a:lvl6pPr marL="2743200" lvl="5" indent="-228600" algn="r" rtl="1">
              <a:spcBef>
                <a:spcPts val="180"/>
              </a:spcBef>
              <a:spcAft>
                <a:spcPts val="0"/>
              </a:spcAft>
              <a:buClr>
                <a:schemeClr val="dk1"/>
              </a:buClr>
              <a:buSzPts val="900"/>
              <a:buNone/>
              <a:defRPr sz="900"/>
            </a:lvl6pPr>
            <a:lvl7pPr marL="3200400" lvl="6" indent="-228600" algn="r" rtl="1">
              <a:spcBef>
                <a:spcPts val="180"/>
              </a:spcBef>
              <a:spcAft>
                <a:spcPts val="0"/>
              </a:spcAft>
              <a:buClr>
                <a:schemeClr val="dk1"/>
              </a:buClr>
              <a:buSzPts val="900"/>
              <a:buNone/>
              <a:defRPr sz="900"/>
            </a:lvl7pPr>
            <a:lvl8pPr marL="3657600" lvl="7" indent="-228600" algn="r" rtl="1">
              <a:spcBef>
                <a:spcPts val="180"/>
              </a:spcBef>
              <a:spcAft>
                <a:spcPts val="0"/>
              </a:spcAft>
              <a:buClr>
                <a:schemeClr val="dk1"/>
              </a:buClr>
              <a:buSzPts val="900"/>
              <a:buNone/>
              <a:defRPr sz="900"/>
            </a:lvl8pPr>
            <a:lvl9pPr marL="4114800" lvl="8" indent="-228600" algn="r" rtl="1">
              <a:spcBef>
                <a:spcPts val="180"/>
              </a:spcBef>
              <a:spcAft>
                <a:spcPts val="0"/>
              </a:spcAft>
              <a:buClr>
                <a:schemeClr val="dk1"/>
              </a:buClr>
              <a:buSzPts val="900"/>
              <a:buNone/>
              <a:defRPr sz="900"/>
            </a:lvl9pPr>
          </a:lstStyle>
          <a:p>
            <a:endParaRPr/>
          </a:p>
        </p:txBody>
      </p:sp>
      <p:sp>
        <p:nvSpPr>
          <p:cNvPr id="62" name="Google Shape;62;p26"/>
          <p:cNvSpPr txBox="1">
            <a:spLocks noGrp="1"/>
          </p:cNvSpPr>
          <p:nvPr>
            <p:ph type="dt" idx="10"/>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26"/>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6"/>
          <p:cNvSpPr txBox="1">
            <a:spLocks noGrp="1"/>
          </p:cNvSpPr>
          <p:nvPr>
            <p:ph type="sldNum" idx="12"/>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iw-IL"/>
              <a:t>‹#›</a:t>
            </a:fld>
            <a:endParaRPr/>
          </a:p>
        </p:txBody>
      </p:sp>
    </p:spTree>
    <p:extLst>
      <p:ext uri="{BB962C8B-B14F-4D97-AF65-F5344CB8AC3E}">
        <p14:creationId xmlns:p14="http://schemas.microsoft.com/office/powerpoint/2010/main" val="327779282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תמונה עם כיתוב" type="picTx">
  <p:cSld name="תמונה עם כיתוב">
    <p:spTree>
      <p:nvGrpSpPr>
        <p:cNvPr id="1" name="Shape 65"/>
        <p:cNvGrpSpPr/>
        <p:nvPr/>
      </p:nvGrpSpPr>
      <p:grpSpPr>
        <a:xfrm>
          <a:off x="0" y="0"/>
          <a:ext cx="0" cy="0"/>
          <a:chOff x="0" y="0"/>
          <a:chExt cx="0" cy="0"/>
        </a:xfrm>
      </p:grpSpPr>
      <p:sp>
        <p:nvSpPr>
          <p:cNvPr id="66" name="Google Shape;66;p27"/>
          <p:cNvSpPr txBox="1">
            <a:spLocks noGrp="1"/>
          </p:cNvSpPr>
          <p:nvPr>
            <p:ph type="title"/>
          </p:nvPr>
        </p:nvSpPr>
        <p:spPr>
          <a:xfrm>
            <a:off x="2389717" y="4800600"/>
            <a:ext cx="7315200" cy="566738"/>
          </a:xfrm>
          <a:prstGeom prst="rect">
            <a:avLst/>
          </a:prstGeom>
          <a:noFill/>
          <a:ln>
            <a:noFill/>
          </a:ln>
        </p:spPr>
        <p:txBody>
          <a:bodyPr spcFirstLastPara="1" wrap="square" lIns="91425" tIns="45700" rIns="91425" bIns="45700" anchor="b" anchorCtr="0">
            <a:normAutofit/>
          </a:bodyPr>
          <a:lstStyle>
            <a:lvl1pPr lvl="0" algn="r" rtl="1">
              <a:spcBef>
                <a:spcPts val="0"/>
              </a:spcBef>
              <a:spcAft>
                <a:spcPts val="0"/>
              </a:spcAft>
              <a:buClr>
                <a:schemeClr val="dk1"/>
              </a:buClr>
              <a:buSzPts val="2000"/>
              <a:buFont typeface="Arial"/>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27"/>
          <p:cNvSpPr>
            <a:spLocks noGrp="1"/>
          </p:cNvSpPr>
          <p:nvPr>
            <p:ph type="pic" idx="2"/>
          </p:nvPr>
        </p:nvSpPr>
        <p:spPr>
          <a:xfrm>
            <a:off x="2389717" y="612775"/>
            <a:ext cx="7315200" cy="4114800"/>
          </a:xfrm>
          <a:prstGeom prst="rect">
            <a:avLst/>
          </a:prstGeom>
          <a:noFill/>
          <a:ln>
            <a:noFill/>
          </a:ln>
        </p:spPr>
        <p:txBody>
          <a:bodyPr spcFirstLastPara="1" wrap="square" lIns="91425" tIns="45700" rIns="91425" bIns="45700" anchor="t" anchorCtr="0">
            <a:normAutofit/>
          </a:bodyPr>
          <a:lstStyle>
            <a:lvl1pPr marR="0" lvl="0" algn="r" rtl="1">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r" rtl="1">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r" rtl="1">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r" rtl="1">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r" rtl="1">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r" rtl="1">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r" rtl="1">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r" rtl="1">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r" rtl="1">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68" name="Google Shape;68;p27"/>
          <p:cNvSpPr txBox="1">
            <a:spLocks noGrp="1"/>
          </p:cNvSpPr>
          <p:nvPr>
            <p:ph type="body" idx="1"/>
          </p:nvPr>
        </p:nvSpPr>
        <p:spPr>
          <a:xfrm>
            <a:off x="2389717" y="5367338"/>
            <a:ext cx="7315200" cy="804862"/>
          </a:xfrm>
          <a:prstGeom prst="rect">
            <a:avLst/>
          </a:prstGeom>
          <a:noFill/>
          <a:ln>
            <a:noFill/>
          </a:ln>
        </p:spPr>
        <p:txBody>
          <a:bodyPr spcFirstLastPara="1" wrap="square" lIns="91425" tIns="45700" rIns="91425" bIns="45700" anchor="t" anchorCtr="0">
            <a:normAutofit/>
          </a:bodyPr>
          <a:lstStyle>
            <a:lvl1pPr marL="457200" lvl="0" indent="-228600" algn="r" rtl="1">
              <a:spcBef>
                <a:spcPts val="280"/>
              </a:spcBef>
              <a:spcAft>
                <a:spcPts val="0"/>
              </a:spcAft>
              <a:buClr>
                <a:schemeClr val="dk1"/>
              </a:buClr>
              <a:buSzPts val="1400"/>
              <a:buNone/>
              <a:defRPr sz="1400"/>
            </a:lvl1pPr>
            <a:lvl2pPr marL="914400" lvl="1" indent="-228600" algn="r" rtl="1">
              <a:spcBef>
                <a:spcPts val="240"/>
              </a:spcBef>
              <a:spcAft>
                <a:spcPts val="0"/>
              </a:spcAft>
              <a:buClr>
                <a:schemeClr val="dk1"/>
              </a:buClr>
              <a:buSzPts val="1200"/>
              <a:buNone/>
              <a:defRPr sz="1200"/>
            </a:lvl2pPr>
            <a:lvl3pPr marL="1371600" lvl="2" indent="-228600" algn="r" rtl="1">
              <a:spcBef>
                <a:spcPts val="200"/>
              </a:spcBef>
              <a:spcAft>
                <a:spcPts val="0"/>
              </a:spcAft>
              <a:buClr>
                <a:schemeClr val="dk1"/>
              </a:buClr>
              <a:buSzPts val="1000"/>
              <a:buNone/>
              <a:defRPr sz="1000"/>
            </a:lvl3pPr>
            <a:lvl4pPr marL="1828800" lvl="3" indent="-228600" algn="r" rtl="1">
              <a:spcBef>
                <a:spcPts val="180"/>
              </a:spcBef>
              <a:spcAft>
                <a:spcPts val="0"/>
              </a:spcAft>
              <a:buClr>
                <a:schemeClr val="dk1"/>
              </a:buClr>
              <a:buSzPts val="900"/>
              <a:buNone/>
              <a:defRPr sz="900"/>
            </a:lvl4pPr>
            <a:lvl5pPr marL="2286000" lvl="4" indent="-228600" algn="r" rtl="1">
              <a:spcBef>
                <a:spcPts val="180"/>
              </a:spcBef>
              <a:spcAft>
                <a:spcPts val="0"/>
              </a:spcAft>
              <a:buClr>
                <a:schemeClr val="dk1"/>
              </a:buClr>
              <a:buSzPts val="900"/>
              <a:buNone/>
              <a:defRPr sz="900"/>
            </a:lvl5pPr>
            <a:lvl6pPr marL="2743200" lvl="5" indent="-228600" algn="r" rtl="1">
              <a:spcBef>
                <a:spcPts val="180"/>
              </a:spcBef>
              <a:spcAft>
                <a:spcPts val="0"/>
              </a:spcAft>
              <a:buClr>
                <a:schemeClr val="dk1"/>
              </a:buClr>
              <a:buSzPts val="900"/>
              <a:buNone/>
              <a:defRPr sz="900"/>
            </a:lvl6pPr>
            <a:lvl7pPr marL="3200400" lvl="6" indent="-228600" algn="r" rtl="1">
              <a:spcBef>
                <a:spcPts val="180"/>
              </a:spcBef>
              <a:spcAft>
                <a:spcPts val="0"/>
              </a:spcAft>
              <a:buClr>
                <a:schemeClr val="dk1"/>
              </a:buClr>
              <a:buSzPts val="900"/>
              <a:buNone/>
              <a:defRPr sz="900"/>
            </a:lvl7pPr>
            <a:lvl8pPr marL="3657600" lvl="7" indent="-228600" algn="r" rtl="1">
              <a:spcBef>
                <a:spcPts val="180"/>
              </a:spcBef>
              <a:spcAft>
                <a:spcPts val="0"/>
              </a:spcAft>
              <a:buClr>
                <a:schemeClr val="dk1"/>
              </a:buClr>
              <a:buSzPts val="900"/>
              <a:buNone/>
              <a:defRPr sz="900"/>
            </a:lvl8pPr>
            <a:lvl9pPr marL="4114800" lvl="8" indent="-228600" algn="r" rtl="1">
              <a:spcBef>
                <a:spcPts val="180"/>
              </a:spcBef>
              <a:spcAft>
                <a:spcPts val="0"/>
              </a:spcAft>
              <a:buClr>
                <a:schemeClr val="dk1"/>
              </a:buClr>
              <a:buSzPts val="900"/>
              <a:buNone/>
              <a:defRPr sz="900"/>
            </a:lvl9pPr>
          </a:lstStyle>
          <a:p>
            <a:endParaRPr/>
          </a:p>
        </p:txBody>
      </p:sp>
      <p:sp>
        <p:nvSpPr>
          <p:cNvPr id="69" name="Google Shape;69;p27"/>
          <p:cNvSpPr txBox="1">
            <a:spLocks noGrp="1"/>
          </p:cNvSpPr>
          <p:nvPr>
            <p:ph type="dt" idx="10"/>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7"/>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7"/>
          <p:cNvSpPr txBox="1">
            <a:spLocks noGrp="1"/>
          </p:cNvSpPr>
          <p:nvPr>
            <p:ph type="sldNum" idx="12"/>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iw-IL"/>
              <a:t>‹#›</a:t>
            </a:fld>
            <a:endParaRPr/>
          </a:p>
        </p:txBody>
      </p:sp>
    </p:spTree>
    <p:extLst>
      <p:ext uri="{BB962C8B-B14F-4D97-AF65-F5344CB8AC3E}">
        <p14:creationId xmlns:p14="http://schemas.microsoft.com/office/powerpoint/2010/main" val="2133140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963084" y="4406901"/>
            <a:ext cx="10363200" cy="1362075"/>
          </a:xfrm>
        </p:spPr>
        <p:txBody>
          <a:bodyPr anchor="t"/>
          <a:lstStyle>
            <a:lvl1pPr algn="r">
              <a:defRPr sz="4000" b="1" cap="all"/>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E9B0CA1C-D921-414C-B22B-AC7FCD35C532}" type="datetimeFigureOut">
              <a:rPr lang="he-IL" smtClean="0"/>
              <a:t>ג'/אלול/תשפ"א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E9388BC-4BBD-48CA-827F-D74A57A14637}" type="slidenum">
              <a:rPr lang="he-IL" smtClean="0"/>
              <a:t>‹#›</a:t>
            </a:fld>
            <a:endParaRPr lang="he-IL"/>
          </a:p>
        </p:txBody>
      </p:sp>
    </p:spTree>
    <p:extLst>
      <p:ext uri="{BB962C8B-B14F-4D97-AF65-F5344CB8AC3E}">
        <p14:creationId xmlns:p14="http://schemas.microsoft.com/office/powerpoint/2010/main" val="398919103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כותרת וטקסט אנכי" type="vertTx">
  <p:cSld name="כותרת וטקסט אנכי">
    <p:spTree>
      <p:nvGrpSpPr>
        <p:cNvPr id="1" name="Shape 72"/>
        <p:cNvGrpSpPr/>
        <p:nvPr/>
      </p:nvGrpSpPr>
      <p:grpSpPr>
        <a:xfrm>
          <a:off x="0" y="0"/>
          <a:ext cx="0" cy="0"/>
          <a:chOff x="0" y="0"/>
          <a:chExt cx="0" cy="0"/>
        </a:xfrm>
      </p:grpSpPr>
      <p:sp>
        <p:nvSpPr>
          <p:cNvPr id="73" name="Google Shape;73;p28"/>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lvl="0" algn="ctr" rtl="1">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28"/>
          <p:cNvSpPr txBox="1">
            <a:spLocks noGrp="1"/>
          </p:cNvSpPr>
          <p:nvPr>
            <p:ph type="body" idx="1"/>
          </p:nvPr>
        </p:nvSpPr>
        <p:spPr>
          <a:xfrm rot="5400000">
            <a:off x="3833019" y="-1623217"/>
            <a:ext cx="4525963" cy="10972800"/>
          </a:xfrm>
          <a:prstGeom prst="rect">
            <a:avLst/>
          </a:prstGeom>
          <a:noFill/>
          <a:ln>
            <a:noFill/>
          </a:ln>
        </p:spPr>
        <p:txBody>
          <a:bodyPr spcFirstLastPara="1" wrap="square" lIns="91425" tIns="45700" rIns="91425" bIns="45700" anchor="t" anchorCtr="0">
            <a:normAutofit/>
          </a:bodyPr>
          <a:lstStyle>
            <a:lvl1pPr marL="457200" lvl="0" indent="-342900" algn="r" rtl="1">
              <a:spcBef>
                <a:spcPts val="360"/>
              </a:spcBef>
              <a:spcAft>
                <a:spcPts val="0"/>
              </a:spcAft>
              <a:buClr>
                <a:schemeClr val="dk1"/>
              </a:buClr>
              <a:buSzPts val="1800"/>
              <a:buChar char="•"/>
              <a:defRPr/>
            </a:lvl1pPr>
            <a:lvl2pPr marL="914400" lvl="1" indent="-342900" algn="r" rtl="1">
              <a:spcBef>
                <a:spcPts val="360"/>
              </a:spcBef>
              <a:spcAft>
                <a:spcPts val="0"/>
              </a:spcAft>
              <a:buClr>
                <a:schemeClr val="dk1"/>
              </a:buClr>
              <a:buSzPts val="1800"/>
              <a:buChar char="–"/>
              <a:defRPr/>
            </a:lvl2pPr>
            <a:lvl3pPr marL="1371600" lvl="2" indent="-342900" algn="r" rtl="1">
              <a:spcBef>
                <a:spcPts val="360"/>
              </a:spcBef>
              <a:spcAft>
                <a:spcPts val="0"/>
              </a:spcAft>
              <a:buClr>
                <a:schemeClr val="dk1"/>
              </a:buClr>
              <a:buSzPts val="1800"/>
              <a:buChar char="•"/>
              <a:defRPr/>
            </a:lvl3pPr>
            <a:lvl4pPr marL="1828800" lvl="3" indent="-342900" algn="r" rtl="1">
              <a:spcBef>
                <a:spcPts val="360"/>
              </a:spcBef>
              <a:spcAft>
                <a:spcPts val="0"/>
              </a:spcAft>
              <a:buClr>
                <a:schemeClr val="dk1"/>
              </a:buClr>
              <a:buSzPts val="1800"/>
              <a:buChar char="–"/>
              <a:defRPr/>
            </a:lvl4pPr>
            <a:lvl5pPr marL="2286000" lvl="4" indent="-342900" algn="r" rtl="1">
              <a:spcBef>
                <a:spcPts val="360"/>
              </a:spcBef>
              <a:spcAft>
                <a:spcPts val="0"/>
              </a:spcAft>
              <a:buClr>
                <a:schemeClr val="dk1"/>
              </a:buClr>
              <a:buSzPts val="1800"/>
              <a:buChar char="»"/>
              <a:defRPr/>
            </a:lvl5pPr>
            <a:lvl6pPr marL="2743200" lvl="5" indent="-342900" algn="r" rtl="1">
              <a:spcBef>
                <a:spcPts val="360"/>
              </a:spcBef>
              <a:spcAft>
                <a:spcPts val="0"/>
              </a:spcAft>
              <a:buClr>
                <a:schemeClr val="dk1"/>
              </a:buClr>
              <a:buSzPts val="1800"/>
              <a:buChar char="•"/>
              <a:defRPr/>
            </a:lvl6pPr>
            <a:lvl7pPr marL="3200400" lvl="6" indent="-342900" algn="r" rtl="1">
              <a:spcBef>
                <a:spcPts val="360"/>
              </a:spcBef>
              <a:spcAft>
                <a:spcPts val="0"/>
              </a:spcAft>
              <a:buClr>
                <a:schemeClr val="dk1"/>
              </a:buClr>
              <a:buSzPts val="1800"/>
              <a:buChar char="•"/>
              <a:defRPr/>
            </a:lvl7pPr>
            <a:lvl8pPr marL="3657600" lvl="7" indent="-342900" algn="r" rtl="1">
              <a:spcBef>
                <a:spcPts val="360"/>
              </a:spcBef>
              <a:spcAft>
                <a:spcPts val="0"/>
              </a:spcAft>
              <a:buClr>
                <a:schemeClr val="dk1"/>
              </a:buClr>
              <a:buSzPts val="1800"/>
              <a:buChar char="•"/>
              <a:defRPr/>
            </a:lvl8pPr>
            <a:lvl9pPr marL="4114800" lvl="8" indent="-342900" algn="r" rtl="1">
              <a:spcBef>
                <a:spcPts val="360"/>
              </a:spcBef>
              <a:spcAft>
                <a:spcPts val="0"/>
              </a:spcAft>
              <a:buClr>
                <a:schemeClr val="dk1"/>
              </a:buClr>
              <a:buSzPts val="1800"/>
              <a:buChar char="•"/>
              <a:defRPr/>
            </a:lvl9pPr>
          </a:lstStyle>
          <a:p>
            <a:endParaRPr/>
          </a:p>
        </p:txBody>
      </p:sp>
      <p:sp>
        <p:nvSpPr>
          <p:cNvPr id="75" name="Google Shape;75;p28"/>
          <p:cNvSpPr txBox="1">
            <a:spLocks noGrp="1"/>
          </p:cNvSpPr>
          <p:nvPr>
            <p:ph type="dt" idx="10"/>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8"/>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8"/>
          <p:cNvSpPr txBox="1">
            <a:spLocks noGrp="1"/>
          </p:cNvSpPr>
          <p:nvPr>
            <p:ph type="sldNum" idx="12"/>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iw-IL"/>
              <a:t>‹#›</a:t>
            </a:fld>
            <a:endParaRPr/>
          </a:p>
        </p:txBody>
      </p:sp>
    </p:spTree>
    <p:extLst>
      <p:ext uri="{BB962C8B-B14F-4D97-AF65-F5344CB8AC3E}">
        <p14:creationId xmlns:p14="http://schemas.microsoft.com/office/powerpoint/2010/main" val="368781066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כותרת אנכית וטקסט" type="vertTitleAndTx">
  <p:cSld name="כותרת אנכית וטקסט">
    <p:spTree>
      <p:nvGrpSpPr>
        <p:cNvPr id="1" name="Shape 78"/>
        <p:cNvGrpSpPr/>
        <p:nvPr/>
      </p:nvGrpSpPr>
      <p:grpSpPr>
        <a:xfrm>
          <a:off x="0" y="0"/>
          <a:ext cx="0" cy="0"/>
          <a:chOff x="0" y="0"/>
          <a:chExt cx="0" cy="0"/>
        </a:xfrm>
      </p:grpSpPr>
      <p:sp>
        <p:nvSpPr>
          <p:cNvPr id="79" name="Google Shape;79;p29"/>
          <p:cNvSpPr txBox="1">
            <a:spLocks noGrp="1"/>
          </p:cNvSpPr>
          <p:nvPr>
            <p:ph type="title"/>
          </p:nvPr>
        </p:nvSpPr>
        <p:spPr>
          <a:xfrm rot="5400000">
            <a:off x="7285037" y="1828802"/>
            <a:ext cx="5851525" cy="2743200"/>
          </a:xfrm>
          <a:prstGeom prst="rect">
            <a:avLst/>
          </a:prstGeom>
          <a:noFill/>
          <a:ln>
            <a:noFill/>
          </a:ln>
        </p:spPr>
        <p:txBody>
          <a:bodyPr spcFirstLastPara="1" wrap="square" lIns="91425" tIns="45700" rIns="91425" bIns="45700" anchor="ctr" anchorCtr="0">
            <a:normAutofit/>
          </a:bodyPr>
          <a:lstStyle>
            <a:lvl1pPr lvl="0" algn="ctr" rtl="1">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9"/>
          <p:cNvSpPr txBox="1">
            <a:spLocks noGrp="1"/>
          </p:cNvSpPr>
          <p:nvPr>
            <p:ph type="body" idx="1"/>
          </p:nvPr>
        </p:nvSpPr>
        <p:spPr>
          <a:xfrm rot="5400000">
            <a:off x="1697037" y="-812799"/>
            <a:ext cx="5851525" cy="8026400"/>
          </a:xfrm>
          <a:prstGeom prst="rect">
            <a:avLst/>
          </a:prstGeom>
          <a:noFill/>
          <a:ln>
            <a:noFill/>
          </a:ln>
        </p:spPr>
        <p:txBody>
          <a:bodyPr spcFirstLastPara="1" wrap="square" lIns="91425" tIns="45700" rIns="91425" bIns="45700" anchor="t" anchorCtr="0">
            <a:normAutofit/>
          </a:bodyPr>
          <a:lstStyle>
            <a:lvl1pPr marL="457200" lvl="0" indent="-342900" algn="r" rtl="1">
              <a:spcBef>
                <a:spcPts val="360"/>
              </a:spcBef>
              <a:spcAft>
                <a:spcPts val="0"/>
              </a:spcAft>
              <a:buClr>
                <a:schemeClr val="dk1"/>
              </a:buClr>
              <a:buSzPts val="1800"/>
              <a:buChar char="•"/>
              <a:defRPr/>
            </a:lvl1pPr>
            <a:lvl2pPr marL="914400" lvl="1" indent="-342900" algn="r" rtl="1">
              <a:spcBef>
                <a:spcPts val="360"/>
              </a:spcBef>
              <a:spcAft>
                <a:spcPts val="0"/>
              </a:spcAft>
              <a:buClr>
                <a:schemeClr val="dk1"/>
              </a:buClr>
              <a:buSzPts val="1800"/>
              <a:buChar char="–"/>
              <a:defRPr/>
            </a:lvl2pPr>
            <a:lvl3pPr marL="1371600" lvl="2" indent="-342900" algn="r" rtl="1">
              <a:spcBef>
                <a:spcPts val="360"/>
              </a:spcBef>
              <a:spcAft>
                <a:spcPts val="0"/>
              </a:spcAft>
              <a:buClr>
                <a:schemeClr val="dk1"/>
              </a:buClr>
              <a:buSzPts val="1800"/>
              <a:buChar char="•"/>
              <a:defRPr/>
            </a:lvl3pPr>
            <a:lvl4pPr marL="1828800" lvl="3" indent="-342900" algn="r" rtl="1">
              <a:spcBef>
                <a:spcPts val="360"/>
              </a:spcBef>
              <a:spcAft>
                <a:spcPts val="0"/>
              </a:spcAft>
              <a:buClr>
                <a:schemeClr val="dk1"/>
              </a:buClr>
              <a:buSzPts val="1800"/>
              <a:buChar char="–"/>
              <a:defRPr/>
            </a:lvl4pPr>
            <a:lvl5pPr marL="2286000" lvl="4" indent="-342900" algn="r" rtl="1">
              <a:spcBef>
                <a:spcPts val="360"/>
              </a:spcBef>
              <a:spcAft>
                <a:spcPts val="0"/>
              </a:spcAft>
              <a:buClr>
                <a:schemeClr val="dk1"/>
              </a:buClr>
              <a:buSzPts val="1800"/>
              <a:buChar char="»"/>
              <a:defRPr/>
            </a:lvl5pPr>
            <a:lvl6pPr marL="2743200" lvl="5" indent="-342900" algn="r" rtl="1">
              <a:spcBef>
                <a:spcPts val="360"/>
              </a:spcBef>
              <a:spcAft>
                <a:spcPts val="0"/>
              </a:spcAft>
              <a:buClr>
                <a:schemeClr val="dk1"/>
              </a:buClr>
              <a:buSzPts val="1800"/>
              <a:buChar char="•"/>
              <a:defRPr/>
            </a:lvl6pPr>
            <a:lvl7pPr marL="3200400" lvl="6" indent="-342900" algn="r" rtl="1">
              <a:spcBef>
                <a:spcPts val="360"/>
              </a:spcBef>
              <a:spcAft>
                <a:spcPts val="0"/>
              </a:spcAft>
              <a:buClr>
                <a:schemeClr val="dk1"/>
              </a:buClr>
              <a:buSzPts val="1800"/>
              <a:buChar char="•"/>
              <a:defRPr/>
            </a:lvl7pPr>
            <a:lvl8pPr marL="3657600" lvl="7" indent="-342900" algn="r" rtl="1">
              <a:spcBef>
                <a:spcPts val="360"/>
              </a:spcBef>
              <a:spcAft>
                <a:spcPts val="0"/>
              </a:spcAft>
              <a:buClr>
                <a:schemeClr val="dk1"/>
              </a:buClr>
              <a:buSzPts val="1800"/>
              <a:buChar char="•"/>
              <a:defRPr/>
            </a:lvl8pPr>
            <a:lvl9pPr marL="4114800" lvl="8" indent="-342900" algn="r" rtl="1">
              <a:spcBef>
                <a:spcPts val="360"/>
              </a:spcBef>
              <a:spcAft>
                <a:spcPts val="0"/>
              </a:spcAft>
              <a:buClr>
                <a:schemeClr val="dk1"/>
              </a:buClr>
              <a:buSzPts val="1800"/>
              <a:buChar char="•"/>
              <a:defRPr/>
            </a:lvl9pPr>
          </a:lstStyle>
          <a:p>
            <a:endParaRPr/>
          </a:p>
        </p:txBody>
      </p:sp>
      <p:sp>
        <p:nvSpPr>
          <p:cNvPr id="81" name="Google Shape;81;p29"/>
          <p:cNvSpPr txBox="1">
            <a:spLocks noGrp="1"/>
          </p:cNvSpPr>
          <p:nvPr>
            <p:ph type="dt" idx="10"/>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9"/>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9"/>
          <p:cNvSpPr txBox="1">
            <a:spLocks noGrp="1"/>
          </p:cNvSpPr>
          <p:nvPr>
            <p:ph type="sldNum" idx="12"/>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iw-IL"/>
              <a:t>‹#›</a:t>
            </a:fld>
            <a:endParaRPr/>
          </a:p>
        </p:txBody>
      </p:sp>
    </p:spTree>
    <p:extLst>
      <p:ext uri="{BB962C8B-B14F-4D97-AF65-F5344CB8AC3E}">
        <p14:creationId xmlns:p14="http://schemas.microsoft.com/office/powerpoint/2010/main" val="1529410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p:cNvSpPr>
            <a:spLocks noGrp="1"/>
          </p:cNvSpPr>
          <p:nvPr>
            <p:ph type="dt" sz="half" idx="10"/>
          </p:nvPr>
        </p:nvSpPr>
        <p:spPr/>
        <p:txBody>
          <a:bodyPr/>
          <a:lstStyle/>
          <a:p>
            <a:fld id="{E9B0CA1C-D921-414C-B22B-AC7FCD35C532}" type="datetimeFigureOut">
              <a:rPr lang="he-IL" smtClean="0"/>
              <a:t>ג'/אלול/תשפ"א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9E9388BC-4BBD-48CA-827F-D74A57A14637}" type="slidenum">
              <a:rPr lang="he-IL" smtClean="0"/>
              <a:t>‹#›</a:t>
            </a:fld>
            <a:endParaRPr lang="he-IL"/>
          </a:p>
        </p:txBody>
      </p:sp>
    </p:spTree>
    <p:extLst>
      <p:ext uri="{BB962C8B-B14F-4D97-AF65-F5344CB8AC3E}">
        <p14:creationId xmlns:p14="http://schemas.microsoft.com/office/powerpoint/2010/main" val="3860790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p:cNvSpPr>
            <a:spLocks noGrp="1"/>
          </p:cNvSpPr>
          <p:nvPr>
            <p:ph type="dt" sz="half" idx="10"/>
          </p:nvPr>
        </p:nvSpPr>
        <p:spPr/>
        <p:txBody>
          <a:bodyPr/>
          <a:lstStyle/>
          <a:p>
            <a:fld id="{E9B0CA1C-D921-414C-B22B-AC7FCD35C532}" type="datetimeFigureOut">
              <a:rPr lang="he-IL" smtClean="0"/>
              <a:t>ג'/אלול/תשפ"א</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9E9388BC-4BBD-48CA-827F-D74A57A14637}" type="slidenum">
              <a:rPr lang="he-IL" smtClean="0"/>
              <a:t>‹#›</a:t>
            </a:fld>
            <a:endParaRPr lang="he-IL"/>
          </a:p>
        </p:txBody>
      </p:sp>
    </p:spTree>
    <p:extLst>
      <p:ext uri="{BB962C8B-B14F-4D97-AF65-F5344CB8AC3E}">
        <p14:creationId xmlns:p14="http://schemas.microsoft.com/office/powerpoint/2010/main" val="2662934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p:cNvSpPr>
            <a:spLocks noGrp="1"/>
          </p:cNvSpPr>
          <p:nvPr>
            <p:ph type="dt" sz="half" idx="10"/>
          </p:nvPr>
        </p:nvSpPr>
        <p:spPr/>
        <p:txBody>
          <a:bodyPr/>
          <a:lstStyle/>
          <a:p>
            <a:fld id="{E9B0CA1C-D921-414C-B22B-AC7FCD35C532}" type="datetimeFigureOut">
              <a:rPr lang="he-IL" smtClean="0"/>
              <a:t>ג'/אלול/תשפ"א</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9E9388BC-4BBD-48CA-827F-D74A57A14637}" type="slidenum">
              <a:rPr lang="he-IL" smtClean="0"/>
              <a:t>‹#›</a:t>
            </a:fld>
            <a:endParaRPr lang="he-IL"/>
          </a:p>
        </p:txBody>
      </p:sp>
    </p:spTree>
    <p:extLst>
      <p:ext uri="{BB962C8B-B14F-4D97-AF65-F5344CB8AC3E}">
        <p14:creationId xmlns:p14="http://schemas.microsoft.com/office/powerpoint/2010/main" val="3648165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E9B0CA1C-D921-414C-B22B-AC7FCD35C532}" type="datetimeFigureOut">
              <a:rPr lang="he-IL" smtClean="0"/>
              <a:t>ג'/אלול/תשפ"א</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9E9388BC-4BBD-48CA-827F-D74A57A14637}" type="slidenum">
              <a:rPr lang="he-IL" smtClean="0"/>
              <a:t>‹#›</a:t>
            </a:fld>
            <a:endParaRPr lang="he-IL"/>
          </a:p>
        </p:txBody>
      </p:sp>
    </p:spTree>
    <p:extLst>
      <p:ext uri="{BB962C8B-B14F-4D97-AF65-F5344CB8AC3E}">
        <p14:creationId xmlns:p14="http://schemas.microsoft.com/office/powerpoint/2010/main" val="4225606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609601" y="273050"/>
            <a:ext cx="4011084" cy="1162050"/>
          </a:xfrm>
        </p:spPr>
        <p:txBody>
          <a:bodyPr anchor="b"/>
          <a:lstStyle>
            <a:lvl1pPr algn="r">
              <a:defRPr sz="2000" b="1"/>
            </a:lvl1pPr>
          </a:lstStyle>
          <a:p>
            <a:r>
              <a:rPr lang="he-IL"/>
              <a:t>לחץ כדי לערוך סגנון כותרת של תבנית בסיס</a:t>
            </a:r>
          </a:p>
        </p:txBody>
      </p:sp>
      <p:sp>
        <p:nvSpPr>
          <p:cNvPr id="3" name="מציין מיקום תוכן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E9B0CA1C-D921-414C-B22B-AC7FCD35C532}" type="datetimeFigureOut">
              <a:rPr lang="he-IL" smtClean="0"/>
              <a:t>ג'/אלול/תשפ"א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9E9388BC-4BBD-48CA-827F-D74A57A14637}" type="slidenum">
              <a:rPr lang="he-IL" smtClean="0"/>
              <a:t>‹#›</a:t>
            </a:fld>
            <a:endParaRPr lang="he-IL"/>
          </a:p>
        </p:txBody>
      </p:sp>
    </p:spTree>
    <p:extLst>
      <p:ext uri="{BB962C8B-B14F-4D97-AF65-F5344CB8AC3E}">
        <p14:creationId xmlns:p14="http://schemas.microsoft.com/office/powerpoint/2010/main" val="3972693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2389717" y="4800600"/>
            <a:ext cx="7315200" cy="566738"/>
          </a:xfrm>
        </p:spPr>
        <p:txBody>
          <a:bodyPr anchor="b"/>
          <a:lstStyle>
            <a:lvl1pPr algn="r">
              <a:defRPr sz="2000" b="1"/>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E9B0CA1C-D921-414C-B22B-AC7FCD35C532}" type="datetimeFigureOut">
              <a:rPr lang="he-IL" smtClean="0"/>
              <a:t>ג'/אלול/תשפ"א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9E9388BC-4BBD-48CA-827F-D74A57A14637}" type="slidenum">
              <a:rPr lang="he-IL" smtClean="0"/>
              <a:t>‹#›</a:t>
            </a:fld>
            <a:endParaRPr lang="he-IL"/>
          </a:p>
        </p:txBody>
      </p:sp>
    </p:spTree>
    <p:extLst>
      <p:ext uri="{BB962C8B-B14F-4D97-AF65-F5344CB8AC3E}">
        <p14:creationId xmlns:p14="http://schemas.microsoft.com/office/powerpoint/2010/main" val="2504054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5" Type="http://schemas.openxmlformats.org/officeDocument/2006/relationships/slideLayout" Target="../slideLayouts/slideLayout27.xml"/><Relationship Id="rId10" Type="http://schemas.openxmlformats.org/officeDocument/2006/relationships/theme" Target="../theme/theme3.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609600" y="274638"/>
            <a:ext cx="10972800" cy="1143000"/>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609600" y="1600201"/>
            <a:ext cx="10972800"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737600" y="6356351"/>
            <a:ext cx="28448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9B0CA1C-D921-414C-B22B-AC7FCD35C532}" type="datetimeFigureOut">
              <a:rPr lang="he-IL" smtClean="0"/>
              <a:t>ג'/אלול/תשפ"א</a:t>
            </a:fld>
            <a:endParaRPr lang="he-IL"/>
          </a:p>
        </p:txBody>
      </p:sp>
      <p:sp>
        <p:nvSpPr>
          <p:cNvPr id="5" name="מציין מיקום של כותרת תחתונה 4"/>
          <p:cNvSpPr>
            <a:spLocks noGrp="1"/>
          </p:cNvSpPr>
          <p:nvPr>
            <p:ph type="ftr" sz="quarter" idx="3"/>
          </p:nvPr>
        </p:nvSpPr>
        <p:spPr>
          <a:xfrm>
            <a:off x="4165600" y="6356351"/>
            <a:ext cx="3860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609600" y="6356351"/>
            <a:ext cx="28448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E9388BC-4BBD-48CA-827F-D74A57A14637}" type="slidenum">
              <a:rPr lang="he-IL" smtClean="0"/>
              <a:t>‹#›</a:t>
            </a:fld>
            <a:endParaRPr lang="he-IL"/>
          </a:p>
        </p:txBody>
      </p:sp>
    </p:spTree>
    <p:extLst>
      <p:ext uri="{BB962C8B-B14F-4D97-AF65-F5344CB8AC3E}">
        <p14:creationId xmlns:p14="http://schemas.microsoft.com/office/powerpoint/2010/main" val="19863252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1" anchor="ctr">
            <a:normAutofit/>
          </a:bodyPr>
          <a:lstStyle/>
          <a:p>
            <a:r>
              <a:rPr lang="en-US"/>
              <a:t>Click to edit Master title style</a:t>
            </a:r>
            <a:endParaRPr lang="he-IL"/>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Date Placeholder 3"/>
          <p:cNvSpPr>
            <a:spLocks noGrp="1"/>
          </p:cNvSpPr>
          <p:nvPr>
            <p:ph type="dt" sz="half" idx="2"/>
          </p:nvPr>
        </p:nvSpPr>
        <p:spPr>
          <a:xfrm>
            <a:off x="8737600" y="6356351"/>
            <a:ext cx="28448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F88CC6B-56AB-4A0B-B165-B50B675C8797}" type="datetimeFigureOut">
              <a:rPr lang="he-IL" smtClean="0"/>
              <a:t>ג'/אלול/תשפ"א</a:t>
            </a:fld>
            <a:endParaRPr lang="he-IL"/>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Slide Number Placeholder 5"/>
          <p:cNvSpPr>
            <a:spLocks noGrp="1"/>
          </p:cNvSpPr>
          <p:nvPr>
            <p:ph type="sldNum" sz="quarter" idx="4"/>
          </p:nvPr>
        </p:nvSpPr>
        <p:spPr>
          <a:xfrm>
            <a:off x="609600" y="6356351"/>
            <a:ext cx="28448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2477C5E-DE65-4CF3-8D49-8BCA4B141EF1}" type="slidenum">
              <a:rPr lang="he-IL" smtClean="0"/>
              <a:t>‹#›</a:t>
            </a:fld>
            <a:endParaRPr lang="he-IL"/>
          </a:p>
        </p:txBody>
      </p:sp>
    </p:spTree>
    <p:extLst>
      <p:ext uri="{BB962C8B-B14F-4D97-AF65-F5344CB8AC3E}">
        <p14:creationId xmlns:p14="http://schemas.microsoft.com/office/powerpoint/2010/main" val="369429762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8"/>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marR="0" lvl="0" algn="ctr" rtl="1">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8"/>
          <p:cNvSpPr txBox="1">
            <a:spLocks noGrp="1"/>
          </p:cNvSpPr>
          <p:nvPr>
            <p:ph type="body" idx="1"/>
          </p:nvPr>
        </p:nvSpPr>
        <p:spPr>
          <a:xfrm>
            <a:off x="609600" y="1600201"/>
            <a:ext cx="10972800" cy="4525963"/>
          </a:xfrm>
          <a:prstGeom prst="rect">
            <a:avLst/>
          </a:prstGeom>
          <a:noFill/>
          <a:ln>
            <a:noFill/>
          </a:ln>
        </p:spPr>
        <p:txBody>
          <a:bodyPr spcFirstLastPara="1" wrap="square" lIns="91425" tIns="45700" rIns="91425" bIns="45700" anchor="t" anchorCtr="0">
            <a:normAutofit/>
          </a:bodyPr>
          <a:lstStyle>
            <a:lvl1pPr marL="457200" marR="0" lvl="0" indent="-431800" algn="r" rtl="1">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r" rtl="1">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r" rtl="1">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r" rtl="1">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r" rtl="1">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r" rtl="1">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r" rtl="1">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r" rtl="1">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r" rtl="1">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2" name="Google Shape;12;p18"/>
          <p:cNvSpPr txBox="1">
            <a:spLocks noGrp="1"/>
          </p:cNvSpPr>
          <p:nvPr>
            <p:ph type="dt" idx="10"/>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18"/>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18"/>
          <p:cNvSpPr txBox="1">
            <a:spLocks noGrp="1"/>
          </p:cNvSpPr>
          <p:nvPr>
            <p:ph type="sldNum" idx="12"/>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marL="0" marR="0" lvl="0" indent="0" algn="l" rtl="0">
              <a:spcBef>
                <a:spcPts val="0"/>
              </a:spcBef>
              <a:buNone/>
              <a:defRPr sz="1200" b="0" i="0" u="none" strike="noStrike" cap="none">
                <a:solidFill>
                  <a:srgbClr val="888888"/>
                </a:solidFill>
                <a:latin typeface="Arial"/>
                <a:ea typeface="Arial"/>
                <a:cs typeface="Arial"/>
                <a:sym typeface="Arial"/>
              </a:defRPr>
            </a:lvl1pPr>
            <a:lvl2pPr marL="0" marR="0" lvl="1" indent="0" algn="l" rtl="0">
              <a:spcBef>
                <a:spcPts val="0"/>
              </a:spcBef>
              <a:buNone/>
              <a:defRPr sz="1200" b="0" i="0" u="none" strike="noStrike" cap="none">
                <a:solidFill>
                  <a:srgbClr val="888888"/>
                </a:solidFill>
                <a:latin typeface="Arial"/>
                <a:ea typeface="Arial"/>
                <a:cs typeface="Arial"/>
                <a:sym typeface="Arial"/>
              </a:defRPr>
            </a:lvl2pPr>
            <a:lvl3pPr marL="0" marR="0" lvl="2" indent="0" algn="l" rtl="0">
              <a:spcBef>
                <a:spcPts val="0"/>
              </a:spcBef>
              <a:buNone/>
              <a:defRPr sz="1200" b="0" i="0" u="none" strike="noStrike" cap="none">
                <a:solidFill>
                  <a:srgbClr val="888888"/>
                </a:solidFill>
                <a:latin typeface="Arial"/>
                <a:ea typeface="Arial"/>
                <a:cs typeface="Arial"/>
                <a:sym typeface="Arial"/>
              </a:defRPr>
            </a:lvl3pPr>
            <a:lvl4pPr marL="0" marR="0" lvl="3" indent="0" algn="l" rtl="0">
              <a:spcBef>
                <a:spcPts val="0"/>
              </a:spcBef>
              <a:buNone/>
              <a:defRPr sz="1200" b="0" i="0" u="none" strike="noStrike" cap="none">
                <a:solidFill>
                  <a:srgbClr val="888888"/>
                </a:solidFill>
                <a:latin typeface="Arial"/>
                <a:ea typeface="Arial"/>
                <a:cs typeface="Arial"/>
                <a:sym typeface="Arial"/>
              </a:defRPr>
            </a:lvl4pPr>
            <a:lvl5pPr marL="0" marR="0" lvl="4" indent="0" algn="l" rtl="0">
              <a:spcBef>
                <a:spcPts val="0"/>
              </a:spcBef>
              <a:buNone/>
              <a:defRPr sz="1200" b="0" i="0" u="none" strike="noStrike" cap="none">
                <a:solidFill>
                  <a:srgbClr val="888888"/>
                </a:solidFill>
                <a:latin typeface="Arial"/>
                <a:ea typeface="Arial"/>
                <a:cs typeface="Arial"/>
                <a:sym typeface="Arial"/>
              </a:defRPr>
            </a:lvl5pPr>
            <a:lvl6pPr marL="0" marR="0" lvl="5" indent="0" algn="l" rtl="0">
              <a:spcBef>
                <a:spcPts val="0"/>
              </a:spcBef>
              <a:buNone/>
              <a:defRPr sz="1200" b="0" i="0" u="none" strike="noStrike" cap="none">
                <a:solidFill>
                  <a:srgbClr val="888888"/>
                </a:solidFill>
                <a:latin typeface="Arial"/>
                <a:ea typeface="Arial"/>
                <a:cs typeface="Arial"/>
                <a:sym typeface="Arial"/>
              </a:defRPr>
            </a:lvl6pPr>
            <a:lvl7pPr marL="0" marR="0" lvl="6" indent="0" algn="l" rtl="0">
              <a:spcBef>
                <a:spcPts val="0"/>
              </a:spcBef>
              <a:buNone/>
              <a:defRPr sz="1200" b="0" i="0" u="none" strike="noStrike" cap="none">
                <a:solidFill>
                  <a:srgbClr val="888888"/>
                </a:solidFill>
                <a:latin typeface="Arial"/>
                <a:ea typeface="Arial"/>
                <a:cs typeface="Arial"/>
                <a:sym typeface="Arial"/>
              </a:defRPr>
            </a:lvl7pPr>
            <a:lvl8pPr marL="0" marR="0" lvl="7" indent="0" algn="l" rtl="0">
              <a:spcBef>
                <a:spcPts val="0"/>
              </a:spcBef>
              <a:buNone/>
              <a:defRPr sz="1200" b="0" i="0" u="none" strike="noStrike" cap="none">
                <a:solidFill>
                  <a:srgbClr val="888888"/>
                </a:solidFill>
                <a:latin typeface="Arial"/>
                <a:ea typeface="Arial"/>
                <a:cs typeface="Arial"/>
                <a:sym typeface="Arial"/>
              </a:defRPr>
            </a:lvl8pPr>
            <a:lvl9pPr marL="0" marR="0" lvl="8" indent="0" algn="l" rtl="0">
              <a:spcBef>
                <a:spcPts val="0"/>
              </a:spcBef>
              <a:buNone/>
              <a:defRPr sz="1200" b="0" i="0" u="none" strike="noStrike" cap="none">
                <a:solidFill>
                  <a:srgbClr val="888888"/>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iw-IL"/>
              <a:t>‹#›</a:t>
            </a:fld>
            <a:endParaRPr/>
          </a:p>
        </p:txBody>
      </p:sp>
    </p:spTree>
    <p:extLst>
      <p:ext uri="{BB962C8B-B14F-4D97-AF65-F5344CB8AC3E}">
        <p14:creationId xmlns:p14="http://schemas.microsoft.com/office/powerpoint/2010/main" val="3991263818"/>
      </p:ext>
    </p:extLst>
  </p:cSld>
  <p:clrMap bg1="lt1" tx1="dk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51.xml"/><Relationship Id="rId1" Type="http://schemas.openxmlformats.org/officeDocument/2006/relationships/slideLayout" Target="../slideLayouts/slideLayout4.xml"/></Relationships>
</file>

<file path=ppt/slides/_rels/slide10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0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0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_rels/slide1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3.xml"/></Relationships>
</file>

<file path=ppt/slides/_rels/slide1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3.xml"/></Relationships>
</file>

<file path=ppt/slides/_rels/slide1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3.xml"/></Relationships>
</file>

<file path=ppt/slides/_rels/slide1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3.xml"/></Relationships>
</file>

<file path=ppt/slides/_rels/slide1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3.xml"/></Relationships>
</file>

<file path=ppt/slides/_rels/slide1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3.xml"/></Relationships>
</file>

<file path=ppt/slides/_rels/slide1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46.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47.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48.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5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5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5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6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11.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slide" Target="slide10.xml"/><Relationship Id="rId4" Type="http://schemas.openxmlformats.org/officeDocument/2006/relationships/slide" Target="slide17.xml"/></Relationships>
</file>

<file path=ppt/slides/_rels/slide6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9.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slide" Target="slide8.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6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11.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7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7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7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7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7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7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slide" Target="slide13.xml"/><Relationship Id="rId7" Type="http://schemas.openxmlformats.org/officeDocument/2006/relationships/image" Target="../media/image1.jpeg"/><Relationship Id="rId2" Type="http://schemas.openxmlformats.org/officeDocument/2006/relationships/slide" Target="slide12.xml"/><Relationship Id="rId1" Type="http://schemas.openxmlformats.org/officeDocument/2006/relationships/slideLayout" Target="../slideLayouts/slideLayout1.xml"/><Relationship Id="rId6" Type="http://schemas.openxmlformats.org/officeDocument/2006/relationships/slide" Target="slide8.xml"/><Relationship Id="rId5" Type="http://schemas.openxmlformats.org/officeDocument/2006/relationships/slide" Target="slide7.xml"/><Relationship Id="rId4" Type="http://schemas.openxmlformats.org/officeDocument/2006/relationships/slide" Target="slide6.xml"/></Relationships>
</file>

<file path=ppt/slides/_rels/slide8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8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8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8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8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8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8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8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8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8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9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9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9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טבלה 4"/>
          <p:cNvGraphicFramePr>
            <a:graphicFrameLocks noGrp="1"/>
          </p:cNvGraphicFramePr>
          <p:nvPr/>
        </p:nvGraphicFramePr>
        <p:xfrm>
          <a:off x="911424" y="1485334"/>
          <a:ext cx="10225136" cy="4463946"/>
        </p:xfrm>
        <a:graphic>
          <a:graphicData uri="http://schemas.openxmlformats.org/drawingml/2006/table">
            <a:tbl>
              <a:tblPr rtl="1" firstRow="1" bandRow="1">
                <a:tableStyleId>{93296810-A885-4BE3-A3E7-6D5BEEA58F35}</a:tableStyleId>
              </a:tblPr>
              <a:tblGrid>
                <a:gridCol w="10225136">
                  <a:extLst>
                    <a:ext uri="{9D8B030D-6E8A-4147-A177-3AD203B41FA5}">
                      <a16:colId xmlns:a16="http://schemas.microsoft.com/office/drawing/2014/main" val="20000"/>
                    </a:ext>
                  </a:extLst>
                </a:gridCol>
              </a:tblGrid>
              <a:tr h="2616797">
                <a:tc>
                  <a:txBody>
                    <a:bodyPr/>
                    <a:lstStyle/>
                    <a:p>
                      <a:pPr algn="ctr" rtl="1"/>
                      <a:endParaRPr lang="he-IL" sz="2800" dirty="0">
                        <a:solidFill>
                          <a:schemeClr val="tx1"/>
                        </a:solidFill>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0"/>
                  </a:ext>
                </a:extLst>
              </a:tr>
              <a:tr h="1847149">
                <a:tc>
                  <a:txBody>
                    <a:bodyPr/>
                    <a:lstStyle/>
                    <a:p>
                      <a:pPr algn="r" rtl="1"/>
                      <a:endParaRPr lang="he-IL" sz="1800" dirty="0">
                        <a:solidFill>
                          <a:schemeClr val="tx1"/>
                        </a:solidFill>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sp>
        <p:nvSpPr>
          <p:cNvPr id="3" name="כותרת משנה 2"/>
          <p:cNvSpPr>
            <a:spLocks noGrp="1"/>
          </p:cNvSpPr>
          <p:nvPr>
            <p:ph type="subTitle" idx="1"/>
          </p:nvPr>
        </p:nvSpPr>
        <p:spPr>
          <a:xfrm>
            <a:off x="1738461" y="1628800"/>
            <a:ext cx="8534400" cy="4441498"/>
          </a:xfrm>
        </p:spPr>
        <p:txBody>
          <a:bodyPr>
            <a:normAutofit/>
          </a:bodyPr>
          <a:lstStyle/>
          <a:p>
            <a:r>
              <a:rPr lang="he-IL" b="1" dirty="0">
                <a:solidFill>
                  <a:schemeClr val="tx1"/>
                </a:solidFill>
                <a:effectLst>
                  <a:outerShdw blurRad="38100" dist="38100" dir="2700000" algn="tl">
                    <a:srgbClr val="000000">
                      <a:alpha val="43137"/>
                    </a:srgbClr>
                  </a:outerShdw>
                </a:effectLst>
              </a:rPr>
              <a:t>חוברת קורסים לשנת הלימודים תשפ"ב הפתוחים לכלל הסטודנטים באוניברסיטה</a:t>
            </a:r>
            <a:endParaRPr lang="en-US" dirty="0">
              <a:solidFill>
                <a:schemeClr val="tx1"/>
              </a:solidFill>
              <a:effectLst>
                <a:outerShdw blurRad="38100" dist="38100" dir="2700000" algn="tl">
                  <a:srgbClr val="000000">
                    <a:alpha val="43137"/>
                  </a:srgbClr>
                </a:outerShdw>
              </a:effectLst>
            </a:endParaRPr>
          </a:p>
          <a:p>
            <a:r>
              <a:rPr lang="he-IL" b="1" dirty="0">
                <a:solidFill>
                  <a:schemeClr val="tx1"/>
                </a:solidFill>
                <a:effectLst>
                  <a:outerShdw blurRad="38100" dist="38100" dir="2700000" algn="tl">
                    <a:srgbClr val="000000">
                      <a:alpha val="43137"/>
                    </a:srgbClr>
                  </a:outerShdw>
                </a:effectLst>
              </a:rPr>
              <a:t>הפקולטה למדעי הרוח והחברה</a:t>
            </a:r>
          </a:p>
          <a:p>
            <a:endParaRPr lang="he-IL" b="1" dirty="0">
              <a:solidFill>
                <a:schemeClr val="tx1"/>
              </a:solidFill>
              <a:effectLst>
                <a:outerShdw blurRad="38100" dist="38100" dir="2700000" algn="tl">
                  <a:srgbClr val="000000">
                    <a:alpha val="43137"/>
                  </a:srgbClr>
                </a:outerShdw>
              </a:effectLst>
            </a:endParaRPr>
          </a:p>
          <a:p>
            <a:endParaRPr lang="en-US" dirty="0">
              <a:solidFill>
                <a:schemeClr val="tx1"/>
              </a:solidFill>
              <a:effectLst>
                <a:outerShdw blurRad="38100" dist="38100" dir="2700000" algn="tl">
                  <a:srgbClr val="000000">
                    <a:alpha val="43137"/>
                  </a:srgbClr>
                </a:outerShdw>
              </a:effectLst>
            </a:endParaRPr>
          </a:p>
          <a:p>
            <a:r>
              <a:rPr lang="he-IL" b="1" dirty="0">
                <a:solidFill>
                  <a:schemeClr val="tx1"/>
                </a:solidFill>
                <a:effectLst>
                  <a:outerShdw blurRad="38100" dist="38100" dir="2700000" algn="tl">
                    <a:srgbClr val="000000">
                      <a:alpha val="43137"/>
                    </a:srgbClr>
                  </a:outerShdw>
                </a:effectLst>
              </a:rPr>
              <a:t>2021-2022</a:t>
            </a:r>
          </a:p>
          <a:p>
            <a:r>
              <a:rPr lang="he-IL" b="1" dirty="0">
                <a:solidFill>
                  <a:schemeClr val="tx1"/>
                </a:solidFill>
                <a:effectLst>
                  <a:outerShdw blurRad="38100" dist="38100" dir="2700000" algn="tl">
                    <a:srgbClr val="000000">
                      <a:alpha val="43137"/>
                    </a:srgbClr>
                  </a:outerShdw>
                </a:effectLst>
              </a:rPr>
              <a:t>סמסטר א'</a:t>
            </a:r>
          </a:p>
          <a:p>
            <a:endParaRPr lang="he-IL" sz="2800" b="1" dirty="0">
              <a:solidFill>
                <a:schemeClr val="tx1"/>
              </a:solidFill>
              <a:effectLst>
                <a:outerShdw blurRad="38100" dist="38100" dir="2700000" algn="tl">
                  <a:srgbClr val="000000">
                    <a:alpha val="43137"/>
                  </a:srgbClr>
                </a:outerShdw>
              </a:effectLst>
            </a:endParaRPr>
          </a:p>
          <a:p>
            <a:endParaRPr lang="he-IL"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11824" y="7811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433217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2391188311"/>
              </p:ext>
            </p:extLst>
          </p:nvPr>
        </p:nvGraphicFramePr>
        <p:xfrm>
          <a:off x="386532" y="1263741"/>
          <a:ext cx="11521280" cy="1813978"/>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63145">
                  <a:extLst>
                    <a:ext uri="{9D8B030D-6E8A-4147-A177-3AD203B41FA5}">
                      <a16:colId xmlns:a16="http://schemas.microsoft.com/office/drawing/2014/main" val="20003"/>
                    </a:ext>
                  </a:extLst>
                </a:gridCol>
                <a:gridCol w="468218">
                  <a:extLst>
                    <a:ext uri="{9D8B030D-6E8A-4147-A177-3AD203B41FA5}">
                      <a16:colId xmlns:a16="http://schemas.microsoft.com/office/drawing/2014/main" val="20004"/>
                    </a:ext>
                  </a:extLst>
                </a:gridCol>
                <a:gridCol w="1472152">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שם הקורס</a:t>
                      </a:r>
                    </a:p>
                  </a:txBody>
                  <a:tcPr/>
                </a:tc>
                <a:tc>
                  <a:txBody>
                    <a:bodyPr/>
                    <a:lstStyle/>
                    <a:p>
                      <a:pPr rtl="1"/>
                      <a:r>
                        <a:rPr lang="he-IL" dirty="0">
                          <a:latin typeface="David" panose="020E0502060401010101" pitchFamily="34" charset="-79"/>
                          <a:cs typeface="David" panose="020E0502060401010101" pitchFamily="34" charset="-79"/>
                        </a:rPr>
                        <a:t>מרצה</a:t>
                      </a:r>
                    </a:p>
                  </a:txBody>
                  <a:tcPr/>
                </a:tc>
                <a:tc>
                  <a:txBody>
                    <a:bodyPr/>
                    <a:lstStyle/>
                    <a:p>
                      <a:pPr rtl="1"/>
                      <a:r>
                        <a:rPr lang="he-IL" dirty="0">
                          <a:latin typeface="David" panose="020E0502060401010101" pitchFamily="34" charset="-79"/>
                          <a:cs typeface="David" panose="020E0502060401010101" pitchFamily="34" charset="-79"/>
                        </a:rPr>
                        <a:t>סמס'</a:t>
                      </a:r>
                    </a:p>
                  </a:txBody>
                  <a:tcPr/>
                </a:tc>
                <a:tc>
                  <a:txBody>
                    <a:bodyPr/>
                    <a:lstStyle/>
                    <a:p>
                      <a:pPr rtl="1"/>
                      <a:r>
                        <a:rPr lang="he-IL" dirty="0">
                          <a:latin typeface="David" panose="020E0502060401010101" pitchFamily="34" charset="-79"/>
                          <a:cs typeface="David" panose="020E0502060401010101" pitchFamily="34" charset="-79"/>
                        </a:rPr>
                        <a:t>יום</a:t>
                      </a:r>
                    </a:p>
                  </a:txBody>
                  <a:tcPr/>
                </a:tc>
                <a:tc>
                  <a:txBody>
                    <a:bodyPr/>
                    <a:lstStyle/>
                    <a:p>
                      <a:pP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dirty="0" err="1">
                          <a:latin typeface="David" panose="020E0502060401010101" pitchFamily="34" charset="-79"/>
                          <a:cs typeface="David" panose="020E0502060401010101" pitchFamily="34" charset="-79"/>
                        </a:rPr>
                        <a:t>אמנויות</a:t>
                      </a:r>
                      <a:endParaRPr lang="he-IL" dirty="0">
                        <a:latin typeface="David" panose="020E0502060401010101" pitchFamily="34" charset="-79"/>
                        <a:cs typeface="David" panose="020E0502060401010101" pitchFamily="34" charset="-79"/>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rPr>
                        <a:t>134-1-0074</a:t>
                      </a:r>
                    </a:p>
                    <a:p>
                      <a:pPr algn="r" rtl="1"/>
                      <a:endParaRPr lang="he-IL" dirty="0">
                        <a:latin typeface="David" panose="020E0502060401010101" pitchFamily="34" charset="-79"/>
                        <a:cs typeface="David" panose="020E0502060401010101" pitchFamily="34" charset="-79"/>
                      </a:endParaRPr>
                    </a:p>
                    <a:p>
                      <a:pPr algn="r" rtl="1"/>
                      <a:endParaRPr lang="he-IL" dirty="0">
                        <a:latin typeface="David" panose="020E0502060401010101" pitchFamily="34" charset="-79"/>
                        <a:cs typeface="David" panose="020E0502060401010101" pitchFamily="34" charset="-79"/>
                      </a:endParaRPr>
                    </a:p>
                  </a:txBody>
                  <a:tcPr/>
                </a:tc>
                <a:tc>
                  <a:txBody>
                    <a:bodyPr/>
                    <a:lstStyle/>
                    <a:p>
                      <a:pPr algn="r" rtl="1"/>
                      <a:r>
                        <a:rPr lang="he-IL" dirty="0">
                          <a:latin typeface="David" panose="020E0502060401010101" pitchFamily="34" charset="-79"/>
                          <a:cs typeface="David" panose="020E0502060401010101" pitchFamily="34" charset="-79"/>
                        </a:rPr>
                        <a:t>מבוא לאמנות ימי הביניים</a:t>
                      </a:r>
                    </a:p>
                  </a:txBody>
                  <a:tcPr/>
                </a:tc>
                <a:tc>
                  <a:txBody>
                    <a:bodyPr/>
                    <a:lstStyle/>
                    <a:p>
                      <a:pPr algn="r" rtl="1"/>
                      <a:r>
                        <a:rPr lang="he-IL" dirty="0">
                          <a:latin typeface="David" panose="020E0502060401010101" pitchFamily="34" charset="-79"/>
                          <a:cs typeface="David" panose="020E0502060401010101" pitchFamily="34" charset="-79"/>
                        </a:rPr>
                        <a:t>פרופ' שרה אופנברג</a:t>
                      </a:r>
                    </a:p>
                  </a:txBody>
                  <a:tcPr/>
                </a:tc>
                <a:tc>
                  <a:txBody>
                    <a:bodyPr/>
                    <a:lstStyle/>
                    <a:p>
                      <a:pPr algn="r" rtl="1"/>
                      <a:r>
                        <a:rPr lang="he-IL" dirty="0">
                          <a:latin typeface="David" panose="020E0502060401010101" pitchFamily="34" charset="-79"/>
                          <a:cs typeface="David" panose="020E0502060401010101" pitchFamily="34" charset="-79"/>
                        </a:rPr>
                        <a:t>א</a:t>
                      </a:r>
                    </a:p>
                  </a:txBody>
                  <a:tcPr/>
                </a:tc>
                <a:tc>
                  <a:txBody>
                    <a:bodyPr/>
                    <a:lstStyle/>
                    <a:p>
                      <a:pPr algn="r" rtl="1"/>
                      <a:r>
                        <a:rPr lang="he-IL" dirty="0">
                          <a:latin typeface="David" panose="020E0502060401010101" pitchFamily="34" charset="-79"/>
                          <a:cs typeface="David" panose="020E0502060401010101" pitchFamily="34" charset="-79"/>
                        </a:rPr>
                        <a:t>א</a:t>
                      </a:r>
                    </a:p>
                  </a:txBody>
                  <a:tcPr/>
                </a:tc>
                <a:tc>
                  <a:txBody>
                    <a:bodyPr/>
                    <a:lstStyle/>
                    <a:p>
                      <a:pPr algn="r" rtl="1"/>
                      <a:r>
                        <a:rPr lang="he-IL" dirty="0">
                          <a:latin typeface="David" panose="020E0502060401010101" pitchFamily="34" charset="-79"/>
                          <a:cs typeface="David" panose="020E0502060401010101" pitchFamily="34" charset="-79"/>
                        </a:rPr>
                        <a:t>10-12</a:t>
                      </a:r>
                    </a:p>
                  </a:txBody>
                  <a:tcPr/>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511824" y="3022852"/>
          <a:ext cx="7417321" cy="3249039"/>
        </p:xfrm>
        <a:graphic>
          <a:graphicData uri="http://schemas.openxmlformats.org/drawingml/2006/table">
            <a:tbl>
              <a:tblPr rtl="1" firstRow="1" bandRow="1">
                <a:tableStyleId>{93296810-A885-4BE3-A3E7-6D5BEEA58F35}</a:tableStyleId>
              </a:tblPr>
              <a:tblGrid>
                <a:gridCol w="7417321">
                  <a:extLst>
                    <a:ext uri="{9D8B030D-6E8A-4147-A177-3AD203B41FA5}">
                      <a16:colId xmlns:a16="http://schemas.microsoft.com/office/drawing/2014/main" val="20000"/>
                    </a:ext>
                  </a:extLst>
                </a:gridCol>
              </a:tblGrid>
              <a:tr h="37235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2876686">
                <a:tc>
                  <a:txBody>
                    <a:bodyPr/>
                    <a:lstStyle/>
                    <a:p>
                      <a:pPr algn="r" rtl="1"/>
                      <a:r>
                        <a:rPr lang="he-IL" sz="1800" dirty="0">
                          <a:latin typeface="David" panose="020E0502060401010101" pitchFamily="34" charset="-79"/>
                          <a:cs typeface="David" panose="020E0502060401010101" pitchFamily="34" charset="-79"/>
                        </a:rPr>
                        <a:t>מטרתו של המבוא לאמנות בימי הביניים לחשוף את הסטודנט לאמנות המערב הנוצרי בין המאה הרביעית לספירה למאה הארבעה עשרה לספירה. הקורס יתמקד ביסודות הקלאסיים של האמנות הנוצרית, ובהבחנות בין האמנות הביזנטית לאמנות המערבית, ויסקור את היצירות המרכזיות בכל תקופה ותקופה במהלך אלף השנים.</a:t>
                      </a:r>
                    </a:p>
                  </a:txBody>
                  <a:tcPr/>
                </a:tc>
                <a:extLst>
                  <a:ext uri="{0D108BD9-81ED-4DB2-BD59-A6C34878D82A}">
                    <a16:rowId xmlns:a16="http://schemas.microsoft.com/office/drawing/2014/main" val="10001"/>
                  </a:ext>
                </a:extLst>
              </a:tr>
            </a:tbl>
          </a:graphicData>
        </a:graphic>
      </p:graphicFrame>
      <p:sp>
        <p:nvSpPr>
          <p:cNvPr id="7" name="TextBox 6"/>
          <p:cNvSpPr txBox="1"/>
          <p:nvPr/>
        </p:nvSpPr>
        <p:spPr>
          <a:xfrm>
            <a:off x="9176147" y="889094"/>
            <a:ext cx="2781531" cy="369332"/>
          </a:xfrm>
          <a:prstGeom prst="rect">
            <a:avLst/>
          </a:prstGeom>
          <a:noFill/>
          <a:effectLst/>
        </p:spPr>
        <p:txBody>
          <a:bodyPr wrap="square"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Guttman Frnew" panose="02010401010101010101" pitchFamily="2" charset="-79"/>
                <a:ea typeface="+mn-ea"/>
                <a:cs typeface="Guttman Frnew" panose="02010401010101010101" pitchFamily="2" charset="-79"/>
              </a:rPr>
              <a:t>הפקולטה למדעי הרוח והחברה</a:t>
            </a:r>
          </a:p>
        </p:txBody>
      </p:sp>
      <p:sp>
        <p:nvSpPr>
          <p:cNvPr id="4" name="AutoShape 2" descr="×ª××¦××ª ×ª××× × ×¢×××¨ ×××ª×¨××"/>
          <p:cNvSpPr>
            <a:spLocks noChangeAspect="1" noChangeArrowheads="1"/>
          </p:cNvSpPr>
          <p:nvPr/>
        </p:nvSpPr>
        <p:spPr bwMode="auto">
          <a:xfrm rot="9471088">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8" name="AutoShape 4" descr="×ª××¦××ª ×ª××× × ×¢×××¨ ×××ª×¨××"/>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2" name="טבלה 11"/>
          <p:cNvGraphicFramePr>
            <a:graphicFrameLocks noGrp="1"/>
          </p:cNvGraphicFramePr>
          <p:nvPr/>
        </p:nvGraphicFramePr>
        <p:xfrm>
          <a:off x="454406" y="226771"/>
          <a:ext cx="6336704" cy="883920"/>
        </p:xfrm>
        <a:graphic>
          <a:graphicData uri="http://schemas.openxmlformats.org/drawingml/2006/table">
            <a:tbl>
              <a:tblPr rtl="1" firstRow="1" bandRow="1">
                <a:tableStyleId>{93296810-A885-4BE3-A3E7-6D5BEEA58F35}</a:tableStyleId>
              </a:tblPr>
              <a:tblGrid>
                <a:gridCol w="6336704">
                  <a:extLst>
                    <a:ext uri="{9D8B030D-6E8A-4147-A177-3AD203B41FA5}">
                      <a16:colId xmlns:a16="http://schemas.microsoft.com/office/drawing/2014/main" val="20000"/>
                    </a:ext>
                  </a:extLst>
                </a:gridCol>
              </a:tblGrid>
              <a:tr h="357692">
                <a:tc>
                  <a:txBody>
                    <a:bodyPr/>
                    <a:lstStyle/>
                    <a:p>
                      <a:pPr algn="ctr" rtl="1"/>
                      <a:r>
                        <a:rPr lang="he-IL" sz="2800" dirty="0">
                          <a:latin typeface="David" panose="020E0502060401010101" pitchFamily="34" charset="-79"/>
                          <a:cs typeface="David" panose="020E0502060401010101" pitchFamily="34" charset="-79"/>
                        </a:rPr>
                        <a:t>סמסטר א</a:t>
                      </a:r>
                    </a:p>
                  </a:txBody>
                  <a:tcPr/>
                </a:tc>
                <a:extLst>
                  <a:ext uri="{0D108BD9-81ED-4DB2-BD59-A6C34878D82A}">
                    <a16:rowId xmlns:a16="http://schemas.microsoft.com/office/drawing/2014/main" val="10000"/>
                  </a:ext>
                </a:extLst>
              </a:tr>
              <a:tr h="290379">
                <a:tc>
                  <a:txBody>
                    <a:bodyPr/>
                    <a:lstStyle/>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15748777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386532" y="1263741"/>
          <a:ext cx="11521280" cy="1539658"/>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63145">
                  <a:extLst>
                    <a:ext uri="{9D8B030D-6E8A-4147-A177-3AD203B41FA5}">
                      <a16:colId xmlns:a16="http://schemas.microsoft.com/office/drawing/2014/main" val="20003"/>
                    </a:ext>
                  </a:extLst>
                </a:gridCol>
                <a:gridCol w="468218">
                  <a:extLst>
                    <a:ext uri="{9D8B030D-6E8A-4147-A177-3AD203B41FA5}">
                      <a16:colId xmlns:a16="http://schemas.microsoft.com/office/drawing/2014/main" val="20004"/>
                    </a:ext>
                  </a:extLst>
                </a:gridCol>
                <a:gridCol w="1472152">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שם הקורס</a:t>
                      </a:r>
                    </a:p>
                  </a:txBody>
                  <a:tcPr/>
                </a:tc>
                <a:tc>
                  <a:txBody>
                    <a:bodyPr/>
                    <a:lstStyle/>
                    <a:p>
                      <a:pPr rtl="1"/>
                      <a:r>
                        <a:rPr lang="he-IL" dirty="0">
                          <a:latin typeface="David" panose="020E0502060401010101" pitchFamily="34" charset="-79"/>
                          <a:cs typeface="David" panose="020E0502060401010101" pitchFamily="34" charset="-79"/>
                        </a:rPr>
                        <a:t>מרצה</a:t>
                      </a:r>
                    </a:p>
                  </a:txBody>
                  <a:tcPr/>
                </a:tc>
                <a:tc>
                  <a:txBody>
                    <a:bodyPr/>
                    <a:lstStyle/>
                    <a:p>
                      <a:pPr rtl="1"/>
                      <a:r>
                        <a:rPr lang="he-IL" dirty="0">
                          <a:latin typeface="David" panose="020E0502060401010101" pitchFamily="34" charset="-79"/>
                          <a:cs typeface="David" panose="020E0502060401010101" pitchFamily="34" charset="-79"/>
                        </a:rPr>
                        <a:t>סמס'</a:t>
                      </a:r>
                    </a:p>
                  </a:txBody>
                  <a:tcPr/>
                </a:tc>
                <a:tc>
                  <a:txBody>
                    <a:bodyPr/>
                    <a:lstStyle/>
                    <a:p>
                      <a:pPr rtl="1"/>
                      <a:r>
                        <a:rPr lang="he-IL" dirty="0">
                          <a:latin typeface="David" panose="020E0502060401010101" pitchFamily="34" charset="-79"/>
                          <a:cs typeface="David" panose="020E0502060401010101" pitchFamily="34" charset="-79"/>
                        </a:rPr>
                        <a:t>יום</a:t>
                      </a:r>
                    </a:p>
                  </a:txBody>
                  <a:tcPr/>
                </a:tc>
                <a:tc>
                  <a:txBody>
                    <a:bodyPr/>
                    <a:lstStyle/>
                    <a:p>
                      <a:pP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algn="r" rtl="1"/>
                      <a:r>
                        <a:rPr lang="he-IL" dirty="0">
                          <a:latin typeface="David" panose="020E0502060401010101" pitchFamily="34" charset="-79"/>
                          <a:cs typeface="David" panose="020E0502060401010101" pitchFamily="34" charset="-79"/>
                        </a:rPr>
                        <a:t>שפה</a:t>
                      </a:r>
                      <a:r>
                        <a:rPr lang="he-IL" baseline="0" dirty="0">
                          <a:latin typeface="David" panose="020E0502060401010101" pitchFamily="34" charset="-79"/>
                          <a:cs typeface="David" panose="020E0502060401010101" pitchFamily="34" charset="-79"/>
                        </a:rPr>
                        <a:t> ותרבות ערבית/</a:t>
                      </a:r>
                      <a:br>
                        <a:rPr lang="en-US" baseline="0" dirty="0">
                          <a:latin typeface="David" panose="020E0502060401010101" pitchFamily="34" charset="-79"/>
                          <a:cs typeface="David" panose="020E0502060401010101" pitchFamily="34" charset="-79"/>
                        </a:rPr>
                      </a:br>
                      <a:r>
                        <a:rPr lang="he-IL" baseline="0" dirty="0">
                          <a:latin typeface="David" panose="020E0502060401010101" pitchFamily="34" charset="-79"/>
                          <a:cs typeface="David" panose="020E0502060401010101" pitchFamily="34" charset="-79"/>
                        </a:rPr>
                        <a:t> לימודי מזרח תיכון</a:t>
                      </a:r>
                      <a:endParaRPr lang="he-IL" dirty="0">
                        <a:latin typeface="David" panose="020E0502060401010101" pitchFamily="34" charset="-79"/>
                        <a:cs typeface="David" panose="020E0502060401010101" pitchFamily="34" charset="-79"/>
                      </a:endParaRPr>
                    </a:p>
                    <a:p>
                      <a:pPr algn="r" rtl="1"/>
                      <a:r>
                        <a:rPr lang="he-IL" dirty="0">
                          <a:latin typeface="David" panose="020E0502060401010101" pitchFamily="34" charset="-79"/>
                          <a:cs typeface="David" panose="020E0502060401010101" pitchFamily="34" charset="-79"/>
                        </a:rPr>
                        <a:t>137.1.0050</a:t>
                      </a:r>
                    </a:p>
                  </a:txBody>
                  <a:tcPr/>
                </a:tc>
                <a:tc>
                  <a:txBody>
                    <a:bodyPr/>
                    <a:lstStyle/>
                    <a:p>
                      <a:pPr algn="r" rtl="1"/>
                      <a:r>
                        <a:rPr lang="he-IL" sz="1800" b="0" u="none" kern="1200" dirty="0">
                          <a:solidFill>
                            <a:schemeClr val="tx1"/>
                          </a:solidFill>
                          <a:effectLst/>
                          <a:latin typeface="+mn-lt"/>
                          <a:ea typeface="+mn-ea"/>
                          <a:cs typeface="+mn-cs"/>
                        </a:rPr>
                        <a:t>החברה הערבית הבדואית בנגב</a:t>
                      </a:r>
                    </a:p>
                    <a:p>
                      <a:pPr algn="r" rtl="1"/>
                      <a:endParaRPr lang="he-IL" sz="1800" b="1" u="sng" kern="1200" dirty="0">
                        <a:solidFill>
                          <a:schemeClr val="tx1"/>
                        </a:solidFill>
                        <a:effectLst/>
                        <a:latin typeface="+mn-lt"/>
                        <a:ea typeface="+mn-ea"/>
                        <a:cs typeface="+mn-cs"/>
                      </a:endParaRPr>
                    </a:p>
                  </a:txBody>
                  <a:tcPr/>
                </a:tc>
                <a:tc>
                  <a:txBody>
                    <a:bodyPr/>
                    <a:lstStyle/>
                    <a:p>
                      <a:pPr algn="r" rtl="1"/>
                      <a:r>
                        <a:rPr lang="he-IL" dirty="0">
                          <a:latin typeface="David" panose="020E0502060401010101" pitchFamily="34" charset="-79"/>
                          <a:cs typeface="David" panose="020E0502060401010101" pitchFamily="34" charset="-79"/>
                        </a:rPr>
                        <a:t>ד"ר </a:t>
                      </a:r>
                      <a:r>
                        <a:rPr lang="he-IL" dirty="0" err="1">
                          <a:latin typeface="David" panose="020E0502060401010101" pitchFamily="34" charset="-79"/>
                          <a:cs typeface="David" panose="020E0502060401010101" pitchFamily="34" charset="-79"/>
                        </a:rPr>
                        <a:t>אמל</a:t>
                      </a:r>
                      <a:r>
                        <a:rPr lang="he-IL" dirty="0">
                          <a:latin typeface="David" panose="020E0502060401010101" pitchFamily="34" charset="-79"/>
                          <a:cs typeface="David" panose="020E0502060401010101" pitchFamily="34" charset="-79"/>
                        </a:rPr>
                        <a:t> </a:t>
                      </a:r>
                      <a:r>
                        <a:rPr lang="he-IL" dirty="0" err="1">
                          <a:latin typeface="David" panose="020E0502060401010101" pitchFamily="34" charset="-79"/>
                          <a:cs typeface="David" panose="020E0502060401010101" pitchFamily="34" charset="-79"/>
                        </a:rPr>
                        <a:t>אלצאנע</a:t>
                      </a:r>
                      <a:endParaRPr lang="he-IL" dirty="0">
                        <a:latin typeface="David" panose="020E0502060401010101" pitchFamily="34" charset="-79"/>
                        <a:cs typeface="David" panose="020E0502060401010101" pitchFamily="34" charset="-79"/>
                      </a:endParaRPr>
                    </a:p>
                  </a:txBody>
                  <a:tcPr/>
                </a:tc>
                <a:tc>
                  <a:txBody>
                    <a:bodyPr/>
                    <a:lstStyle/>
                    <a:p>
                      <a:pPr algn="r" rtl="1"/>
                      <a:r>
                        <a:rPr lang="he-IL" dirty="0">
                          <a:latin typeface="David" panose="020E0502060401010101" pitchFamily="34" charset="-79"/>
                          <a:cs typeface="David" panose="020E0502060401010101" pitchFamily="34" charset="-79"/>
                        </a:rPr>
                        <a:t>ב</a:t>
                      </a:r>
                    </a:p>
                  </a:txBody>
                  <a:tcPr/>
                </a:tc>
                <a:tc>
                  <a:txBody>
                    <a:bodyPr/>
                    <a:lstStyle/>
                    <a:p>
                      <a:pPr algn="r" rtl="1"/>
                      <a:r>
                        <a:rPr lang="he-IL" dirty="0">
                          <a:latin typeface="David" panose="020E0502060401010101" pitchFamily="34" charset="-79"/>
                          <a:cs typeface="David" panose="020E0502060401010101" pitchFamily="34" charset="-79"/>
                        </a:rPr>
                        <a:t>ד</a:t>
                      </a:r>
                    </a:p>
                  </a:txBody>
                  <a:tcPr/>
                </a:tc>
                <a:tc>
                  <a:txBody>
                    <a:bodyPr/>
                    <a:lstStyle/>
                    <a:p>
                      <a:pPr algn="r" rtl="1"/>
                      <a:r>
                        <a:rPr lang="he-IL" dirty="0">
                          <a:latin typeface="David" panose="020E0502060401010101" pitchFamily="34" charset="-79"/>
                          <a:cs typeface="David" panose="020E0502060401010101" pitchFamily="34" charset="-79"/>
                        </a:rPr>
                        <a:t>16-18</a:t>
                      </a:r>
                    </a:p>
                  </a:txBody>
                  <a:tcPr/>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511824" y="3022852"/>
          <a:ext cx="7395988" cy="3249039"/>
        </p:xfrm>
        <a:graphic>
          <a:graphicData uri="http://schemas.openxmlformats.org/drawingml/2006/table">
            <a:tbl>
              <a:tblPr rtl="1" firstRow="1" bandRow="1">
                <a:tableStyleId>{93296810-A885-4BE3-A3E7-6D5BEEA58F35}</a:tableStyleId>
              </a:tblPr>
              <a:tblGrid>
                <a:gridCol w="7395988">
                  <a:extLst>
                    <a:ext uri="{9D8B030D-6E8A-4147-A177-3AD203B41FA5}">
                      <a16:colId xmlns:a16="http://schemas.microsoft.com/office/drawing/2014/main" val="20000"/>
                    </a:ext>
                  </a:extLst>
                </a:gridCol>
              </a:tblGrid>
              <a:tr h="37235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2876686">
                <a:tc>
                  <a:txBody>
                    <a:bodyPr/>
                    <a:lstStyle/>
                    <a:p>
                      <a:pPr algn="just" rtl="1"/>
                      <a:r>
                        <a:rPr lang="he-IL" sz="1800" dirty="0">
                          <a:latin typeface="David" panose="020E0502060401010101" pitchFamily="34" charset="-79"/>
                          <a:cs typeface="David" panose="020E0502060401010101" pitchFamily="34" charset="-79"/>
                        </a:rPr>
                        <a:t>הקורס יעסוק בחברה הערבית הבדואית בנגב, ויבקש להתמקד בהיסטוריה של </a:t>
                      </a:r>
                      <a:r>
                        <a:rPr lang="he-IL" sz="1800" dirty="0" err="1">
                          <a:latin typeface="David" panose="020E0502060401010101" pitchFamily="34" charset="-79"/>
                          <a:cs typeface="David" panose="020E0502060401010101" pitchFamily="34" charset="-79"/>
                        </a:rPr>
                        <a:t>אוכלוסיה</a:t>
                      </a:r>
                      <a:r>
                        <a:rPr lang="he-IL" sz="1800" dirty="0">
                          <a:latin typeface="David" panose="020E0502060401010101" pitchFamily="34" charset="-79"/>
                          <a:cs typeface="David" panose="020E0502060401010101" pitchFamily="34" charset="-79"/>
                        </a:rPr>
                        <a:t> זו בנגב, בדגש על שינויים שהתרחשו בשנות ה-40, ומשנת 1948 ועד היום. הקורס יעשה זאת תוך בחינה של שפה, חברה ותרבות בנגב, ותוך בחינה של יחסי </a:t>
                      </a:r>
                      <a:r>
                        <a:rPr lang="he-IL" sz="1800" dirty="0" err="1">
                          <a:latin typeface="David" panose="020E0502060401010101" pitchFamily="34" charset="-79"/>
                          <a:cs typeface="David" panose="020E0502060401010101" pitchFamily="34" charset="-79"/>
                        </a:rPr>
                        <a:t>אוכלוסיה</a:t>
                      </a:r>
                      <a:r>
                        <a:rPr lang="he-IL" sz="1800" dirty="0">
                          <a:latin typeface="David" panose="020E0502060401010101" pitchFamily="34" charset="-79"/>
                          <a:cs typeface="David" panose="020E0502060401010101" pitchFamily="34" charset="-79"/>
                        </a:rPr>
                        <a:t> זו עם הריבון הישראלי.</a:t>
                      </a:r>
                    </a:p>
                  </a:txBody>
                  <a:tcPr/>
                </a:tc>
                <a:extLst>
                  <a:ext uri="{0D108BD9-81ED-4DB2-BD59-A6C34878D82A}">
                    <a16:rowId xmlns:a16="http://schemas.microsoft.com/office/drawing/2014/main" val="10001"/>
                  </a:ext>
                </a:extLst>
              </a:tr>
            </a:tbl>
          </a:graphicData>
        </a:graphic>
      </p:graphicFrame>
      <p:sp>
        <p:nvSpPr>
          <p:cNvPr id="7" name="TextBox 6"/>
          <p:cNvSpPr txBox="1"/>
          <p:nvPr/>
        </p:nvSpPr>
        <p:spPr>
          <a:xfrm>
            <a:off x="9176147" y="889094"/>
            <a:ext cx="2781531" cy="369332"/>
          </a:xfrm>
          <a:prstGeom prst="rect">
            <a:avLst/>
          </a:prstGeom>
          <a:noFill/>
          <a:effectLst/>
        </p:spPr>
        <p:txBody>
          <a:bodyPr wrap="square"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Guttman Frnew" panose="02010401010101010101" pitchFamily="2" charset="-79"/>
                <a:ea typeface="+mn-ea"/>
                <a:cs typeface="Guttman Frnew" panose="02010401010101010101" pitchFamily="2" charset="-79"/>
              </a:rPr>
              <a:t>הפקולטה למדעי הרוח והחברה</a:t>
            </a:r>
          </a:p>
        </p:txBody>
      </p:sp>
      <p:sp>
        <p:nvSpPr>
          <p:cNvPr id="4" name="AutoShape 2" descr="×ª××¦××ª ×ª××× × ×¢×××¨ ×××ª×¨××"/>
          <p:cNvSpPr>
            <a:spLocks noChangeAspect="1" noChangeArrowheads="1"/>
          </p:cNvSpPr>
          <p:nvPr/>
        </p:nvSpPr>
        <p:spPr bwMode="auto">
          <a:xfrm rot="9471088">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8" name="AutoShape 4" descr="×ª××¦××ª ×ª××× × ×¢×××¨ ×××ª×¨××"/>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2" name="טבלה 11"/>
          <p:cNvGraphicFramePr>
            <a:graphicFrameLocks noGrp="1"/>
          </p:cNvGraphicFramePr>
          <p:nvPr/>
        </p:nvGraphicFramePr>
        <p:xfrm>
          <a:off x="454406" y="226771"/>
          <a:ext cx="6336704" cy="883920"/>
        </p:xfrm>
        <a:graphic>
          <a:graphicData uri="http://schemas.openxmlformats.org/drawingml/2006/table">
            <a:tbl>
              <a:tblPr rtl="1" firstRow="1" bandRow="1">
                <a:tableStyleId>{93296810-A885-4BE3-A3E7-6D5BEEA58F35}</a:tableStyleId>
              </a:tblPr>
              <a:tblGrid>
                <a:gridCol w="6336704">
                  <a:extLst>
                    <a:ext uri="{9D8B030D-6E8A-4147-A177-3AD203B41FA5}">
                      <a16:colId xmlns:a16="http://schemas.microsoft.com/office/drawing/2014/main" val="20000"/>
                    </a:ext>
                  </a:extLst>
                </a:gridCol>
              </a:tblGrid>
              <a:tr h="357692">
                <a:tc>
                  <a:txBody>
                    <a:bodyPr/>
                    <a:lstStyle/>
                    <a:p>
                      <a:pPr algn="ctr" rtl="1"/>
                      <a:r>
                        <a:rPr lang="he-IL" sz="2800" dirty="0">
                          <a:latin typeface="David" panose="020E0502060401010101" pitchFamily="34" charset="-79"/>
                          <a:cs typeface="David" panose="020E0502060401010101" pitchFamily="34" charset="-79"/>
                        </a:rPr>
                        <a:t>סמסטר ב</a:t>
                      </a:r>
                    </a:p>
                  </a:txBody>
                  <a:tcPr/>
                </a:tc>
                <a:extLst>
                  <a:ext uri="{0D108BD9-81ED-4DB2-BD59-A6C34878D82A}">
                    <a16:rowId xmlns:a16="http://schemas.microsoft.com/office/drawing/2014/main" val="10000"/>
                  </a:ext>
                </a:extLst>
              </a:tr>
              <a:tr h="290379">
                <a:tc>
                  <a:txBody>
                    <a:bodyPr/>
                    <a:lstStyle/>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74191662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407368" y="1268760"/>
          <a:ext cx="11521280" cy="1359173"/>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60585">
                  <a:extLst>
                    <a:ext uri="{9D8B030D-6E8A-4147-A177-3AD203B41FA5}">
                      <a16:colId xmlns:a16="http://schemas.microsoft.com/office/drawing/2014/main" val="20003"/>
                    </a:ext>
                  </a:extLst>
                </a:gridCol>
                <a:gridCol w="517076">
                  <a:extLst>
                    <a:ext uri="{9D8B030D-6E8A-4147-A177-3AD203B41FA5}">
                      <a16:colId xmlns:a16="http://schemas.microsoft.com/office/drawing/2014/main" val="20004"/>
                    </a:ext>
                  </a:extLst>
                </a:gridCol>
                <a:gridCol w="1425854">
                  <a:extLst>
                    <a:ext uri="{9D8B030D-6E8A-4147-A177-3AD203B41FA5}">
                      <a16:colId xmlns:a16="http://schemas.microsoft.com/office/drawing/2014/main" val="20005"/>
                    </a:ext>
                  </a:extLst>
                </a:gridCol>
              </a:tblGrid>
              <a:tr h="625258">
                <a:tc>
                  <a:txBody>
                    <a:bodyPr/>
                    <a:lstStyle/>
                    <a:p>
                      <a:pPr algn="ct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algn="ctr" rtl="1"/>
                      <a:r>
                        <a:rPr lang="he-IL" dirty="0">
                          <a:latin typeface="David" panose="020E0502060401010101" pitchFamily="34" charset="-79"/>
                          <a:cs typeface="David" panose="020E0502060401010101" pitchFamily="34" charset="-79"/>
                        </a:rPr>
                        <a:t>שם הקורס</a:t>
                      </a:r>
                    </a:p>
                  </a:txBody>
                  <a:tcPr/>
                </a:tc>
                <a:tc>
                  <a:txBody>
                    <a:bodyPr/>
                    <a:lstStyle/>
                    <a:p>
                      <a:pPr algn="ctr" rtl="1"/>
                      <a:r>
                        <a:rPr lang="he-IL" dirty="0">
                          <a:latin typeface="David" panose="020E0502060401010101" pitchFamily="34" charset="-79"/>
                          <a:cs typeface="David" panose="020E0502060401010101" pitchFamily="34" charset="-79"/>
                        </a:rPr>
                        <a:t>מרצה</a:t>
                      </a:r>
                    </a:p>
                  </a:txBody>
                  <a:tcPr/>
                </a:tc>
                <a:tc>
                  <a:txBody>
                    <a:bodyPr/>
                    <a:lstStyle/>
                    <a:p>
                      <a:pPr algn="ctr" rtl="1"/>
                      <a:r>
                        <a:rPr lang="he-IL" dirty="0">
                          <a:latin typeface="David" panose="020E0502060401010101" pitchFamily="34" charset="-79"/>
                          <a:cs typeface="David" panose="020E0502060401010101" pitchFamily="34" charset="-79"/>
                        </a:rPr>
                        <a:t>סמס'</a:t>
                      </a:r>
                    </a:p>
                  </a:txBody>
                  <a:tcPr/>
                </a:tc>
                <a:tc>
                  <a:txBody>
                    <a:bodyPr/>
                    <a:lstStyle/>
                    <a:p>
                      <a:pPr algn="ctr" rtl="1"/>
                      <a:r>
                        <a:rPr lang="he-IL" dirty="0">
                          <a:latin typeface="David" panose="020E0502060401010101" pitchFamily="34" charset="-79"/>
                          <a:cs typeface="David" panose="020E0502060401010101" pitchFamily="34" charset="-79"/>
                        </a:rPr>
                        <a:t>יום</a:t>
                      </a:r>
                    </a:p>
                  </a:txBody>
                  <a:tcPr/>
                </a:tc>
                <a:tc>
                  <a:txBody>
                    <a:bodyPr/>
                    <a:lstStyle/>
                    <a:p>
                      <a:pPr algn="ct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marL="90488" indent="0" algn="r" defTabSz="914400" rtl="1" eaLnBrk="1" fontAlgn="ctr" latinLnBrk="0" hangingPunct="1"/>
                      <a:r>
                        <a:rPr lang="he-IL" sz="1800" kern="1200" dirty="0">
                          <a:solidFill>
                            <a:schemeClr val="tx1"/>
                          </a:solidFill>
                          <a:latin typeface="David" panose="020E0502060401010101" pitchFamily="34" charset="-79"/>
                          <a:ea typeface="+mn-ea"/>
                          <a:cs typeface="David" panose="020E0502060401010101" pitchFamily="34" charset="-79"/>
                          <a:hlinkClick r:id="rId2" action="ppaction://hlinksldjump"/>
                        </a:rPr>
                        <a:t>היסטוריה כללית</a:t>
                      </a:r>
                      <a:endParaRPr lang="en-US" sz="1800" kern="1200" dirty="0">
                        <a:solidFill>
                          <a:schemeClr val="tx1"/>
                        </a:solidFill>
                        <a:latin typeface="David" panose="020E0502060401010101" pitchFamily="34" charset="-79"/>
                        <a:ea typeface="+mn-ea"/>
                        <a:cs typeface="David" panose="020E0502060401010101" pitchFamily="34" charset="-79"/>
                        <a:hlinkClick r:id="rId2" action="ppaction://hlinksldjump"/>
                      </a:endParaRPr>
                    </a:p>
                    <a:p>
                      <a:pPr marL="90488" indent="0" algn="r" defTabSz="914400" rtl="1" eaLnBrk="1" fontAlgn="ctr" latinLnBrk="0" hangingPunct="1"/>
                      <a:r>
                        <a:rPr lang="he-IL" sz="1800" kern="1200" dirty="0">
                          <a:solidFill>
                            <a:schemeClr val="tx1"/>
                          </a:solidFill>
                          <a:latin typeface="David" panose="020E0502060401010101" pitchFamily="34" charset="-79"/>
                          <a:ea typeface="+mn-ea"/>
                          <a:cs typeface="David" panose="020E0502060401010101" pitchFamily="34" charset="-79"/>
                          <a:hlinkClick r:id="rId2" action="ppaction://hlinksldjump"/>
                        </a:rPr>
                        <a:t>127-1-0089</a:t>
                      </a:r>
                      <a:endParaRPr lang="he-IL" sz="1800" kern="1200" dirty="0">
                        <a:solidFill>
                          <a:schemeClr val="tx1"/>
                        </a:solidFill>
                        <a:latin typeface="David" panose="020E0502060401010101" pitchFamily="34" charset="-79"/>
                        <a:ea typeface="+mn-ea"/>
                        <a:cs typeface="David" panose="020E0502060401010101" pitchFamily="34" charset="-79"/>
                      </a:endParaRPr>
                    </a:p>
                  </a:txBody>
                  <a:tcPr marL="7144" marR="7144" marT="9525" marB="0" anchor="ctr"/>
                </a:tc>
                <a:tc>
                  <a:txBody>
                    <a:bodyPr/>
                    <a:lstStyle/>
                    <a:p>
                      <a:pPr marL="0" algn="r" defTabSz="914400" rtl="1" eaLnBrk="1" fontAlgn="ctr" latinLnBrk="0" hangingPunct="1"/>
                      <a:r>
                        <a:rPr lang="he-IL" sz="1800" kern="1200" dirty="0">
                          <a:solidFill>
                            <a:schemeClr val="tx1"/>
                          </a:solidFill>
                          <a:latin typeface="David" panose="020E0502060401010101" pitchFamily="34" charset="-79"/>
                          <a:ea typeface="+mn-ea"/>
                          <a:cs typeface="David" panose="020E0502060401010101" pitchFamily="34" charset="-79"/>
                        </a:rPr>
                        <a:t>תולדות הכסף של אירופה בעת החדשה</a:t>
                      </a:r>
                    </a:p>
                  </a:txBody>
                  <a:tcPr marL="7144" marR="7144" marT="9525" marB="0" anchor="ctr"/>
                </a:tc>
                <a:tc>
                  <a:txBody>
                    <a:bodyPr/>
                    <a:lstStyle/>
                    <a:p>
                      <a:pPr marL="0" algn="ctr" defTabSz="914400" rtl="1" eaLnBrk="1" latinLnBrk="0" hangingPunct="1"/>
                      <a:r>
                        <a:rPr lang="he-IL" sz="1800" kern="1200" dirty="0">
                          <a:solidFill>
                            <a:schemeClr val="tx1"/>
                          </a:solidFill>
                          <a:latin typeface="David" panose="020E0502060401010101" pitchFamily="34" charset="-79"/>
                          <a:ea typeface="+mn-ea"/>
                          <a:cs typeface="David" panose="020E0502060401010101" pitchFamily="34" charset="-79"/>
                        </a:rPr>
                        <a:t>ד"ר נתן מרקוס</a:t>
                      </a:r>
                    </a:p>
                  </a:txBody>
                  <a:tcPr marL="68580" marR="68580" anchor="ctr"/>
                </a:tc>
                <a:tc>
                  <a:txBody>
                    <a:bodyPr/>
                    <a:lstStyle/>
                    <a:p>
                      <a:pPr marL="0" algn="ctr" defTabSz="914400" rtl="1" eaLnBrk="1" latinLnBrk="0" hangingPunct="1"/>
                      <a:r>
                        <a:rPr lang="he-IL" sz="1800" kern="1200" dirty="0">
                          <a:solidFill>
                            <a:schemeClr val="tx1"/>
                          </a:solidFill>
                          <a:latin typeface="David" panose="020E0502060401010101" pitchFamily="34" charset="-79"/>
                          <a:ea typeface="+mn-ea"/>
                          <a:cs typeface="David" panose="020E0502060401010101" pitchFamily="34" charset="-79"/>
                        </a:rPr>
                        <a:t>ב</a:t>
                      </a:r>
                    </a:p>
                  </a:txBody>
                  <a:tcPr marL="68580" marR="68580" anchor="ctr"/>
                </a:tc>
                <a:tc>
                  <a:txBody>
                    <a:bodyPr/>
                    <a:lstStyle/>
                    <a:p>
                      <a:pPr marL="0" algn="ctr" defTabSz="914400" rtl="1" eaLnBrk="1" latinLnBrk="0" hangingPunct="1"/>
                      <a:r>
                        <a:rPr lang="he-IL" sz="1800" kern="1200" dirty="0">
                          <a:solidFill>
                            <a:schemeClr val="tx1"/>
                          </a:solidFill>
                          <a:latin typeface="David" panose="020E0502060401010101" pitchFamily="34" charset="-79"/>
                          <a:ea typeface="+mn-ea"/>
                          <a:cs typeface="David" panose="020E0502060401010101" pitchFamily="34" charset="-79"/>
                        </a:rPr>
                        <a:t>ד'</a:t>
                      </a:r>
                    </a:p>
                  </a:txBody>
                  <a:tcPr marL="68580" marR="68580" anchor="ctr"/>
                </a:tc>
                <a:tc>
                  <a:txBody>
                    <a:bodyPr/>
                    <a:lstStyle/>
                    <a:p>
                      <a:pPr algn="ctr" rtl="1"/>
                      <a:r>
                        <a:rPr lang="he-IL" sz="1800" dirty="0">
                          <a:latin typeface="David" panose="020E0502060401010101" pitchFamily="34" charset="-79"/>
                          <a:cs typeface="David" panose="020E0502060401010101" pitchFamily="34" charset="-79"/>
                        </a:rPr>
                        <a:t>14:00-16:00</a:t>
                      </a:r>
                    </a:p>
                  </a:txBody>
                  <a:tcPr marL="68580" marR="68580" anchor="ctr"/>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391925" y="2950234"/>
          <a:ext cx="7445321" cy="3374537"/>
        </p:xfrm>
        <a:graphic>
          <a:graphicData uri="http://schemas.openxmlformats.org/drawingml/2006/table">
            <a:tbl>
              <a:tblPr rtl="1" firstRow="1" bandRow="1">
                <a:tableStyleId>{93296810-A885-4BE3-A3E7-6D5BEEA58F35}</a:tableStyleId>
              </a:tblPr>
              <a:tblGrid>
                <a:gridCol w="7445321">
                  <a:extLst>
                    <a:ext uri="{9D8B030D-6E8A-4147-A177-3AD203B41FA5}">
                      <a16:colId xmlns:a16="http://schemas.microsoft.com/office/drawing/2014/main" val="20000"/>
                    </a:ext>
                  </a:extLst>
                </a:gridCol>
              </a:tblGrid>
              <a:tr h="531776">
                <a:tc>
                  <a:txBody>
                    <a:bodyPr/>
                    <a:lstStyle/>
                    <a:p>
                      <a:pPr algn="ctr" rtl="1"/>
                      <a:r>
                        <a:rPr lang="he-IL" sz="2000"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2842761">
                <a:tc>
                  <a:txBody>
                    <a:bodyPr/>
                    <a:lstStyle/>
                    <a:p>
                      <a:pPr marL="0" marR="0" indent="0" algn="just" defTabSz="914400" rtl="1" eaLnBrk="1" fontAlgn="auto" latinLnBrk="0" hangingPunct="1">
                        <a:lnSpc>
                          <a:spcPct val="100000"/>
                        </a:lnSpc>
                        <a:spcBef>
                          <a:spcPts val="0"/>
                        </a:spcBef>
                        <a:spcAft>
                          <a:spcPts val="0"/>
                        </a:spcAft>
                        <a:buClrTx/>
                        <a:buSzTx/>
                        <a:buFontTx/>
                        <a:buNone/>
                        <a:tabLst/>
                        <a:defRPr/>
                      </a:pPr>
                      <a:r>
                        <a:rPr lang="he-IL" sz="1800" kern="1200" dirty="0">
                          <a:solidFill>
                            <a:schemeClr val="tx1"/>
                          </a:solidFill>
                          <a:latin typeface="David" panose="020E0502060401010101" pitchFamily="34" charset="-79"/>
                          <a:ea typeface="+mn-ea"/>
                          <a:cs typeface="David" panose="020E0502060401010101" pitchFamily="34" charset="-79"/>
                        </a:rPr>
                        <a:t>הקורס מציע לסטודנטים סקירה כללית של ההיסטוריה הפיננסית של אירופה מהעת החדשה המוקדמת ועד המשבר הפיננסי האחרון ב-2008. הקורס מקשר בין התפתחותם של המוסדות הפיננסיים העיקריים של אירופה ובין ההיסטוריה הפוליטית והחברתית של היבשת. תשומת לב מיוחד ניתנת לעליית שוקי </a:t>
                      </a:r>
                      <a:r>
                        <a:rPr lang="he-IL" sz="1800" kern="1200" dirty="0" err="1">
                          <a:solidFill>
                            <a:schemeClr val="tx1"/>
                          </a:solidFill>
                          <a:latin typeface="David" panose="020E0502060401010101" pitchFamily="34" charset="-79"/>
                          <a:ea typeface="+mn-ea"/>
                          <a:cs typeface="David" panose="020E0502060401010101" pitchFamily="34" charset="-79"/>
                        </a:rPr>
                        <a:t>האג?ח</a:t>
                      </a:r>
                      <a:r>
                        <a:rPr lang="he-IL" sz="1800" kern="1200" dirty="0">
                          <a:solidFill>
                            <a:schemeClr val="tx1"/>
                          </a:solidFill>
                          <a:latin typeface="David" panose="020E0502060401010101" pitchFamily="34" charset="-79"/>
                          <a:ea typeface="+mn-ea"/>
                          <a:cs typeface="David" panose="020E0502060401010101" pitchFamily="34" charset="-79"/>
                        </a:rPr>
                        <a:t> והבורסה, למשברים פיננסיים ולספקולציות, לקשרים בין מלחמות למימון ומיסוי, ובין הגמוניה, אימפריאליזם ותקנים מוניטריים העולמיים.</a:t>
                      </a:r>
                    </a:p>
                  </a:txBody>
                  <a:tcPr/>
                </a:tc>
                <a:extLst>
                  <a:ext uri="{0D108BD9-81ED-4DB2-BD59-A6C34878D82A}">
                    <a16:rowId xmlns:a16="http://schemas.microsoft.com/office/drawing/2014/main" val="10001"/>
                  </a:ext>
                </a:extLst>
              </a:tr>
            </a:tbl>
          </a:graphicData>
        </a:graphic>
      </p:graphicFrame>
      <p:pic>
        <p:nvPicPr>
          <p:cNvPr id="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מציין מיקום תוכן 3">
            <a:extLst>
              <a:ext uri="{FF2B5EF4-FFF2-40B4-BE49-F238E27FC236}">
                <a16:creationId xmlns:a16="http://schemas.microsoft.com/office/drawing/2014/main" id="{476C6395-FAB4-4A44-B590-4DBEAAC0D96A}"/>
              </a:ext>
            </a:extLst>
          </p:cNvPr>
          <p:cNvSpPr>
            <a:spLocks noGrp="1"/>
          </p:cNvSpPr>
          <p:nvPr>
            <p:ph sz="half" idx="1"/>
          </p:nvPr>
        </p:nvSpPr>
        <p:spPr/>
        <p:txBody>
          <a:bodyPr/>
          <a:lstStyle/>
          <a:p>
            <a:endParaRPr lang="he-IL"/>
          </a:p>
        </p:txBody>
      </p:sp>
    </p:spTree>
    <p:extLst>
      <p:ext uri="{BB962C8B-B14F-4D97-AF65-F5344CB8AC3E}">
        <p14:creationId xmlns:p14="http://schemas.microsoft.com/office/powerpoint/2010/main" val="205085005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407368" y="1268760"/>
          <a:ext cx="11521280" cy="1359173"/>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86295">
                  <a:extLst>
                    <a:ext uri="{9D8B030D-6E8A-4147-A177-3AD203B41FA5}">
                      <a16:colId xmlns:a16="http://schemas.microsoft.com/office/drawing/2014/main" val="20003"/>
                    </a:ext>
                  </a:extLst>
                </a:gridCol>
                <a:gridCol w="488806">
                  <a:extLst>
                    <a:ext uri="{9D8B030D-6E8A-4147-A177-3AD203B41FA5}">
                      <a16:colId xmlns:a16="http://schemas.microsoft.com/office/drawing/2014/main" val="20004"/>
                    </a:ext>
                  </a:extLst>
                </a:gridCol>
                <a:gridCol w="1428414">
                  <a:extLst>
                    <a:ext uri="{9D8B030D-6E8A-4147-A177-3AD203B41FA5}">
                      <a16:colId xmlns:a16="http://schemas.microsoft.com/office/drawing/2014/main" val="20005"/>
                    </a:ext>
                  </a:extLst>
                </a:gridCol>
              </a:tblGrid>
              <a:tr h="625258">
                <a:tc>
                  <a:txBody>
                    <a:bodyPr/>
                    <a:lstStyle/>
                    <a:p>
                      <a:pPr algn="ct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algn="ctr" rtl="1"/>
                      <a:r>
                        <a:rPr lang="he-IL" dirty="0">
                          <a:latin typeface="David" panose="020E0502060401010101" pitchFamily="34" charset="-79"/>
                          <a:cs typeface="David" panose="020E0502060401010101" pitchFamily="34" charset="-79"/>
                        </a:rPr>
                        <a:t>שם הקורס</a:t>
                      </a:r>
                    </a:p>
                  </a:txBody>
                  <a:tcPr/>
                </a:tc>
                <a:tc>
                  <a:txBody>
                    <a:bodyPr/>
                    <a:lstStyle/>
                    <a:p>
                      <a:pPr algn="ctr" rtl="1"/>
                      <a:r>
                        <a:rPr lang="he-IL" dirty="0">
                          <a:latin typeface="David" panose="020E0502060401010101" pitchFamily="34" charset="-79"/>
                          <a:cs typeface="David" panose="020E0502060401010101" pitchFamily="34" charset="-79"/>
                        </a:rPr>
                        <a:t>מרצה</a:t>
                      </a:r>
                    </a:p>
                  </a:txBody>
                  <a:tcPr/>
                </a:tc>
                <a:tc>
                  <a:txBody>
                    <a:bodyPr/>
                    <a:lstStyle/>
                    <a:p>
                      <a:pPr algn="ctr" rtl="1"/>
                      <a:r>
                        <a:rPr lang="he-IL" dirty="0">
                          <a:latin typeface="David" panose="020E0502060401010101" pitchFamily="34" charset="-79"/>
                          <a:cs typeface="David" panose="020E0502060401010101" pitchFamily="34" charset="-79"/>
                        </a:rPr>
                        <a:t>סמס'</a:t>
                      </a:r>
                    </a:p>
                  </a:txBody>
                  <a:tcPr/>
                </a:tc>
                <a:tc>
                  <a:txBody>
                    <a:bodyPr/>
                    <a:lstStyle/>
                    <a:p>
                      <a:pPr algn="ctr" rtl="1"/>
                      <a:r>
                        <a:rPr lang="he-IL" dirty="0">
                          <a:latin typeface="David" panose="020E0502060401010101" pitchFamily="34" charset="-79"/>
                          <a:cs typeface="David" panose="020E0502060401010101" pitchFamily="34" charset="-79"/>
                        </a:rPr>
                        <a:t>יום</a:t>
                      </a:r>
                    </a:p>
                  </a:txBody>
                  <a:tcPr/>
                </a:tc>
                <a:tc>
                  <a:txBody>
                    <a:bodyPr/>
                    <a:lstStyle/>
                    <a:p>
                      <a:pPr algn="ct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היסטוריה כללית</a:t>
                      </a:r>
                    </a:p>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127-1-0</a:t>
                      </a:r>
                      <a:r>
                        <a:rPr lang="en-US"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187</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tc>
                <a:tc>
                  <a:txBody>
                    <a:bodyPr/>
                    <a:lstStyle/>
                    <a:p>
                      <a:pPr rtl="1"/>
                      <a:r>
                        <a:rPr lang="he-IL" sz="1800" dirty="0">
                          <a:latin typeface="David" panose="020E0502060401010101" pitchFamily="34" charset="-79"/>
                          <a:cs typeface="David" panose="020E0502060401010101" pitchFamily="34" charset="-79"/>
                        </a:rPr>
                        <a:t>מרחב פרטי: החיים האישיים של יוונים</a:t>
                      </a:r>
                    </a:p>
                  </a:txBody>
                  <a:tcPr anchor="ctr"/>
                </a:tc>
                <a:tc>
                  <a:txBody>
                    <a:bodyPr/>
                    <a:lstStyle/>
                    <a:p>
                      <a:pPr algn="ctr" rtl="1"/>
                      <a:r>
                        <a:rPr lang="he-IL" sz="1800" dirty="0">
                          <a:latin typeface="David" panose="020E0502060401010101" pitchFamily="34" charset="-79"/>
                          <a:cs typeface="David" panose="020E0502060401010101" pitchFamily="34" charset="-79"/>
                        </a:rPr>
                        <a:t>פרופ' יוליה אוסטינובה</a:t>
                      </a:r>
                    </a:p>
                  </a:txBody>
                  <a:tcPr anchor="ctr"/>
                </a:tc>
                <a:tc>
                  <a:txBody>
                    <a:bodyPr/>
                    <a:lstStyle/>
                    <a:p>
                      <a:pPr marL="0" algn="ctr" defTabSz="914400" rtl="1" eaLnBrk="1" latinLnBrk="0" hangingPunct="1"/>
                      <a:r>
                        <a:rPr lang="he-IL" sz="1800" kern="1200" dirty="0">
                          <a:solidFill>
                            <a:schemeClr val="tx1"/>
                          </a:solidFill>
                          <a:latin typeface="David" panose="020E0502060401010101" pitchFamily="34" charset="-79"/>
                          <a:ea typeface="+mn-ea"/>
                          <a:cs typeface="David" panose="020E0502060401010101" pitchFamily="34" charset="-79"/>
                        </a:rPr>
                        <a:t>ב</a:t>
                      </a:r>
                    </a:p>
                  </a:txBody>
                  <a:tcPr anchor="ctr"/>
                </a:tc>
                <a:tc>
                  <a:txBody>
                    <a:bodyPr/>
                    <a:lstStyle/>
                    <a:p>
                      <a:pPr algn="ctr" rtl="1"/>
                      <a:r>
                        <a:rPr lang="he-IL" sz="1800" dirty="0">
                          <a:latin typeface="David" panose="020E0502060401010101" pitchFamily="34" charset="-79"/>
                          <a:cs typeface="David" panose="020E0502060401010101" pitchFamily="34" charset="-79"/>
                        </a:rPr>
                        <a:t>ד'</a:t>
                      </a:r>
                    </a:p>
                  </a:txBody>
                  <a:tcPr anchor="ctr"/>
                </a:tc>
                <a:tc>
                  <a:txBody>
                    <a:bodyPr/>
                    <a:lstStyle/>
                    <a:p>
                      <a:pPr algn="ctr" rtl="1"/>
                      <a:r>
                        <a:rPr lang="he-IL" sz="1800" dirty="0">
                          <a:latin typeface="David" panose="020E0502060401010101" pitchFamily="34" charset="-79"/>
                          <a:cs typeface="David" panose="020E0502060401010101" pitchFamily="34" charset="-79"/>
                        </a:rPr>
                        <a:t>16:00-18:00</a:t>
                      </a:r>
                    </a:p>
                  </a:txBody>
                  <a:tcPr anchor="ctr"/>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537494" y="2941609"/>
          <a:ext cx="7426501" cy="3236818"/>
        </p:xfrm>
        <a:graphic>
          <a:graphicData uri="http://schemas.openxmlformats.org/drawingml/2006/table">
            <a:tbl>
              <a:tblPr rtl="1" firstRow="1" bandRow="1">
                <a:tableStyleId>{93296810-A885-4BE3-A3E7-6D5BEEA58F35}</a:tableStyleId>
              </a:tblPr>
              <a:tblGrid>
                <a:gridCol w="7426501">
                  <a:extLst>
                    <a:ext uri="{9D8B030D-6E8A-4147-A177-3AD203B41FA5}">
                      <a16:colId xmlns:a16="http://schemas.microsoft.com/office/drawing/2014/main" val="20000"/>
                    </a:ext>
                  </a:extLst>
                </a:gridCol>
              </a:tblGrid>
              <a:tr h="510074">
                <a:tc>
                  <a:txBody>
                    <a:bodyPr/>
                    <a:lstStyle/>
                    <a:p>
                      <a:pPr algn="ctr" rtl="1"/>
                      <a:r>
                        <a:rPr lang="he-IL" sz="2000"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2726744">
                <a:tc>
                  <a:txBody>
                    <a:bodyPr/>
                    <a:lstStyle/>
                    <a:p>
                      <a:pPr algn="just" rtl="1"/>
                      <a:r>
                        <a:rPr lang="he-IL" sz="1800" kern="1200" dirty="0">
                          <a:solidFill>
                            <a:schemeClr val="dk1"/>
                          </a:solidFill>
                          <a:effectLst/>
                          <a:latin typeface="David" panose="020E0502060401010101" pitchFamily="34" charset="-79"/>
                          <a:ea typeface="+mn-ea"/>
                          <a:cs typeface="David" panose="020E0502060401010101" pitchFamily="34" charset="-79"/>
                        </a:rPr>
                        <a:t>מטרת הקורס היא סקירת היבטים שונים בחיים הפרטיים של אנשי יוון העתיקה,  מהלידה ועד המוות, וקשרי הגומלין בין התחום הפרטי והציבורי. הקורס יעסוק בילדות, נעורים, טיפוח הגוף, בריאות, חיי גברים ונשים ממעמדות שונים, מיניות, אוכל, שתיה ולבוש - פנים שונות של חיי היום-יום של הפרט.</a:t>
                      </a:r>
                    </a:p>
                  </a:txBody>
                  <a:tcPr/>
                </a:tc>
                <a:extLst>
                  <a:ext uri="{0D108BD9-81ED-4DB2-BD59-A6C34878D82A}">
                    <a16:rowId xmlns:a16="http://schemas.microsoft.com/office/drawing/2014/main" val="10001"/>
                  </a:ext>
                </a:extLst>
              </a:tr>
            </a:tbl>
          </a:graphicData>
        </a:graphic>
      </p:graphicFrame>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defRPr/>
            </a:pPr>
            <a:r>
              <a:rPr kumimoji="0" lang="he-IL" altLang="he-IL" sz="1100" b="0" i="0" u="none" strike="noStrike" kern="1200" cap="none" spc="0" normalizeH="0" baseline="0" noProof="0">
                <a:ln>
                  <a:noFill/>
                </a:ln>
                <a:solidFill>
                  <a:prstClr val="black"/>
                </a:solidFill>
                <a:effectLst/>
                <a:uLnTx/>
                <a:uFillTx/>
                <a:latin typeface="Calibri" pitchFamily="34" charset="0"/>
                <a:ea typeface="Calibri" pitchFamily="34" charset="0"/>
                <a:cs typeface="Arial" pitchFamily="34" charset="0"/>
              </a:rPr>
              <a:t>כסף בעולם העתיק</a:t>
            </a:r>
            <a:endParaRPr kumimoji="0" lang="en-US" altLang="he-IL" sz="800" b="0" i="0" u="none" strike="noStrike" kern="1200" cap="none" spc="0" normalizeH="0" baseline="0" noProof="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he-IL" sz="1800" b="0" i="0" u="none" strike="noStrike" kern="1200" cap="none" spc="0" normalizeH="0" baseline="0" noProof="0">
              <a:ln>
                <a:noFill/>
              </a:ln>
              <a:solidFill>
                <a:prstClr val="black"/>
              </a:solidFill>
              <a:effectLst/>
              <a:uLnTx/>
              <a:uFillTx/>
              <a:latin typeface="Arial" pitchFamily="34" charset="0"/>
              <a:ea typeface="+mn-ea"/>
              <a:cs typeface="Arial" pitchFamily="34" charset="0"/>
            </a:endParaRPr>
          </a:p>
        </p:txBody>
      </p:sp>
      <p:sp>
        <p:nvSpPr>
          <p:cNvPr id="7" name="Rectangle 3"/>
          <p:cNvSpPr>
            <a:spLocks noChangeArrowheads="1"/>
          </p:cNvSpPr>
          <p:nvPr/>
        </p:nvSpPr>
        <p:spPr bwMode="auto">
          <a:xfrm>
            <a:off x="0" y="34226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defRPr/>
            </a:pPr>
            <a:endParaRPr kumimoji="0" lang="he-IL" altLang="he-IL" sz="1800" b="0" i="0" u="none" strike="noStrike" kern="1200" cap="none" spc="0" normalizeH="0" baseline="0" noProof="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3895950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407368" y="1268760"/>
          <a:ext cx="11521280" cy="1359173"/>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60585">
                  <a:extLst>
                    <a:ext uri="{9D8B030D-6E8A-4147-A177-3AD203B41FA5}">
                      <a16:colId xmlns:a16="http://schemas.microsoft.com/office/drawing/2014/main" val="20003"/>
                    </a:ext>
                  </a:extLst>
                </a:gridCol>
                <a:gridCol w="517076">
                  <a:extLst>
                    <a:ext uri="{9D8B030D-6E8A-4147-A177-3AD203B41FA5}">
                      <a16:colId xmlns:a16="http://schemas.microsoft.com/office/drawing/2014/main" val="20004"/>
                    </a:ext>
                  </a:extLst>
                </a:gridCol>
                <a:gridCol w="1425854">
                  <a:extLst>
                    <a:ext uri="{9D8B030D-6E8A-4147-A177-3AD203B41FA5}">
                      <a16:colId xmlns:a16="http://schemas.microsoft.com/office/drawing/2014/main" val="20005"/>
                    </a:ext>
                  </a:extLst>
                </a:gridCol>
              </a:tblGrid>
              <a:tr h="625258">
                <a:tc>
                  <a:txBody>
                    <a:bodyPr/>
                    <a:lstStyle/>
                    <a:p>
                      <a:pPr algn="ct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algn="ctr" rtl="1"/>
                      <a:r>
                        <a:rPr lang="he-IL" dirty="0">
                          <a:latin typeface="David" panose="020E0502060401010101" pitchFamily="34" charset="-79"/>
                          <a:cs typeface="David" panose="020E0502060401010101" pitchFamily="34" charset="-79"/>
                        </a:rPr>
                        <a:t>שם הקורס</a:t>
                      </a:r>
                    </a:p>
                  </a:txBody>
                  <a:tcPr/>
                </a:tc>
                <a:tc>
                  <a:txBody>
                    <a:bodyPr/>
                    <a:lstStyle/>
                    <a:p>
                      <a:pPr algn="ctr" rtl="1"/>
                      <a:r>
                        <a:rPr lang="he-IL" dirty="0">
                          <a:latin typeface="David" panose="020E0502060401010101" pitchFamily="34" charset="-79"/>
                          <a:cs typeface="David" panose="020E0502060401010101" pitchFamily="34" charset="-79"/>
                        </a:rPr>
                        <a:t>מרצה</a:t>
                      </a:r>
                    </a:p>
                  </a:txBody>
                  <a:tcPr/>
                </a:tc>
                <a:tc>
                  <a:txBody>
                    <a:bodyPr/>
                    <a:lstStyle/>
                    <a:p>
                      <a:pPr algn="ctr" rtl="1"/>
                      <a:r>
                        <a:rPr lang="he-IL" dirty="0">
                          <a:latin typeface="David" panose="020E0502060401010101" pitchFamily="34" charset="-79"/>
                          <a:cs typeface="David" panose="020E0502060401010101" pitchFamily="34" charset="-79"/>
                        </a:rPr>
                        <a:t>סמס'</a:t>
                      </a:r>
                    </a:p>
                  </a:txBody>
                  <a:tcPr/>
                </a:tc>
                <a:tc>
                  <a:txBody>
                    <a:bodyPr/>
                    <a:lstStyle/>
                    <a:p>
                      <a:pPr algn="ctr" rtl="1"/>
                      <a:r>
                        <a:rPr lang="he-IL" dirty="0">
                          <a:latin typeface="David" panose="020E0502060401010101" pitchFamily="34" charset="-79"/>
                          <a:cs typeface="David" panose="020E0502060401010101" pitchFamily="34" charset="-79"/>
                        </a:rPr>
                        <a:t>יום</a:t>
                      </a:r>
                    </a:p>
                  </a:txBody>
                  <a:tcPr/>
                </a:tc>
                <a:tc>
                  <a:txBody>
                    <a:bodyPr/>
                    <a:lstStyle/>
                    <a:p>
                      <a:pPr algn="ct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היסטוריה כללית</a:t>
                      </a:r>
                    </a:p>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127-1-0391</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tc>
                <a:tc>
                  <a:txBody>
                    <a:bodyPr/>
                    <a:lstStyle/>
                    <a:p>
                      <a:pPr rtl="1"/>
                      <a:r>
                        <a:rPr lang="he-IL" sz="1800" dirty="0">
                          <a:latin typeface="David" panose="020E0502060401010101" pitchFamily="34" charset="-79"/>
                          <a:cs typeface="David" panose="020E0502060401010101" pitchFamily="34" charset="-79"/>
                        </a:rPr>
                        <a:t>פיאודליזם: מיתוס ומציאות</a:t>
                      </a:r>
                    </a:p>
                  </a:txBody>
                  <a:tcPr anchor="ctr"/>
                </a:tc>
                <a:tc>
                  <a:txBody>
                    <a:bodyPr/>
                    <a:lstStyle/>
                    <a:p>
                      <a:pPr algn="ctr" rtl="1"/>
                      <a:r>
                        <a:rPr lang="he-IL" sz="1800" dirty="0">
                          <a:latin typeface="David" panose="020E0502060401010101" pitchFamily="34" charset="-79"/>
                          <a:cs typeface="David" panose="020E0502060401010101" pitchFamily="34" charset="-79"/>
                        </a:rPr>
                        <a:t>ד"ר עידן שרר</a:t>
                      </a:r>
                    </a:p>
                  </a:txBody>
                  <a:tcPr anchor="ctr"/>
                </a:tc>
                <a:tc>
                  <a:txBody>
                    <a:bodyPr/>
                    <a:lstStyle/>
                    <a:p>
                      <a:pPr marL="0" algn="ctr" defTabSz="914400" rtl="1" eaLnBrk="1" latinLnBrk="0" hangingPunct="1"/>
                      <a:r>
                        <a:rPr lang="he-IL" sz="1800" kern="1200" dirty="0">
                          <a:solidFill>
                            <a:schemeClr val="tx1"/>
                          </a:solidFill>
                          <a:latin typeface="David" panose="020E0502060401010101" pitchFamily="34" charset="-79"/>
                          <a:ea typeface="+mn-ea"/>
                          <a:cs typeface="David" panose="020E0502060401010101" pitchFamily="34" charset="-79"/>
                        </a:rPr>
                        <a:t>ב</a:t>
                      </a:r>
                    </a:p>
                  </a:txBody>
                  <a:tcPr anchor="ctr"/>
                </a:tc>
                <a:tc>
                  <a:txBody>
                    <a:bodyPr/>
                    <a:lstStyle/>
                    <a:p>
                      <a:pPr algn="ctr" rtl="1"/>
                      <a:r>
                        <a:rPr lang="he-IL" sz="1800" dirty="0">
                          <a:latin typeface="David" panose="020E0502060401010101" pitchFamily="34" charset="-79"/>
                          <a:cs typeface="David" panose="020E0502060401010101" pitchFamily="34" charset="-79"/>
                        </a:rPr>
                        <a:t>ב'</a:t>
                      </a:r>
                    </a:p>
                  </a:txBody>
                  <a:tcPr anchor="ctr"/>
                </a:tc>
                <a:tc>
                  <a:txBody>
                    <a:bodyPr/>
                    <a:lstStyle/>
                    <a:p>
                      <a:pPr algn="ctr" rtl="1"/>
                      <a:r>
                        <a:rPr lang="he-IL" sz="1800" dirty="0">
                          <a:latin typeface="David" panose="020E0502060401010101" pitchFamily="34" charset="-79"/>
                          <a:cs typeface="David" panose="020E0502060401010101" pitchFamily="34" charset="-79"/>
                        </a:rPr>
                        <a:t>12:00-14:00</a:t>
                      </a:r>
                    </a:p>
                  </a:txBody>
                  <a:tcPr anchor="ctr"/>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391925" y="2950234"/>
          <a:ext cx="7445321" cy="3374537"/>
        </p:xfrm>
        <a:graphic>
          <a:graphicData uri="http://schemas.openxmlformats.org/drawingml/2006/table">
            <a:tbl>
              <a:tblPr rtl="1" firstRow="1" bandRow="1">
                <a:tableStyleId>{93296810-A885-4BE3-A3E7-6D5BEEA58F35}</a:tableStyleId>
              </a:tblPr>
              <a:tblGrid>
                <a:gridCol w="7445321">
                  <a:extLst>
                    <a:ext uri="{9D8B030D-6E8A-4147-A177-3AD203B41FA5}">
                      <a16:colId xmlns:a16="http://schemas.microsoft.com/office/drawing/2014/main" val="20000"/>
                    </a:ext>
                  </a:extLst>
                </a:gridCol>
              </a:tblGrid>
              <a:tr h="531776">
                <a:tc>
                  <a:txBody>
                    <a:bodyPr/>
                    <a:lstStyle/>
                    <a:p>
                      <a:pPr algn="ctr" rtl="1"/>
                      <a:r>
                        <a:rPr lang="he-IL" sz="2000"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2842761">
                <a:tc>
                  <a:txBody>
                    <a:bodyPr/>
                    <a:lstStyle/>
                    <a:p>
                      <a:pPr marL="0" marR="0" indent="0" algn="just" defTabSz="914400" rtl="1" eaLnBrk="1" fontAlgn="auto" latinLnBrk="0" hangingPunct="1">
                        <a:lnSpc>
                          <a:spcPct val="100000"/>
                        </a:lnSpc>
                        <a:spcBef>
                          <a:spcPts val="0"/>
                        </a:spcBef>
                        <a:spcAft>
                          <a:spcPts val="0"/>
                        </a:spcAft>
                        <a:buClrTx/>
                        <a:buSzTx/>
                        <a:buFontTx/>
                        <a:buNone/>
                        <a:tabLst/>
                        <a:defRPr/>
                      </a:pPr>
                      <a:r>
                        <a:rPr lang="he-IL" sz="1600" kern="1200" dirty="0">
                          <a:solidFill>
                            <a:schemeClr val="tx1"/>
                          </a:solidFill>
                          <a:latin typeface="David" panose="020E0502060401010101" pitchFamily="34" charset="-79"/>
                          <a:ea typeface="+mn-ea"/>
                          <a:cs typeface="David" panose="020E0502060401010101" pitchFamily="34" charset="-79"/>
                        </a:rPr>
                        <a:t>המערכת הפוליטית והחברתית הידועה בשם "פיאודליזם" היא אחת מהתופעות המזוהות ביותר עם אירופה בימי הביניים. בדמיון המודרני, אדונים, </a:t>
                      </a:r>
                      <a:r>
                        <a:rPr lang="he-IL" sz="1600" kern="1200" dirty="0" err="1">
                          <a:solidFill>
                            <a:schemeClr val="tx1"/>
                          </a:solidFill>
                          <a:latin typeface="David" panose="020E0502060401010101" pitchFamily="34" charset="-79"/>
                          <a:ea typeface="+mn-ea"/>
                          <a:cs typeface="David" panose="020E0502060401010101" pitchFamily="34" charset="-79"/>
                        </a:rPr>
                        <a:t>ואסאלים</a:t>
                      </a:r>
                      <a:r>
                        <a:rPr lang="he-IL" sz="1600" kern="1200" dirty="0">
                          <a:solidFill>
                            <a:schemeClr val="tx1"/>
                          </a:solidFill>
                          <a:latin typeface="David" panose="020E0502060401010101" pitchFamily="34" charset="-79"/>
                          <a:ea typeface="+mn-ea"/>
                          <a:cs typeface="David" panose="020E0502060401010101" pitchFamily="34" charset="-79"/>
                        </a:rPr>
                        <a:t>, איכרים וצמיתים, יחד עם מערכת כנסייתית ענפה ורבת השפעה הרכיבו מערכת פשוטה יחסית של יחסי כוחות ונאמנות בממלכות ונסיכויות ימי הביניים. המציאות, כמובן, הייתה מורכבת בהרבה. גם כיום, עצם התופעה שאנו מכנים "פיאודליזם" נותרת שנויה במחלוקת במחקר המודרני והינה מורכבת בהרבה מהצורה הפשטנית שבה היא מוצגת בסוגי מדיה מודרניים רבים. כפי שנראה לאורך הקורס, גם אם רבים מהמונחים ושיטות הפעולה אכן היו מקובלים לאורך חלקים נרחבים של ימי הביניים, השיטה הפיאודלית קיבלה צורות, אידיאלים ודרכי פעולה שונים במיוחד במקומות שונים באירופה ובאה לידי ביטוי בכך שהתאימה את עצמה לצרכיהם השונים של שליטים שונים ויחסי הכוחות בינם ובין כוחות מקומיים וחיצוניים. כך או כך, אין ספק שתפיסת עולמם של אנשי ימי הביניים הושפעה באופן עמוק מתפיסת העולם הפיאודלית, גם אם הייתה היא מורכבת יותר מכפי שנראה לעין.</a:t>
                      </a:r>
                    </a:p>
                  </a:txBody>
                  <a:tcPr/>
                </a:tc>
                <a:extLst>
                  <a:ext uri="{0D108BD9-81ED-4DB2-BD59-A6C34878D82A}">
                    <a16:rowId xmlns:a16="http://schemas.microsoft.com/office/drawing/2014/main" val="10001"/>
                  </a:ext>
                </a:extLst>
              </a:tr>
            </a:tbl>
          </a:graphicData>
        </a:graphic>
      </p:graphicFrame>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מציין מיקום תוכן 5">
            <a:extLst>
              <a:ext uri="{FF2B5EF4-FFF2-40B4-BE49-F238E27FC236}">
                <a16:creationId xmlns:a16="http://schemas.microsoft.com/office/drawing/2014/main" id="{4A8F484F-BCEA-42A4-A5D5-9117BB22FF57}"/>
              </a:ext>
            </a:extLst>
          </p:cNvPr>
          <p:cNvSpPr>
            <a:spLocks noGrp="1"/>
          </p:cNvSpPr>
          <p:nvPr>
            <p:ph sz="half" idx="1"/>
          </p:nvPr>
        </p:nvSpPr>
        <p:spPr/>
        <p:txBody>
          <a:bodyPr/>
          <a:lstStyle/>
          <a:p>
            <a:endParaRPr lang="he-IL"/>
          </a:p>
        </p:txBody>
      </p:sp>
    </p:spTree>
    <p:extLst>
      <p:ext uri="{BB962C8B-B14F-4D97-AF65-F5344CB8AC3E}">
        <p14:creationId xmlns:p14="http://schemas.microsoft.com/office/powerpoint/2010/main" val="117015483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407368" y="1268760"/>
          <a:ext cx="11521280" cy="1359173"/>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60585">
                  <a:extLst>
                    <a:ext uri="{9D8B030D-6E8A-4147-A177-3AD203B41FA5}">
                      <a16:colId xmlns:a16="http://schemas.microsoft.com/office/drawing/2014/main" val="20003"/>
                    </a:ext>
                  </a:extLst>
                </a:gridCol>
                <a:gridCol w="517076">
                  <a:extLst>
                    <a:ext uri="{9D8B030D-6E8A-4147-A177-3AD203B41FA5}">
                      <a16:colId xmlns:a16="http://schemas.microsoft.com/office/drawing/2014/main" val="20004"/>
                    </a:ext>
                  </a:extLst>
                </a:gridCol>
                <a:gridCol w="1425854">
                  <a:extLst>
                    <a:ext uri="{9D8B030D-6E8A-4147-A177-3AD203B41FA5}">
                      <a16:colId xmlns:a16="http://schemas.microsoft.com/office/drawing/2014/main" val="20005"/>
                    </a:ext>
                  </a:extLst>
                </a:gridCol>
              </a:tblGrid>
              <a:tr h="625258">
                <a:tc>
                  <a:txBody>
                    <a:bodyPr/>
                    <a:lstStyle/>
                    <a:p>
                      <a:pPr algn="ct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algn="ctr" rtl="1"/>
                      <a:r>
                        <a:rPr lang="he-IL" dirty="0">
                          <a:latin typeface="David" panose="020E0502060401010101" pitchFamily="34" charset="-79"/>
                          <a:cs typeface="David" panose="020E0502060401010101" pitchFamily="34" charset="-79"/>
                        </a:rPr>
                        <a:t>שם הקורס</a:t>
                      </a:r>
                    </a:p>
                  </a:txBody>
                  <a:tcPr/>
                </a:tc>
                <a:tc>
                  <a:txBody>
                    <a:bodyPr/>
                    <a:lstStyle/>
                    <a:p>
                      <a:pPr algn="ctr" rtl="1"/>
                      <a:r>
                        <a:rPr lang="he-IL" dirty="0">
                          <a:latin typeface="David" panose="020E0502060401010101" pitchFamily="34" charset="-79"/>
                          <a:cs typeface="David" panose="020E0502060401010101" pitchFamily="34" charset="-79"/>
                        </a:rPr>
                        <a:t>מרצה</a:t>
                      </a:r>
                    </a:p>
                  </a:txBody>
                  <a:tcPr/>
                </a:tc>
                <a:tc>
                  <a:txBody>
                    <a:bodyPr/>
                    <a:lstStyle/>
                    <a:p>
                      <a:pPr algn="ctr" rtl="1"/>
                      <a:r>
                        <a:rPr lang="he-IL" dirty="0">
                          <a:latin typeface="David" panose="020E0502060401010101" pitchFamily="34" charset="-79"/>
                          <a:cs typeface="David" panose="020E0502060401010101" pitchFamily="34" charset="-79"/>
                        </a:rPr>
                        <a:t>סמס'</a:t>
                      </a:r>
                    </a:p>
                  </a:txBody>
                  <a:tcPr/>
                </a:tc>
                <a:tc>
                  <a:txBody>
                    <a:bodyPr/>
                    <a:lstStyle/>
                    <a:p>
                      <a:pPr algn="ctr" rtl="1"/>
                      <a:r>
                        <a:rPr lang="he-IL" dirty="0">
                          <a:latin typeface="David" panose="020E0502060401010101" pitchFamily="34" charset="-79"/>
                          <a:cs typeface="David" panose="020E0502060401010101" pitchFamily="34" charset="-79"/>
                        </a:rPr>
                        <a:t>יום</a:t>
                      </a:r>
                    </a:p>
                  </a:txBody>
                  <a:tcPr/>
                </a:tc>
                <a:tc>
                  <a:txBody>
                    <a:bodyPr/>
                    <a:lstStyle/>
                    <a:p>
                      <a:pPr algn="ct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היסטוריה כללית</a:t>
                      </a:r>
                    </a:p>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127-1-0</a:t>
                      </a:r>
                      <a:r>
                        <a:rPr lang="en-US"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471</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tc>
                <a:tc>
                  <a:txBody>
                    <a:bodyPr/>
                    <a:lstStyle/>
                    <a:p>
                      <a:pPr rtl="1"/>
                      <a:r>
                        <a:rPr lang="he-IL" sz="1800" dirty="0">
                          <a:latin typeface="David" panose="020E0502060401010101" pitchFamily="34" charset="-79"/>
                          <a:cs typeface="David" panose="020E0502060401010101" pitchFamily="34" charset="-79"/>
                        </a:rPr>
                        <a:t>סוגיות חברתיות ודתיות בהיסטוריה של ארה"ב במאה ה-20 </a:t>
                      </a:r>
                    </a:p>
                  </a:txBody>
                  <a:tcPr anchor="ctr"/>
                </a:tc>
                <a:tc>
                  <a:txBody>
                    <a:bodyPr/>
                    <a:lstStyle/>
                    <a:p>
                      <a:pPr algn="ctr" rtl="1"/>
                      <a:r>
                        <a:rPr lang="he-IL" sz="1800" dirty="0">
                          <a:latin typeface="David" panose="020E0502060401010101" pitchFamily="34" charset="-79"/>
                          <a:cs typeface="David" panose="020E0502060401010101" pitchFamily="34" charset="-79"/>
                        </a:rPr>
                        <a:t>ד"ר יעל מבט</a:t>
                      </a:r>
                    </a:p>
                  </a:txBody>
                  <a:tcPr anchor="ctr"/>
                </a:tc>
                <a:tc>
                  <a:txBody>
                    <a:bodyPr/>
                    <a:lstStyle/>
                    <a:p>
                      <a:pPr marL="0" algn="ctr" defTabSz="914400" rtl="1" eaLnBrk="1" latinLnBrk="0" hangingPunct="1"/>
                      <a:r>
                        <a:rPr lang="he-IL" sz="1800" kern="1200" dirty="0">
                          <a:solidFill>
                            <a:schemeClr val="tx1"/>
                          </a:solidFill>
                          <a:latin typeface="David" panose="020E0502060401010101" pitchFamily="34" charset="-79"/>
                          <a:ea typeface="+mn-ea"/>
                          <a:cs typeface="David" panose="020E0502060401010101" pitchFamily="34" charset="-79"/>
                        </a:rPr>
                        <a:t>ב</a:t>
                      </a:r>
                    </a:p>
                  </a:txBody>
                  <a:tcPr anchor="ctr"/>
                </a:tc>
                <a:tc>
                  <a:txBody>
                    <a:bodyPr/>
                    <a:lstStyle/>
                    <a:p>
                      <a:pPr algn="ctr" rtl="1"/>
                      <a:r>
                        <a:rPr lang="he-IL" sz="1800" dirty="0">
                          <a:latin typeface="David" panose="020E0502060401010101" pitchFamily="34" charset="-79"/>
                          <a:cs typeface="David" panose="020E0502060401010101" pitchFamily="34" charset="-79"/>
                        </a:rPr>
                        <a:t>ג'</a:t>
                      </a:r>
                    </a:p>
                  </a:txBody>
                  <a:tcPr anchor="ctr"/>
                </a:tc>
                <a:tc>
                  <a:txBody>
                    <a:bodyPr/>
                    <a:lstStyle/>
                    <a:p>
                      <a:pPr algn="ctr" rtl="1"/>
                      <a:r>
                        <a:rPr lang="he-IL" sz="1800" dirty="0">
                          <a:latin typeface="David" panose="020E0502060401010101" pitchFamily="34" charset="-79"/>
                          <a:cs typeface="David" panose="020E0502060401010101" pitchFamily="34" charset="-79"/>
                        </a:rPr>
                        <a:t>14:00-16:00</a:t>
                      </a:r>
                    </a:p>
                  </a:txBody>
                  <a:tcPr anchor="ctr"/>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391925" y="2950234"/>
          <a:ext cx="7445321" cy="3640736"/>
        </p:xfrm>
        <a:graphic>
          <a:graphicData uri="http://schemas.openxmlformats.org/drawingml/2006/table">
            <a:tbl>
              <a:tblPr rtl="1" firstRow="1" bandRow="1">
                <a:tableStyleId>{93296810-A885-4BE3-A3E7-6D5BEEA58F35}</a:tableStyleId>
              </a:tblPr>
              <a:tblGrid>
                <a:gridCol w="7445321">
                  <a:extLst>
                    <a:ext uri="{9D8B030D-6E8A-4147-A177-3AD203B41FA5}">
                      <a16:colId xmlns:a16="http://schemas.microsoft.com/office/drawing/2014/main" val="20000"/>
                    </a:ext>
                  </a:extLst>
                </a:gridCol>
              </a:tblGrid>
              <a:tr h="531776">
                <a:tc>
                  <a:txBody>
                    <a:bodyPr/>
                    <a:lstStyle/>
                    <a:p>
                      <a:pPr algn="ctr" rtl="1"/>
                      <a:r>
                        <a:rPr lang="he-IL" sz="2000"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2842761">
                <a:tc>
                  <a:txBody>
                    <a:bodyPr/>
                    <a:lstStyle/>
                    <a:p>
                      <a:pPr marL="0" marR="0" indent="0" algn="just" defTabSz="914400" rtl="1" eaLnBrk="1" fontAlgn="auto" latinLnBrk="0" hangingPunct="1">
                        <a:lnSpc>
                          <a:spcPct val="100000"/>
                        </a:lnSpc>
                        <a:spcBef>
                          <a:spcPts val="0"/>
                        </a:spcBef>
                        <a:spcAft>
                          <a:spcPts val="0"/>
                        </a:spcAft>
                        <a:buClrTx/>
                        <a:buSzTx/>
                        <a:buFontTx/>
                        <a:buNone/>
                        <a:tabLst/>
                        <a:defRPr/>
                      </a:pPr>
                      <a:r>
                        <a:rPr lang="he-IL" sz="1800" kern="1200" dirty="0">
                          <a:solidFill>
                            <a:schemeClr val="tx1"/>
                          </a:solidFill>
                          <a:latin typeface="David" panose="020E0502060401010101" pitchFamily="34" charset="-79"/>
                          <a:ea typeface="+mn-ea"/>
                          <a:cs typeface="David" panose="020E0502060401010101" pitchFamily="34" charset="-79"/>
                        </a:rPr>
                        <a:t>קורס זה בוחן סוגיות מרכזיות בהיסטוריה החברתית והדתית של ארה"ב במאה ה-20. במהלך הסמסטר נעסוק בתמות כגון הגירה ועיור, הופעתן של תנועות </a:t>
                      </a:r>
                      <a:r>
                        <a:rPr lang="he-IL" sz="1800" kern="1200" dirty="0" err="1">
                          <a:solidFill>
                            <a:schemeClr val="tx1"/>
                          </a:solidFill>
                          <a:latin typeface="David" panose="020E0502060401010101" pitchFamily="34" charset="-79"/>
                          <a:ea typeface="+mn-ea"/>
                          <a:cs typeface="David" panose="020E0502060401010101" pitchFamily="34" charset="-79"/>
                        </a:rPr>
                        <a:t>מילינאריות</a:t>
                      </a:r>
                      <a:r>
                        <a:rPr lang="he-IL" sz="1800" kern="1200" dirty="0">
                          <a:solidFill>
                            <a:schemeClr val="tx1"/>
                          </a:solidFill>
                          <a:latin typeface="David" panose="020E0502060401010101" pitchFamily="34" charset="-79"/>
                          <a:ea typeface="+mn-ea"/>
                          <a:cs typeface="David" panose="020E0502060401010101" pitchFamily="34" charset="-79"/>
                        </a:rPr>
                        <a:t> </a:t>
                      </a:r>
                      <a:r>
                        <a:rPr lang="he-IL" sz="1800" kern="1200" dirty="0" err="1">
                          <a:solidFill>
                            <a:schemeClr val="tx1"/>
                          </a:solidFill>
                          <a:latin typeface="David" panose="020E0502060401010101" pitchFamily="34" charset="-79"/>
                          <a:ea typeface="+mn-ea"/>
                          <a:cs typeface="David" panose="020E0502060401010101" pitchFamily="34" charset="-79"/>
                        </a:rPr>
                        <a:t>והתעוררויות</a:t>
                      </a:r>
                      <a:r>
                        <a:rPr lang="he-IL" sz="1800" kern="1200" dirty="0">
                          <a:solidFill>
                            <a:schemeClr val="tx1"/>
                          </a:solidFill>
                          <a:latin typeface="David" panose="020E0502060401010101" pitchFamily="34" charset="-79"/>
                          <a:ea typeface="+mn-ea"/>
                          <a:cs typeface="David" panose="020E0502060401010101" pitchFamily="34" charset="-79"/>
                        </a:rPr>
                        <a:t> רוחניות, התנועה </a:t>
                      </a:r>
                      <a:r>
                        <a:rPr lang="he-IL" sz="1800" kern="1200" dirty="0" err="1">
                          <a:solidFill>
                            <a:schemeClr val="tx1"/>
                          </a:solidFill>
                          <a:latin typeface="David" panose="020E0502060401010101" pitchFamily="34" charset="-79"/>
                          <a:ea typeface="+mn-ea"/>
                          <a:cs typeface="David" panose="020E0502060401010101" pitchFamily="34" charset="-79"/>
                        </a:rPr>
                        <a:t>הסופריג'ית</a:t>
                      </a:r>
                      <a:r>
                        <a:rPr lang="he-IL" sz="1800" kern="1200" dirty="0">
                          <a:solidFill>
                            <a:schemeClr val="tx1"/>
                          </a:solidFill>
                          <a:latin typeface="David" panose="020E0502060401010101" pitchFamily="34" charset="-79"/>
                          <a:ea typeface="+mn-ea"/>
                          <a:cs typeface="David" panose="020E0502060401010101" pitchFamily="34" charset="-79"/>
                        </a:rPr>
                        <a:t> והתנועה לזכויות האזרח והתפתחותה של תרבות- נגד ועלייתה המחודשת של השמרנות הדתית, הכלכלית ובפוליטית. אירועים והתרחשויות אלה יבחנו מתוך הפרספקטיבה של "אנשים פשוטים", או "אנשים רגילים". קרי, אותם  ההמונים שאינם בהכרח משתייכים על האליטה הפוליטית הכלכלית והאינטלקטואלית של המדינה ואינם נמצאים במוקד קבלת ההחלטות הלאומית. במסגרת זו, לצד קריאה של ספרות רלוונטית, נעשה שימוש גם במגוון רחב של מקורות ראשוניים החל מקטעי עיתונות וכלה בתמונות, ציורים ומוסיקה. </a:t>
                      </a:r>
                    </a:p>
                    <a:p>
                      <a:pPr marL="0" marR="0" indent="0" algn="just" defTabSz="914400" rtl="1" eaLnBrk="1" fontAlgn="auto" latinLnBrk="0" hangingPunct="1">
                        <a:lnSpc>
                          <a:spcPct val="100000"/>
                        </a:lnSpc>
                        <a:spcBef>
                          <a:spcPts val="0"/>
                        </a:spcBef>
                        <a:spcAft>
                          <a:spcPts val="0"/>
                        </a:spcAft>
                        <a:buClrTx/>
                        <a:buSzTx/>
                        <a:buFontTx/>
                        <a:buNone/>
                        <a:tabLst/>
                        <a:defRPr/>
                      </a:pPr>
                      <a:r>
                        <a:rPr lang="he-IL" sz="1800" kern="1200" dirty="0">
                          <a:solidFill>
                            <a:schemeClr val="tx1"/>
                          </a:solidFill>
                          <a:latin typeface="David" panose="020E0502060401010101" pitchFamily="34" charset="-79"/>
                          <a:ea typeface="+mn-ea"/>
                          <a:cs typeface="David" panose="020E0502060401010101" pitchFamily="34" charset="-79"/>
                        </a:rPr>
                        <a:t>הקורס בנוי כקורס מבוא להיסטוריה חברתית ודתית של ארה"ב ומתאים לתלמידים ללא רקע בנושא. </a:t>
                      </a:r>
                    </a:p>
                  </a:txBody>
                  <a:tcPr/>
                </a:tc>
                <a:extLst>
                  <a:ext uri="{0D108BD9-81ED-4DB2-BD59-A6C34878D82A}">
                    <a16:rowId xmlns:a16="http://schemas.microsoft.com/office/drawing/2014/main" val="10001"/>
                  </a:ext>
                </a:extLst>
              </a:tr>
            </a:tbl>
          </a:graphicData>
        </a:graphic>
      </p:graphicFrame>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מציין מיקום תוכן 5">
            <a:extLst>
              <a:ext uri="{FF2B5EF4-FFF2-40B4-BE49-F238E27FC236}">
                <a16:creationId xmlns:a16="http://schemas.microsoft.com/office/drawing/2014/main" id="{99C55854-CF93-40C1-A7B3-2ACA365720CE}"/>
              </a:ext>
            </a:extLst>
          </p:cNvPr>
          <p:cNvSpPr>
            <a:spLocks noGrp="1"/>
          </p:cNvSpPr>
          <p:nvPr>
            <p:ph sz="half" idx="1"/>
          </p:nvPr>
        </p:nvSpPr>
        <p:spPr/>
        <p:txBody>
          <a:bodyPr/>
          <a:lstStyle/>
          <a:p>
            <a:endParaRPr lang="he-IL"/>
          </a:p>
        </p:txBody>
      </p:sp>
    </p:spTree>
    <p:extLst>
      <p:ext uri="{BB962C8B-B14F-4D97-AF65-F5344CB8AC3E}">
        <p14:creationId xmlns:p14="http://schemas.microsoft.com/office/powerpoint/2010/main" val="340454310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407368" y="1268760"/>
          <a:ext cx="11521280" cy="1359173"/>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86295">
                  <a:extLst>
                    <a:ext uri="{9D8B030D-6E8A-4147-A177-3AD203B41FA5}">
                      <a16:colId xmlns:a16="http://schemas.microsoft.com/office/drawing/2014/main" val="20003"/>
                    </a:ext>
                  </a:extLst>
                </a:gridCol>
                <a:gridCol w="491366">
                  <a:extLst>
                    <a:ext uri="{9D8B030D-6E8A-4147-A177-3AD203B41FA5}">
                      <a16:colId xmlns:a16="http://schemas.microsoft.com/office/drawing/2014/main" val="20004"/>
                    </a:ext>
                  </a:extLst>
                </a:gridCol>
                <a:gridCol w="1425854">
                  <a:extLst>
                    <a:ext uri="{9D8B030D-6E8A-4147-A177-3AD203B41FA5}">
                      <a16:colId xmlns:a16="http://schemas.microsoft.com/office/drawing/2014/main" val="20005"/>
                    </a:ext>
                  </a:extLst>
                </a:gridCol>
              </a:tblGrid>
              <a:tr h="625258">
                <a:tc>
                  <a:txBody>
                    <a:bodyPr/>
                    <a:lstStyle/>
                    <a:p>
                      <a:pPr algn="ct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algn="ctr" rtl="1"/>
                      <a:r>
                        <a:rPr lang="he-IL" dirty="0">
                          <a:latin typeface="David" panose="020E0502060401010101" pitchFamily="34" charset="-79"/>
                          <a:cs typeface="David" panose="020E0502060401010101" pitchFamily="34" charset="-79"/>
                        </a:rPr>
                        <a:t>שם הקורס</a:t>
                      </a:r>
                    </a:p>
                  </a:txBody>
                  <a:tcPr/>
                </a:tc>
                <a:tc>
                  <a:txBody>
                    <a:bodyPr/>
                    <a:lstStyle/>
                    <a:p>
                      <a:pPr algn="ctr" rtl="1"/>
                      <a:r>
                        <a:rPr lang="he-IL" dirty="0">
                          <a:latin typeface="David" panose="020E0502060401010101" pitchFamily="34" charset="-79"/>
                          <a:cs typeface="David" panose="020E0502060401010101" pitchFamily="34" charset="-79"/>
                        </a:rPr>
                        <a:t>מרצה</a:t>
                      </a:r>
                    </a:p>
                  </a:txBody>
                  <a:tcPr/>
                </a:tc>
                <a:tc>
                  <a:txBody>
                    <a:bodyPr/>
                    <a:lstStyle/>
                    <a:p>
                      <a:pPr algn="ctr" rtl="1"/>
                      <a:r>
                        <a:rPr lang="he-IL" dirty="0">
                          <a:latin typeface="David" panose="020E0502060401010101" pitchFamily="34" charset="-79"/>
                          <a:cs typeface="David" panose="020E0502060401010101" pitchFamily="34" charset="-79"/>
                        </a:rPr>
                        <a:t>סמס'</a:t>
                      </a:r>
                    </a:p>
                  </a:txBody>
                  <a:tcPr/>
                </a:tc>
                <a:tc>
                  <a:txBody>
                    <a:bodyPr/>
                    <a:lstStyle/>
                    <a:p>
                      <a:pPr algn="ctr" rtl="1"/>
                      <a:r>
                        <a:rPr lang="he-IL" dirty="0">
                          <a:latin typeface="David" panose="020E0502060401010101" pitchFamily="34" charset="-79"/>
                          <a:cs typeface="David" panose="020E0502060401010101" pitchFamily="34" charset="-79"/>
                        </a:rPr>
                        <a:t>יום</a:t>
                      </a:r>
                    </a:p>
                  </a:txBody>
                  <a:tcPr/>
                </a:tc>
                <a:tc>
                  <a:txBody>
                    <a:bodyPr/>
                    <a:lstStyle/>
                    <a:p>
                      <a:pPr algn="ct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היסטוריה כללית</a:t>
                      </a:r>
                    </a:p>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127-1-1091</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tc>
                <a:tc>
                  <a:txBody>
                    <a:bodyPr/>
                    <a:lstStyle/>
                    <a:p>
                      <a:pPr rtl="1"/>
                      <a:r>
                        <a:rPr lang="he-IL" sz="1800" dirty="0">
                          <a:latin typeface="David" panose="020E0502060401010101" pitchFamily="34" charset="-79"/>
                          <a:cs typeface="David" panose="020E0502060401010101" pitchFamily="34" charset="-79"/>
                        </a:rPr>
                        <a:t>מבוא לימי הביניים בשיאם</a:t>
                      </a:r>
                    </a:p>
                  </a:txBody>
                  <a:tcPr anchor="ctr"/>
                </a:tc>
                <a:tc>
                  <a:txBody>
                    <a:bodyPr/>
                    <a:lstStyle/>
                    <a:p>
                      <a:pPr algn="ctr" rtl="1"/>
                      <a:r>
                        <a:rPr lang="he-IL" sz="1800" dirty="0">
                          <a:latin typeface="David" panose="020E0502060401010101" pitchFamily="34" charset="-79"/>
                          <a:cs typeface="David" panose="020E0502060401010101" pitchFamily="34" charset="-79"/>
                        </a:rPr>
                        <a:t>ד"ר אורי שחר</a:t>
                      </a:r>
                    </a:p>
                  </a:txBody>
                  <a:tcPr anchor="ctr"/>
                </a:tc>
                <a:tc>
                  <a:txBody>
                    <a:bodyPr/>
                    <a:lstStyle/>
                    <a:p>
                      <a:pPr marL="0" algn="ctr" defTabSz="914400" rtl="1" eaLnBrk="1" latinLnBrk="0" hangingPunct="1"/>
                      <a:r>
                        <a:rPr lang="he-IL" sz="1800" kern="1200" dirty="0">
                          <a:solidFill>
                            <a:schemeClr val="tx1"/>
                          </a:solidFill>
                          <a:latin typeface="David" panose="020E0502060401010101" pitchFamily="34" charset="-79"/>
                          <a:ea typeface="+mn-ea"/>
                          <a:cs typeface="David" panose="020E0502060401010101" pitchFamily="34" charset="-79"/>
                        </a:rPr>
                        <a:t>ב</a:t>
                      </a:r>
                    </a:p>
                  </a:txBody>
                  <a:tcPr anchor="ctr"/>
                </a:tc>
                <a:tc>
                  <a:txBody>
                    <a:bodyPr/>
                    <a:lstStyle/>
                    <a:p>
                      <a:pPr algn="ctr" rtl="1"/>
                      <a:r>
                        <a:rPr lang="he-IL" sz="1800" dirty="0">
                          <a:latin typeface="David" panose="020E0502060401010101" pitchFamily="34" charset="-79"/>
                          <a:cs typeface="David" panose="020E0502060401010101" pitchFamily="34" charset="-79"/>
                        </a:rPr>
                        <a:t>ב'</a:t>
                      </a:r>
                    </a:p>
                  </a:txBody>
                  <a:tcPr anchor="ctr"/>
                </a:tc>
                <a:tc>
                  <a:txBody>
                    <a:bodyPr/>
                    <a:lstStyle/>
                    <a:p>
                      <a:pPr algn="ctr" rtl="1"/>
                      <a:r>
                        <a:rPr lang="he-IL" sz="1800" dirty="0">
                          <a:latin typeface="David" panose="020E0502060401010101" pitchFamily="34" charset="-79"/>
                          <a:cs typeface="David" panose="020E0502060401010101" pitchFamily="34" charset="-79"/>
                        </a:rPr>
                        <a:t>14:00-16:00</a:t>
                      </a:r>
                    </a:p>
                  </a:txBody>
                  <a:tcPr anchor="ctr"/>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675517" y="2780930"/>
          <a:ext cx="7288477" cy="3414809"/>
        </p:xfrm>
        <a:graphic>
          <a:graphicData uri="http://schemas.openxmlformats.org/drawingml/2006/table">
            <a:tbl>
              <a:tblPr rtl="1" firstRow="1" bandRow="1">
                <a:tableStyleId>{93296810-A885-4BE3-A3E7-6D5BEEA58F35}</a:tableStyleId>
              </a:tblPr>
              <a:tblGrid>
                <a:gridCol w="7288477">
                  <a:extLst>
                    <a:ext uri="{9D8B030D-6E8A-4147-A177-3AD203B41FA5}">
                      <a16:colId xmlns:a16="http://schemas.microsoft.com/office/drawing/2014/main" val="20000"/>
                    </a:ext>
                  </a:extLst>
                </a:gridCol>
              </a:tblGrid>
              <a:tr h="538123">
                <a:tc>
                  <a:txBody>
                    <a:bodyPr/>
                    <a:lstStyle/>
                    <a:p>
                      <a:pPr algn="ctr" rtl="1"/>
                      <a:r>
                        <a:rPr lang="he-IL" sz="2000"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2876686">
                <a:tc>
                  <a:txBody>
                    <a:bodyPr/>
                    <a:lstStyle/>
                    <a:p>
                      <a:pPr algn="just" rtl="1"/>
                      <a:r>
                        <a:rPr lang="he-IL" sz="1800" kern="1200" dirty="0">
                          <a:solidFill>
                            <a:schemeClr val="dk1"/>
                          </a:solidFill>
                          <a:effectLst/>
                          <a:latin typeface="David" panose="020E0502060401010101" pitchFamily="34" charset="-79"/>
                          <a:ea typeface="+mn-ea"/>
                          <a:cs typeface="David" panose="020E0502060401010101" pitchFamily="34" charset="-79"/>
                        </a:rPr>
                        <a:t>הקורס דן בהתפתחויות העיקריות במשק ובחברה, בממשל ובכנסייה בתקופת ימי-הביניים המאוחרים מהמאה ה-11 ועד למאה ה-15. מתוך נושאי השיעורים: הצמיחה הדמוגרפית, קולוניזציה פנימית וחיצונית, חידושים טכנולוגיים, ההפיכה המסחרית, המונרכיה האפיפיורית, </a:t>
                      </a:r>
                      <a:r>
                        <a:rPr lang="he-IL" sz="1800" kern="1200" dirty="0" err="1">
                          <a:solidFill>
                            <a:schemeClr val="dk1"/>
                          </a:solidFill>
                          <a:effectLst/>
                          <a:latin typeface="David" panose="020E0502060401010101" pitchFamily="34" charset="-79"/>
                          <a:ea typeface="+mn-ea"/>
                          <a:cs typeface="David" panose="020E0502060401010101" pitchFamily="34" charset="-79"/>
                        </a:rPr>
                        <a:t>הרנסאנס</a:t>
                      </a:r>
                      <a:r>
                        <a:rPr lang="he-IL" sz="1800" kern="1200" dirty="0">
                          <a:solidFill>
                            <a:schemeClr val="dk1"/>
                          </a:solidFill>
                          <a:effectLst/>
                          <a:latin typeface="David" panose="020E0502060401010101" pitchFamily="34" charset="-79"/>
                          <a:ea typeface="+mn-ea"/>
                          <a:cs typeface="David" panose="020E0502060401010101" pitchFamily="34" charset="-79"/>
                        </a:rPr>
                        <a:t> של המאה ה-12, מסעות הצלב, התפתחות הממלכות הלאומיות, הופעת תנועות המינות, ייסוד האינקוויזיציה, התגבשות מוסדות ייצוגיים, המגיפה השחורה ומרידות האיכרים.</a:t>
                      </a:r>
                      <a:endParaRPr lang="he-IL" sz="14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1318789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407368" y="1268760"/>
          <a:ext cx="11521280" cy="1359173"/>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63145">
                  <a:extLst>
                    <a:ext uri="{9D8B030D-6E8A-4147-A177-3AD203B41FA5}">
                      <a16:colId xmlns:a16="http://schemas.microsoft.com/office/drawing/2014/main" val="20003"/>
                    </a:ext>
                  </a:extLst>
                </a:gridCol>
                <a:gridCol w="535106">
                  <a:extLst>
                    <a:ext uri="{9D8B030D-6E8A-4147-A177-3AD203B41FA5}">
                      <a16:colId xmlns:a16="http://schemas.microsoft.com/office/drawing/2014/main" val="20004"/>
                    </a:ext>
                  </a:extLst>
                </a:gridCol>
                <a:gridCol w="1405264">
                  <a:extLst>
                    <a:ext uri="{9D8B030D-6E8A-4147-A177-3AD203B41FA5}">
                      <a16:colId xmlns:a16="http://schemas.microsoft.com/office/drawing/2014/main" val="20005"/>
                    </a:ext>
                  </a:extLst>
                </a:gridCol>
              </a:tblGrid>
              <a:tr h="625258">
                <a:tc>
                  <a:txBody>
                    <a:bodyPr/>
                    <a:lstStyle/>
                    <a:p>
                      <a:pPr algn="ct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algn="ctr" rtl="1"/>
                      <a:r>
                        <a:rPr lang="he-IL" dirty="0">
                          <a:latin typeface="David" panose="020E0502060401010101" pitchFamily="34" charset="-79"/>
                          <a:cs typeface="David" panose="020E0502060401010101" pitchFamily="34" charset="-79"/>
                        </a:rPr>
                        <a:t>שם הקורס</a:t>
                      </a:r>
                    </a:p>
                  </a:txBody>
                  <a:tcPr/>
                </a:tc>
                <a:tc>
                  <a:txBody>
                    <a:bodyPr/>
                    <a:lstStyle/>
                    <a:p>
                      <a:pPr algn="ctr" rtl="1"/>
                      <a:r>
                        <a:rPr lang="he-IL" dirty="0">
                          <a:latin typeface="David" panose="020E0502060401010101" pitchFamily="34" charset="-79"/>
                          <a:cs typeface="David" panose="020E0502060401010101" pitchFamily="34" charset="-79"/>
                        </a:rPr>
                        <a:t>מרצה</a:t>
                      </a:r>
                    </a:p>
                  </a:txBody>
                  <a:tcPr/>
                </a:tc>
                <a:tc>
                  <a:txBody>
                    <a:bodyPr/>
                    <a:lstStyle/>
                    <a:p>
                      <a:pPr algn="ctr" rtl="1"/>
                      <a:r>
                        <a:rPr lang="he-IL" dirty="0">
                          <a:latin typeface="David" panose="020E0502060401010101" pitchFamily="34" charset="-79"/>
                          <a:cs typeface="David" panose="020E0502060401010101" pitchFamily="34" charset="-79"/>
                        </a:rPr>
                        <a:t>סמס'</a:t>
                      </a:r>
                    </a:p>
                  </a:txBody>
                  <a:tcPr/>
                </a:tc>
                <a:tc>
                  <a:txBody>
                    <a:bodyPr/>
                    <a:lstStyle/>
                    <a:p>
                      <a:pPr algn="ctr" rtl="1"/>
                      <a:r>
                        <a:rPr lang="he-IL" dirty="0">
                          <a:latin typeface="David" panose="020E0502060401010101" pitchFamily="34" charset="-79"/>
                          <a:cs typeface="David" panose="020E0502060401010101" pitchFamily="34" charset="-79"/>
                        </a:rPr>
                        <a:t>יום</a:t>
                      </a:r>
                    </a:p>
                  </a:txBody>
                  <a:tcPr/>
                </a:tc>
                <a:tc>
                  <a:txBody>
                    <a:bodyPr/>
                    <a:lstStyle/>
                    <a:p>
                      <a:pPr algn="ct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היסטוריה כללית</a:t>
                      </a:r>
                    </a:p>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127-1-1961</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tc>
                <a:tc>
                  <a:txBody>
                    <a:bodyPr/>
                    <a:lstStyle/>
                    <a:p>
                      <a:pPr rtl="1"/>
                      <a:r>
                        <a:rPr lang="he-IL" sz="1800" dirty="0">
                          <a:latin typeface="David" panose="020E0502060401010101" pitchFamily="34" charset="-79"/>
                          <a:cs typeface="David" panose="020E0502060401010101" pitchFamily="34" charset="-79"/>
                        </a:rPr>
                        <a:t>תחילת</a:t>
                      </a:r>
                      <a:r>
                        <a:rPr lang="he-IL" sz="1800" baseline="0" dirty="0">
                          <a:latin typeface="David" panose="020E0502060401010101" pitchFamily="34" charset="-79"/>
                          <a:cs typeface="David" panose="020E0502060401010101" pitchFamily="34" charset="-79"/>
                        </a:rPr>
                        <a:t> תרבות המערב- רומא</a:t>
                      </a:r>
                      <a:endParaRPr lang="he-IL" sz="1800" dirty="0">
                        <a:latin typeface="David" panose="020E0502060401010101" pitchFamily="34" charset="-79"/>
                        <a:cs typeface="David" panose="020E0502060401010101" pitchFamily="34" charset="-79"/>
                      </a:endParaRPr>
                    </a:p>
                  </a:txBody>
                  <a:tcPr anchor="ctr"/>
                </a:tc>
                <a:tc>
                  <a:txBody>
                    <a:bodyPr/>
                    <a:lstStyle/>
                    <a:p>
                      <a:pPr algn="ctr" rtl="1"/>
                      <a:r>
                        <a:rPr lang="he-IL" sz="1800" dirty="0">
                          <a:latin typeface="David" panose="020E0502060401010101" pitchFamily="34" charset="-79"/>
                          <a:cs typeface="David" panose="020E0502060401010101" pitchFamily="34" charset="-79"/>
                        </a:rPr>
                        <a:t>ד"ר מרב חקלאי</a:t>
                      </a:r>
                    </a:p>
                  </a:txBody>
                  <a:tcPr anchor="ctr"/>
                </a:tc>
                <a:tc>
                  <a:txBody>
                    <a:bodyPr/>
                    <a:lstStyle/>
                    <a:p>
                      <a:pPr marL="0" algn="ctr" defTabSz="914400" rtl="1" eaLnBrk="1" latinLnBrk="0" hangingPunct="1"/>
                      <a:r>
                        <a:rPr lang="he-IL" sz="1800" kern="1200" dirty="0">
                          <a:solidFill>
                            <a:schemeClr val="tx1"/>
                          </a:solidFill>
                          <a:latin typeface="David" panose="020E0502060401010101" pitchFamily="34" charset="-79"/>
                          <a:ea typeface="+mn-ea"/>
                          <a:cs typeface="David" panose="020E0502060401010101" pitchFamily="34" charset="-79"/>
                        </a:rPr>
                        <a:t>ב</a:t>
                      </a:r>
                    </a:p>
                  </a:txBody>
                  <a:tcPr anchor="ctr"/>
                </a:tc>
                <a:tc>
                  <a:txBody>
                    <a:bodyPr/>
                    <a:lstStyle/>
                    <a:p>
                      <a:pPr algn="ctr" rtl="1"/>
                      <a:r>
                        <a:rPr lang="he-IL" sz="1800" dirty="0">
                          <a:latin typeface="David" panose="020E0502060401010101" pitchFamily="34" charset="-79"/>
                          <a:cs typeface="David" panose="020E0502060401010101" pitchFamily="34" charset="-79"/>
                        </a:rPr>
                        <a:t>ג'</a:t>
                      </a:r>
                    </a:p>
                  </a:txBody>
                  <a:tcPr anchor="ctr"/>
                </a:tc>
                <a:tc>
                  <a:txBody>
                    <a:bodyPr/>
                    <a:lstStyle/>
                    <a:p>
                      <a:pPr algn="ctr" rtl="1"/>
                      <a:r>
                        <a:rPr lang="he-IL" sz="1800" dirty="0">
                          <a:latin typeface="David" panose="020E0502060401010101" pitchFamily="34" charset="-79"/>
                          <a:cs typeface="David" panose="020E0502060401010101" pitchFamily="34" charset="-79"/>
                        </a:rPr>
                        <a:t>12:00-14:00</a:t>
                      </a:r>
                    </a:p>
                  </a:txBody>
                  <a:tcPr anchor="ctr"/>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5365630" y="3110534"/>
          <a:ext cx="6542181" cy="3414809"/>
        </p:xfrm>
        <a:graphic>
          <a:graphicData uri="http://schemas.openxmlformats.org/drawingml/2006/table">
            <a:tbl>
              <a:tblPr rtl="1" firstRow="1" bandRow="1">
                <a:tableStyleId>{93296810-A885-4BE3-A3E7-6D5BEEA58F35}</a:tableStyleId>
              </a:tblPr>
              <a:tblGrid>
                <a:gridCol w="6542181">
                  <a:extLst>
                    <a:ext uri="{9D8B030D-6E8A-4147-A177-3AD203B41FA5}">
                      <a16:colId xmlns:a16="http://schemas.microsoft.com/office/drawing/2014/main" val="20000"/>
                    </a:ext>
                  </a:extLst>
                </a:gridCol>
              </a:tblGrid>
              <a:tr h="538123">
                <a:tc>
                  <a:txBody>
                    <a:bodyPr/>
                    <a:lstStyle/>
                    <a:p>
                      <a:pPr algn="ctr" rtl="1"/>
                      <a:r>
                        <a:rPr lang="he-IL" sz="2000"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2876686">
                <a:tc>
                  <a:txBody>
                    <a:bodyPr/>
                    <a:lstStyle/>
                    <a:p>
                      <a:pPr marL="0" marR="0" indent="0" algn="just" defTabSz="914400" rtl="1" eaLnBrk="1" fontAlgn="auto" latinLnBrk="0" hangingPunct="1">
                        <a:lnSpc>
                          <a:spcPct val="100000"/>
                        </a:lnSpc>
                        <a:spcBef>
                          <a:spcPts val="0"/>
                        </a:spcBef>
                        <a:spcAft>
                          <a:spcPts val="0"/>
                        </a:spcAft>
                        <a:buClrTx/>
                        <a:buSzTx/>
                        <a:buFontTx/>
                        <a:buNone/>
                        <a:tabLst/>
                        <a:defRPr/>
                      </a:pPr>
                      <a:r>
                        <a:rPr lang="he-IL" sz="1800" kern="1200" dirty="0">
                          <a:solidFill>
                            <a:schemeClr val="dk1"/>
                          </a:solidFill>
                          <a:effectLst/>
                          <a:latin typeface="David" panose="020E0502060401010101" pitchFamily="34" charset="-79"/>
                          <a:ea typeface="+mn-ea"/>
                          <a:cs typeface="David" panose="020E0502060401010101" pitchFamily="34" charset="-79"/>
                        </a:rPr>
                        <a:t>הקורס יעסוק בהתפתחות רומא מראשיתה כישוב קטן על גדות נהר הטיבר ועד להפיכתה לאימפריה המשתרעת על כל אגן הים התיכון. נדון במעבר מתקופת המלכים לראשית תקופת הרפובליקה, התגבשות המשטר הרפובליקני ברומא, המאבק בין </a:t>
                      </a:r>
                      <a:r>
                        <a:rPr lang="he-IL" sz="1800" kern="1200" dirty="0" err="1">
                          <a:solidFill>
                            <a:schemeClr val="dk1"/>
                          </a:solidFill>
                          <a:effectLst/>
                          <a:latin typeface="David" panose="020E0502060401010101" pitchFamily="34" charset="-79"/>
                          <a:ea typeface="+mn-ea"/>
                          <a:cs typeface="David" panose="020E0502060401010101" pitchFamily="34" charset="-79"/>
                        </a:rPr>
                        <a:t>פטריקים</a:t>
                      </a:r>
                      <a:r>
                        <a:rPr lang="he-IL" sz="1800" kern="1200" dirty="0">
                          <a:solidFill>
                            <a:schemeClr val="dk1"/>
                          </a:solidFill>
                          <a:effectLst/>
                          <a:latin typeface="David" panose="020E0502060401010101" pitchFamily="34" charset="-79"/>
                          <a:ea typeface="+mn-ea"/>
                          <a:cs typeface="David" panose="020E0502060401010101" pitchFamily="34" charset="-79"/>
                        </a:rPr>
                        <a:t> </a:t>
                      </a:r>
                      <a:r>
                        <a:rPr lang="he-IL" sz="1800" kern="1200" dirty="0" err="1">
                          <a:solidFill>
                            <a:schemeClr val="dk1"/>
                          </a:solidFill>
                          <a:effectLst/>
                          <a:latin typeface="David" panose="020E0502060401010101" pitchFamily="34" charset="-79"/>
                          <a:ea typeface="+mn-ea"/>
                          <a:cs typeface="David" panose="020E0502060401010101" pitchFamily="34" charset="-79"/>
                        </a:rPr>
                        <a:t>לפלבאים</a:t>
                      </a:r>
                      <a:r>
                        <a:rPr lang="he-IL" sz="1800" kern="1200" dirty="0">
                          <a:solidFill>
                            <a:schemeClr val="dk1"/>
                          </a:solidFill>
                          <a:effectLst/>
                          <a:latin typeface="David" panose="020E0502060401010101" pitchFamily="34" charset="-79"/>
                          <a:ea typeface="+mn-ea"/>
                          <a:cs typeface="David" panose="020E0502060401010101" pitchFamily="34" charset="-79"/>
                        </a:rPr>
                        <a:t>, כיבוש וארגון איטליה, המלחמות </a:t>
                      </a:r>
                      <a:r>
                        <a:rPr lang="he-IL" sz="1800" kern="1200" dirty="0" err="1">
                          <a:solidFill>
                            <a:schemeClr val="dk1"/>
                          </a:solidFill>
                          <a:effectLst/>
                          <a:latin typeface="David" panose="020E0502060401010101" pitchFamily="34" charset="-79"/>
                          <a:ea typeface="+mn-ea"/>
                          <a:cs typeface="David" panose="020E0502060401010101" pitchFamily="34" charset="-79"/>
                        </a:rPr>
                        <a:t>הפוניות</a:t>
                      </a:r>
                      <a:r>
                        <a:rPr lang="he-IL" sz="1800" kern="1200" dirty="0">
                          <a:solidFill>
                            <a:schemeClr val="dk1"/>
                          </a:solidFill>
                          <a:effectLst/>
                          <a:latin typeface="David" panose="020E0502060401010101" pitchFamily="34" charset="-79"/>
                          <a:ea typeface="+mn-ea"/>
                          <a:cs typeface="David" panose="020E0502060401010101" pitchFamily="34" charset="-79"/>
                        </a:rPr>
                        <a:t>, השתלטות רומא על אגן הים התיכון, "המהפכה הרומית" </a:t>
                      </a:r>
                      <a:r>
                        <a:rPr lang="he-IL" sz="1800" kern="1200" dirty="0" err="1">
                          <a:solidFill>
                            <a:schemeClr val="dk1"/>
                          </a:solidFill>
                          <a:effectLst/>
                          <a:latin typeface="David" panose="020E0502060401010101" pitchFamily="34" charset="-79"/>
                          <a:ea typeface="+mn-ea"/>
                          <a:cs typeface="David" panose="020E0502060401010101" pitchFamily="34" charset="-79"/>
                        </a:rPr>
                        <a:t>מהגראקכים</a:t>
                      </a:r>
                      <a:r>
                        <a:rPr lang="he-IL" sz="1800" kern="1200" dirty="0">
                          <a:solidFill>
                            <a:schemeClr val="dk1"/>
                          </a:solidFill>
                          <a:effectLst/>
                          <a:latin typeface="David" panose="020E0502060401010101" pitchFamily="34" charset="-79"/>
                          <a:ea typeface="+mn-ea"/>
                          <a:cs typeface="David" panose="020E0502060401010101" pitchFamily="34" charset="-79"/>
                        </a:rPr>
                        <a:t> ועד </a:t>
                      </a:r>
                      <a:r>
                        <a:rPr lang="he-IL" sz="1800" kern="1200" dirty="0" err="1">
                          <a:solidFill>
                            <a:schemeClr val="dk1"/>
                          </a:solidFill>
                          <a:effectLst/>
                          <a:latin typeface="David" panose="020E0502060401010101" pitchFamily="34" charset="-79"/>
                          <a:ea typeface="+mn-ea"/>
                          <a:cs typeface="David" panose="020E0502060401010101" pitchFamily="34" charset="-79"/>
                        </a:rPr>
                        <a:t>סולה</a:t>
                      </a:r>
                      <a:r>
                        <a:rPr lang="he-IL" sz="1800" kern="1200" dirty="0">
                          <a:solidFill>
                            <a:schemeClr val="dk1"/>
                          </a:solidFill>
                          <a:effectLst/>
                          <a:latin typeface="David" panose="020E0502060401010101" pitchFamily="34" charset="-79"/>
                          <a:ea typeface="+mn-ea"/>
                          <a:cs typeface="David" panose="020E0502060401010101" pitchFamily="34" charset="-79"/>
                        </a:rPr>
                        <a:t>, חיי יום-יום בעיר רומא, וסוף הרפובליקה.</a:t>
                      </a:r>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6638289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407368" y="1268760"/>
          <a:ext cx="11521280" cy="1359173"/>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83735">
                  <a:extLst>
                    <a:ext uri="{9D8B030D-6E8A-4147-A177-3AD203B41FA5}">
                      <a16:colId xmlns:a16="http://schemas.microsoft.com/office/drawing/2014/main" val="20003"/>
                    </a:ext>
                  </a:extLst>
                </a:gridCol>
                <a:gridCol w="491366">
                  <a:extLst>
                    <a:ext uri="{9D8B030D-6E8A-4147-A177-3AD203B41FA5}">
                      <a16:colId xmlns:a16="http://schemas.microsoft.com/office/drawing/2014/main" val="20004"/>
                    </a:ext>
                  </a:extLst>
                </a:gridCol>
                <a:gridCol w="1428414">
                  <a:extLst>
                    <a:ext uri="{9D8B030D-6E8A-4147-A177-3AD203B41FA5}">
                      <a16:colId xmlns:a16="http://schemas.microsoft.com/office/drawing/2014/main" val="20005"/>
                    </a:ext>
                  </a:extLst>
                </a:gridCol>
              </a:tblGrid>
              <a:tr h="625258">
                <a:tc>
                  <a:txBody>
                    <a:bodyPr/>
                    <a:lstStyle/>
                    <a:p>
                      <a:pPr algn="ct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algn="ctr" rtl="1"/>
                      <a:r>
                        <a:rPr lang="he-IL" dirty="0">
                          <a:latin typeface="David" panose="020E0502060401010101" pitchFamily="34" charset="-79"/>
                          <a:cs typeface="David" panose="020E0502060401010101" pitchFamily="34" charset="-79"/>
                        </a:rPr>
                        <a:t>שם הקורס</a:t>
                      </a:r>
                    </a:p>
                  </a:txBody>
                  <a:tcPr/>
                </a:tc>
                <a:tc>
                  <a:txBody>
                    <a:bodyPr/>
                    <a:lstStyle/>
                    <a:p>
                      <a:pPr algn="ctr" rtl="1"/>
                      <a:r>
                        <a:rPr lang="he-IL" dirty="0">
                          <a:latin typeface="David" panose="020E0502060401010101" pitchFamily="34" charset="-79"/>
                          <a:cs typeface="David" panose="020E0502060401010101" pitchFamily="34" charset="-79"/>
                        </a:rPr>
                        <a:t>מרצה</a:t>
                      </a:r>
                    </a:p>
                  </a:txBody>
                  <a:tcPr/>
                </a:tc>
                <a:tc>
                  <a:txBody>
                    <a:bodyPr/>
                    <a:lstStyle/>
                    <a:p>
                      <a:pPr algn="ctr" rtl="1"/>
                      <a:r>
                        <a:rPr lang="he-IL" dirty="0">
                          <a:latin typeface="David" panose="020E0502060401010101" pitchFamily="34" charset="-79"/>
                          <a:cs typeface="David" panose="020E0502060401010101" pitchFamily="34" charset="-79"/>
                        </a:rPr>
                        <a:t>סמס'</a:t>
                      </a:r>
                    </a:p>
                  </a:txBody>
                  <a:tcPr/>
                </a:tc>
                <a:tc>
                  <a:txBody>
                    <a:bodyPr/>
                    <a:lstStyle/>
                    <a:p>
                      <a:pPr algn="ctr" rtl="1"/>
                      <a:r>
                        <a:rPr lang="he-IL" dirty="0">
                          <a:latin typeface="David" panose="020E0502060401010101" pitchFamily="34" charset="-79"/>
                          <a:cs typeface="David" panose="020E0502060401010101" pitchFamily="34" charset="-79"/>
                        </a:rPr>
                        <a:t>יום</a:t>
                      </a:r>
                    </a:p>
                  </a:txBody>
                  <a:tcPr/>
                </a:tc>
                <a:tc>
                  <a:txBody>
                    <a:bodyPr/>
                    <a:lstStyle/>
                    <a:p>
                      <a:pPr algn="ct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היסטוריה כללית</a:t>
                      </a:r>
                    </a:p>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127-1-6091</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מבוא לעת</a:t>
                      </a:r>
                      <a:r>
                        <a:rPr lang="he-IL" baseline="0" dirty="0">
                          <a:latin typeface="David" panose="020E0502060401010101" pitchFamily="34" charset="-79"/>
                          <a:cs typeface="David" panose="020E0502060401010101" pitchFamily="34" charset="-79"/>
                        </a:rPr>
                        <a:t> החדשה המאוחרת</a:t>
                      </a:r>
                      <a:endParaRPr lang="he-IL" dirty="0">
                        <a:latin typeface="David" panose="020E0502060401010101" pitchFamily="34" charset="-79"/>
                        <a:cs typeface="David" panose="020E0502060401010101" pitchFamily="34" charset="-79"/>
                      </a:endParaRPr>
                    </a:p>
                  </a:txBody>
                  <a:tcPr anchor="ctr"/>
                </a:tc>
                <a:tc>
                  <a:txBody>
                    <a:bodyPr/>
                    <a:lstStyle/>
                    <a:p>
                      <a:pPr algn="ctr" rtl="1"/>
                      <a:r>
                        <a:rPr lang="he-IL" dirty="0">
                          <a:latin typeface="David" panose="020E0502060401010101" pitchFamily="34" charset="-79"/>
                          <a:cs typeface="David" panose="020E0502060401010101" pitchFamily="34" charset="-79"/>
                        </a:rPr>
                        <a:t>ד"ר נתן מרקוס</a:t>
                      </a:r>
                    </a:p>
                  </a:txBody>
                  <a:tcPr anchor="ctr"/>
                </a:tc>
                <a:tc>
                  <a:txBody>
                    <a:bodyPr/>
                    <a:lstStyle/>
                    <a:p>
                      <a:pPr marL="0" algn="ctr" defTabSz="914400" rtl="1" eaLnBrk="1" latinLnBrk="0" hangingPunct="1"/>
                      <a:r>
                        <a:rPr lang="he-IL" sz="1800" kern="1200" dirty="0">
                          <a:solidFill>
                            <a:schemeClr val="tx1"/>
                          </a:solidFill>
                          <a:latin typeface="David" panose="020E0502060401010101" pitchFamily="34" charset="-79"/>
                          <a:ea typeface="+mn-ea"/>
                          <a:cs typeface="David" panose="020E0502060401010101" pitchFamily="34" charset="-79"/>
                        </a:rPr>
                        <a:t>ב</a:t>
                      </a:r>
                    </a:p>
                  </a:txBody>
                  <a:tcPr anchor="ctr"/>
                </a:tc>
                <a:tc>
                  <a:txBody>
                    <a:bodyPr/>
                    <a:lstStyle/>
                    <a:p>
                      <a:pPr algn="ctr" rtl="1"/>
                      <a:r>
                        <a:rPr lang="he-IL" dirty="0">
                          <a:latin typeface="David" panose="020E0502060401010101" pitchFamily="34" charset="-79"/>
                          <a:cs typeface="David" panose="020E0502060401010101" pitchFamily="34" charset="-79"/>
                        </a:rPr>
                        <a:t>ד'</a:t>
                      </a:r>
                    </a:p>
                  </a:txBody>
                  <a:tcPr anchor="ctr"/>
                </a:tc>
                <a:tc>
                  <a:txBody>
                    <a:bodyPr/>
                    <a:lstStyle/>
                    <a:p>
                      <a:pPr algn="ctr" rtl="1"/>
                      <a:r>
                        <a:rPr lang="he-IL" dirty="0">
                          <a:latin typeface="David" panose="020E0502060401010101" pitchFamily="34" charset="-79"/>
                          <a:cs typeface="David" panose="020E0502060401010101" pitchFamily="34" charset="-79"/>
                        </a:rPr>
                        <a:t>10:00-12:00</a:t>
                      </a:r>
                    </a:p>
                  </a:txBody>
                  <a:tcPr anchor="ctr"/>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3519577" y="2863970"/>
          <a:ext cx="8388235" cy="3661373"/>
        </p:xfrm>
        <a:graphic>
          <a:graphicData uri="http://schemas.openxmlformats.org/drawingml/2006/table">
            <a:tbl>
              <a:tblPr rtl="1" firstRow="1" bandRow="1">
                <a:tableStyleId>{93296810-A885-4BE3-A3E7-6D5BEEA58F35}</a:tableStyleId>
              </a:tblPr>
              <a:tblGrid>
                <a:gridCol w="8388235">
                  <a:extLst>
                    <a:ext uri="{9D8B030D-6E8A-4147-A177-3AD203B41FA5}">
                      <a16:colId xmlns:a16="http://schemas.microsoft.com/office/drawing/2014/main" val="20000"/>
                    </a:ext>
                  </a:extLst>
                </a:gridCol>
              </a:tblGrid>
              <a:tr h="576978">
                <a:tc>
                  <a:txBody>
                    <a:bodyPr/>
                    <a:lstStyle/>
                    <a:p>
                      <a:pPr algn="ctr" rtl="1"/>
                      <a:r>
                        <a:rPr lang="he-IL" sz="2000"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3084395">
                <a:tc>
                  <a:txBody>
                    <a:bodyPr/>
                    <a:lstStyle/>
                    <a:p>
                      <a:pPr algn="just" rtl="1"/>
                      <a:r>
                        <a:rPr lang="he-IL" sz="1800" kern="1200" dirty="0">
                          <a:solidFill>
                            <a:schemeClr val="dk1"/>
                          </a:solidFill>
                          <a:effectLst/>
                          <a:latin typeface="David" panose="020E0502060401010101" pitchFamily="34" charset="-79"/>
                          <a:ea typeface="+mn-ea"/>
                          <a:cs typeface="David" panose="020E0502060401010101" pitchFamily="34" charset="-79"/>
                        </a:rPr>
                        <a:t>הקורס סוקר את התהליכים המרכזיים שחלו במאה התשע-עשרה הארוכה, מהמהפכה הצרפתית ועד מלחמת העולם הראשונה בתחום הפוליטי, החברתי, התרבותי והצבאי. נסקור את התופעות המרכזיות במאה זו כגון הנאורות, עליית הלאומיות, צמיחת הדמוקרטיה, הסוציאליזם, הקומוניזם המהפכה התעשייתית ומהפכת התקשורת, התפתחות העיתונות המודרנית, האופטימיות הרבה ששררה במאה זו וכן הפחדים שליוו אותה. </a:t>
                      </a:r>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334820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1017540232"/>
              </p:ext>
            </p:extLst>
          </p:nvPr>
        </p:nvGraphicFramePr>
        <p:xfrm>
          <a:off x="407368" y="1268760"/>
          <a:ext cx="11521280" cy="1359173"/>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83735">
                  <a:extLst>
                    <a:ext uri="{9D8B030D-6E8A-4147-A177-3AD203B41FA5}">
                      <a16:colId xmlns:a16="http://schemas.microsoft.com/office/drawing/2014/main" val="20003"/>
                    </a:ext>
                  </a:extLst>
                </a:gridCol>
                <a:gridCol w="491366">
                  <a:extLst>
                    <a:ext uri="{9D8B030D-6E8A-4147-A177-3AD203B41FA5}">
                      <a16:colId xmlns:a16="http://schemas.microsoft.com/office/drawing/2014/main" val="20004"/>
                    </a:ext>
                  </a:extLst>
                </a:gridCol>
                <a:gridCol w="1428414">
                  <a:extLst>
                    <a:ext uri="{9D8B030D-6E8A-4147-A177-3AD203B41FA5}">
                      <a16:colId xmlns:a16="http://schemas.microsoft.com/office/drawing/2014/main" val="20005"/>
                    </a:ext>
                  </a:extLst>
                </a:gridCol>
              </a:tblGrid>
              <a:tr h="625258">
                <a:tc>
                  <a:txBody>
                    <a:bodyPr/>
                    <a:lstStyle/>
                    <a:p>
                      <a:pPr algn="ct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algn="ctr" rtl="1"/>
                      <a:r>
                        <a:rPr lang="he-IL" dirty="0">
                          <a:latin typeface="David" panose="020E0502060401010101" pitchFamily="34" charset="-79"/>
                          <a:cs typeface="David" panose="020E0502060401010101" pitchFamily="34" charset="-79"/>
                        </a:rPr>
                        <a:t>שם הקורס</a:t>
                      </a:r>
                    </a:p>
                  </a:txBody>
                  <a:tcPr/>
                </a:tc>
                <a:tc>
                  <a:txBody>
                    <a:bodyPr/>
                    <a:lstStyle/>
                    <a:p>
                      <a:pPr algn="ctr" rtl="1"/>
                      <a:r>
                        <a:rPr lang="he-IL" dirty="0">
                          <a:latin typeface="David" panose="020E0502060401010101" pitchFamily="34" charset="-79"/>
                          <a:cs typeface="David" panose="020E0502060401010101" pitchFamily="34" charset="-79"/>
                        </a:rPr>
                        <a:t>מרצה</a:t>
                      </a:r>
                    </a:p>
                  </a:txBody>
                  <a:tcPr/>
                </a:tc>
                <a:tc>
                  <a:txBody>
                    <a:bodyPr/>
                    <a:lstStyle/>
                    <a:p>
                      <a:pPr algn="ctr" rtl="1"/>
                      <a:r>
                        <a:rPr lang="he-IL" dirty="0">
                          <a:latin typeface="David" panose="020E0502060401010101" pitchFamily="34" charset="-79"/>
                          <a:cs typeface="David" panose="020E0502060401010101" pitchFamily="34" charset="-79"/>
                        </a:rPr>
                        <a:t>סמס'</a:t>
                      </a:r>
                    </a:p>
                  </a:txBody>
                  <a:tcPr/>
                </a:tc>
                <a:tc>
                  <a:txBody>
                    <a:bodyPr/>
                    <a:lstStyle/>
                    <a:p>
                      <a:pPr algn="ctr" rtl="1"/>
                      <a:r>
                        <a:rPr lang="he-IL" dirty="0">
                          <a:latin typeface="David" panose="020E0502060401010101" pitchFamily="34" charset="-79"/>
                          <a:cs typeface="David" panose="020E0502060401010101" pitchFamily="34" charset="-79"/>
                        </a:rPr>
                        <a:t>יום</a:t>
                      </a:r>
                    </a:p>
                  </a:txBody>
                  <a:tcPr/>
                </a:tc>
                <a:tc>
                  <a:txBody>
                    <a:bodyPr/>
                    <a:lstStyle/>
                    <a:p>
                      <a:pPr algn="ct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marL="0" marR="0" lvl="0" indent="0" algn="r" rtl="1">
                        <a:lnSpc>
                          <a:spcPct val="100000"/>
                        </a:lnSpc>
                        <a:spcBef>
                          <a:spcPts val="0"/>
                        </a:spcBef>
                        <a:spcAft>
                          <a:spcPts val="0"/>
                        </a:spcAft>
                        <a:buClr>
                          <a:schemeClr val="dk1"/>
                        </a:buClr>
                        <a:buSzPts val="1800"/>
                        <a:buFont typeface="David"/>
                        <a:buNone/>
                      </a:pPr>
                      <a:r>
                        <a:rPr lang="iw-IL" sz="1800" u="none" strike="noStrike" cap="none" dirty="0">
                          <a:solidFill>
                            <a:schemeClr val="dk1"/>
                          </a:solidFill>
                          <a:latin typeface="David"/>
                          <a:ea typeface="David"/>
                          <a:cs typeface="David"/>
                          <a:sym typeface="David"/>
                        </a:rPr>
                        <a:t>היסטוריה של עם ישראל</a:t>
                      </a:r>
                      <a:endParaRPr dirty="0"/>
                    </a:p>
                    <a:p>
                      <a:pPr marL="0" marR="0" lvl="0" indent="0" algn="r" rtl="1">
                        <a:lnSpc>
                          <a:spcPct val="100000"/>
                        </a:lnSpc>
                        <a:spcBef>
                          <a:spcPts val="0"/>
                        </a:spcBef>
                        <a:spcAft>
                          <a:spcPts val="0"/>
                        </a:spcAft>
                        <a:buClr>
                          <a:schemeClr val="dk1"/>
                        </a:buClr>
                        <a:buSzPts val="1800"/>
                        <a:buFont typeface="David"/>
                        <a:buNone/>
                      </a:pPr>
                      <a:r>
                        <a:rPr lang="iw-IL" sz="1800" u="none" strike="noStrike" cap="none" dirty="0">
                          <a:solidFill>
                            <a:schemeClr val="dk1"/>
                          </a:solidFill>
                          <a:latin typeface="David"/>
                          <a:ea typeface="David"/>
                          <a:cs typeface="David"/>
                          <a:sym typeface="David"/>
                        </a:rPr>
                        <a:t>125-1-1691</a:t>
                      </a:r>
                      <a:endParaRPr dirty="0"/>
                    </a:p>
                  </a:txBody>
                  <a:tcPr marL="91450" marR="91450" marT="45725" marB="45725"/>
                </a:tc>
                <a:tc>
                  <a:txBody>
                    <a:bodyPr/>
                    <a:lstStyle/>
                    <a:p>
                      <a:pPr marL="0" marR="0" lvl="0" indent="0" algn="r" rtl="1">
                        <a:lnSpc>
                          <a:spcPct val="100000"/>
                        </a:lnSpc>
                        <a:spcBef>
                          <a:spcPts val="0"/>
                        </a:spcBef>
                        <a:spcAft>
                          <a:spcPts val="0"/>
                        </a:spcAft>
                        <a:buClr>
                          <a:schemeClr val="dk1"/>
                        </a:buClr>
                        <a:buSzPts val="1800"/>
                        <a:buFont typeface="David"/>
                        <a:buNone/>
                      </a:pPr>
                      <a:r>
                        <a:rPr lang="iw-IL" sz="1800" u="none" strike="noStrike" cap="none" dirty="0">
                          <a:solidFill>
                            <a:schemeClr val="dk1"/>
                          </a:solidFill>
                          <a:latin typeface="David"/>
                          <a:ea typeface="David"/>
                          <a:cs typeface="David"/>
                          <a:sym typeface="David"/>
                        </a:rPr>
                        <a:t>תולדות עם ישראל בימי הביניים משנת 1100-1500</a:t>
                      </a:r>
                      <a:r>
                        <a:rPr lang="he-IL" sz="1800" u="none" strike="noStrike" cap="none" dirty="0">
                          <a:solidFill>
                            <a:schemeClr val="dk1"/>
                          </a:solidFill>
                          <a:latin typeface="David"/>
                          <a:ea typeface="David"/>
                          <a:cs typeface="David"/>
                          <a:sym typeface="David"/>
                        </a:rPr>
                        <a:t>.</a:t>
                      </a:r>
                      <a:endParaRPr sz="1800" u="none" strike="noStrike" cap="none" dirty="0">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r>
                        <a:rPr lang="iw-IL" sz="1800" u="none" strike="noStrike" cap="none" dirty="0">
                          <a:solidFill>
                            <a:schemeClr val="dk1"/>
                          </a:solidFill>
                          <a:latin typeface="David"/>
                          <a:ea typeface="David"/>
                          <a:cs typeface="David"/>
                          <a:sym typeface="David"/>
                        </a:rPr>
                        <a:t>פרופ</a:t>
                      </a:r>
                      <a:r>
                        <a:rPr lang="he-IL" sz="1800" u="none" strike="noStrike" cap="none" dirty="0">
                          <a:solidFill>
                            <a:schemeClr val="dk1"/>
                          </a:solidFill>
                          <a:latin typeface="David"/>
                          <a:ea typeface="David"/>
                          <a:cs typeface="David"/>
                          <a:sym typeface="David"/>
                        </a:rPr>
                        <a:t>' </a:t>
                      </a:r>
                      <a:r>
                        <a:rPr lang="iw-IL" sz="1800" u="none" strike="noStrike" cap="none" dirty="0">
                          <a:solidFill>
                            <a:schemeClr val="dk1"/>
                          </a:solidFill>
                          <a:latin typeface="David"/>
                          <a:ea typeface="David"/>
                          <a:cs typeface="David"/>
                          <a:sym typeface="David"/>
                        </a:rPr>
                        <a:t>טד פראם	</a:t>
                      </a:r>
                      <a:endParaRPr sz="1800" u="none" strike="noStrike" cap="none" dirty="0">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r>
                        <a:rPr lang="iw-IL" sz="1800" u="none" strike="noStrike" cap="none" dirty="0">
                          <a:solidFill>
                            <a:schemeClr val="dk1"/>
                          </a:solidFill>
                          <a:latin typeface="David"/>
                          <a:ea typeface="David"/>
                          <a:cs typeface="David"/>
                          <a:sym typeface="David"/>
                        </a:rPr>
                        <a:t>ב'	</a:t>
                      </a:r>
                      <a:endParaRPr sz="1800" u="none" strike="noStrike" cap="none" dirty="0">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ה'</a:t>
                      </a:r>
                      <a:endParaRPr dirty="0"/>
                    </a:p>
                  </a:txBody>
                  <a:tcPr marL="91450" marR="91450" marT="45725" marB="45725"/>
                </a:tc>
                <a:tc>
                  <a:txBody>
                    <a:bodyPr/>
                    <a:lstStyle/>
                    <a:p>
                      <a:pPr marL="0" marR="0" lvl="0" indent="0" algn="r" rtl="1">
                        <a:lnSpc>
                          <a:spcPct val="100000"/>
                        </a:lnSpc>
                        <a:spcBef>
                          <a:spcPts val="0"/>
                        </a:spcBef>
                        <a:spcAft>
                          <a:spcPts val="0"/>
                        </a:spcAft>
                        <a:buClr>
                          <a:schemeClr val="dk1"/>
                        </a:buClr>
                        <a:buSzPts val="1800"/>
                        <a:buFont typeface="David"/>
                        <a:buNone/>
                      </a:pPr>
                      <a:r>
                        <a:rPr lang="iw-IL" sz="1800" u="none" strike="noStrike" cap="none" dirty="0">
                          <a:solidFill>
                            <a:schemeClr val="dk1"/>
                          </a:solidFill>
                          <a:latin typeface="David"/>
                          <a:ea typeface="David"/>
                          <a:cs typeface="David"/>
                          <a:sym typeface="David"/>
                        </a:rPr>
                        <a:t>10-12</a:t>
                      </a:r>
                      <a:endParaRPr sz="1800" u="none" strike="noStrike" cap="none" dirty="0">
                        <a:latin typeface="David"/>
                        <a:ea typeface="David"/>
                        <a:cs typeface="David"/>
                        <a:sym typeface="David"/>
                      </a:endParaRPr>
                    </a:p>
                  </a:txBody>
                  <a:tcPr marL="91450" marR="91450" marT="45725" marB="45725"/>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extLst>
              <p:ext uri="{D42A27DB-BD31-4B8C-83A1-F6EECF244321}">
                <p14:modId xmlns:p14="http://schemas.microsoft.com/office/powerpoint/2010/main" val="3594346412"/>
              </p:ext>
            </p:extLst>
          </p:nvPr>
        </p:nvGraphicFramePr>
        <p:xfrm>
          <a:off x="4546121" y="2863970"/>
          <a:ext cx="7361691" cy="3661373"/>
        </p:xfrm>
        <a:graphic>
          <a:graphicData uri="http://schemas.openxmlformats.org/drawingml/2006/table">
            <a:tbl>
              <a:tblPr rtl="1" firstRow="1" bandRow="1">
                <a:tableStyleId>{93296810-A885-4BE3-A3E7-6D5BEEA58F35}</a:tableStyleId>
              </a:tblPr>
              <a:tblGrid>
                <a:gridCol w="7361691">
                  <a:extLst>
                    <a:ext uri="{9D8B030D-6E8A-4147-A177-3AD203B41FA5}">
                      <a16:colId xmlns:a16="http://schemas.microsoft.com/office/drawing/2014/main" val="20000"/>
                    </a:ext>
                  </a:extLst>
                </a:gridCol>
              </a:tblGrid>
              <a:tr h="576978">
                <a:tc>
                  <a:txBody>
                    <a:bodyPr/>
                    <a:lstStyle/>
                    <a:p>
                      <a:pPr algn="ctr" rtl="1"/>
                      <a:r>
                        <a:rPr lang="he-IL" sz="2000"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3084395">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800" u="none" strike="noStrike" cap="none" dirty="0">
                          <a:latin typeface="David"/>
                          <a:ea typeface="David"/>
                          <a:cs typeface="David"/>
                          <a:sym typeface="David"/>
                        </a:rPr>
                        <a:t>הקורס יסקור את הנושאים והזירות המרכזיות בתולדות עם ישראל בחלקם למן סוף המאה ה-11 ועד לסוף המאה ה-15. מבין הנושאים, נדון בבעיית האנוסים בספרד הנוצרית והפזורה הספרדית שבעצם התחילה כבר בסוף המאה הי"ד. פולמוסים בין יהודים לנוצרים והמאבק ה-'אמת' גם יעסיקו אותנו. שיטות שונות לבעיות היסטוריוגרפיות הן גם חלק בלתי נפרד מהדיונים.  </a:t>
                      </a:r>
                    </a:p>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3563217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graphicFrame>
        <p:nvGraphicFramePr>
          <p:cNvPr id="159" name="Google Shape;159;p10"/>
          <p:cNvGraphicFramePr/>
          <p:nvPr/>
        </p:nvGraphicFramePr>
        <p:xfrm>
          <a:off x="407369" y="1308295"/>
          <a:ext cx="11500455" cy="1319640"/>
        </p:xfrm>
        <a:graphic>
          <a:graphicData uri="http://schemas.openxmlformats.org/drawingml/2006/table">
            <a:tbl>
              <a:tblPr rtl="1" firstRow="1" bandRow="1">
                <a:noFill/>
              </a:tblPr>
              <a:tblGrid>
                <a:gridCol w="2613818">
                  <a:extLst>
                    <a:ext uri="{9D8B030D-6E8A-4147-A177-3AD203B41FA5}">
                      <a16:colId xmlns:a16="http://schemas.microsoft.com/office/drawing/2014/main" val="20000"/>
                    </a:ext>
                  </a:extLst>
                </a:gridCol>
                <a:gridCol w="3483843">
                  <a:extLst>
                    <a:ext uri="{9D8B030D-6E8A-4147-A177-3AD203B41FA5}">
                      <a16:colId xmlns:a16="http://schemas.microsoft.com/office/drawing/2014/main" val="20001"/>
                    </a:ext>
                  </a:extLst>
                </a:gridCol>
                <a:gridCol w="2803974">
                  <a:extLst>
                    <a:ext uri="{9D8B030D-6E8A-4147-A177-3AD203B41FA5}">
                      <a16:colId xmlns:a16="http://schemas.microsoft.com/office/drawing/2014/main" val="20002"/>
                    </a:ext>
                  </a:extLst>
                </a:gridCol>
                <a:gridCol w="708168">
                  <a:extLst>
                    <a:ext uri="{9D8B030D-6E8A-4147-A177-3AD203B41FA5}">
                      <a16:colId xmlns:a16="http://schemas.microsoft.com/office/drawing/2014/main" val="20003"/>
                    </a:ext>
                  </a:extLst>
                </a:gridCol>
                <a:gridCol w="513595">
                  <a:extLst>
                    <a:ext uri="{9D8B030D-6E8A-4147-A177-3AD203B41FA5}">
                      <a16:colId xmlns:a16="http://schemas.microsoft.com/office/drawing/2014/main" val="20004"/>
                    </a:ext>
                  </a:extLst>
                </a:gridCol>
                <a:gridCol w="1377057">
                  <a:extLst>
                    <a:ext uri="{9D8B030D-6E8A-4147-A177-3AD203B41FA5}">
                      <a16:colId xmlns:a16="http://schemas.microsoft.com/office/drawing/2014/main" val="20005"/>
                    </a:ext>
                  </a:extLst>
                </a:gridCol>
              </a:tblGrid>
              <a:tr h="607063">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מחלקה ומספר הקורס</a:t>
                      </a:r>
                      <a:endParaRPr sz="1800" u="none" strike="noStrike" cap="none">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שם הקורס</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מרצה</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סמס'</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יום</a:t>
                      </a:r>
                      <a:endParaRPr/>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שעה</a:t>
                      </a:r>
                      <a:endParaRPr dirty="0"/>
                    </a:p>
                  </a:txBody>
                  <a:tcPr marL="91450" marR="91450" marT="45725" marB="45725"/>
                </a:tc>
                <a:extLst>
                  <a:ext uri="{0D108BD9-81ED-4DB2-BD59-A6C34878D82A}">
                    <a16:rowId xmlns:a16="http://schemas.microsoft.com/office/drawing/2014/main" val="10000"/>
                  </a:ext>
                </a:extLst>
              </a:tr>
              <a:tr h="712577">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היסטוריה של עם ישראל</a:t>
                      </a:r>
                      <a:endParaRPr dirty="0"/>
                    </a:p>
                    <a:p>
                      <a:pPr marL="0" marR="0" lvl="0" indent="0" algn="r" rtl="1">
                        <a:lnSpc>
                          <a:spcPct val="100000"/>
                        </a:lnSpc>
                        <a:spcBef>
                          <a:spcPts val="0"/>
                        </a:spcBef>
                        <a:spcAft>
                          <a:spcPts val="0"/>
                        </a:spcAft>
                        <a:buClr>
                          <a:schemeClr val="dk1"/>
                        </a:buClr>
                        <a:buSzPts val="1800"/>
                        <a:buFont typeface="David"/>
                        <a:buNone/>
                      </a:pPr>
                      <a:r>
                        <a:rPr lang="iw-IL" sz="1800" u="none" strike="noStrike" cap="none" dirty="0">
                          <a:latin typeface="David"/>
                          <a:ea typeface="David"/>
                          <a:cs typeface="David"/>
                          <a:sym typeface="David"/>
                        </a:rPr>
                        <a:t>125-1-1861</a:t>
                      </a:r>
                      <a:endParaRPr dirty="0"/>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תולדות עם ישראל בתקופת המשנה והתלמוד</a:t>
                      </a:r>
                      <a:endParaRPr/>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פרופ' כנה  ורמן</a:t>
                      </a:r>
                      <a:endParaRPr sz="1800" u="none" strike="noStrike" cap="none" dirty="0">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ב'</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ג'</a:t>
                      </a:r>
                      <a:endParaRPr/>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10:00-12:00</a:t>
                      </a:r>
                      <a:endParaRPr dirty="0"/>
                    </a:p>
                  </a:txBody>
                  <a:tcPr marL="91450" marR="91450" marT="45725" marB="45725"/>
                </a:tc>
                <a:extLst>
                  <a:ext uri="{0D108BD9-81ED-4DB2-BD59-A6C34878D82A}">
                    <a16:rowId xmlns:a16="http://schemas.microsoft.com/office/drawing/2014/main" val="10001"/>
                  </a:ext>
                </a:extLst>
              </a:tr>
            </a:tbl>
          </a:graphicData>
        </a:graphic>
      </p:graphicFrame>
      <p:graphicFrame>
        <p:nvGraphicFramePr>
          <p:cNvPr id="160" name="Google Shape;160;p10"/>
          <p:cNvGraphicFramePr/>
          <p:nvPr/>
        </p:nvGraphicFramePr>
        <p:xfrm>
          <a:off x="4511824" y="2806253"/>
          <a:ext cx="7396000" cy="3414800"/>
        </p:xfrm>
        <a:graphic>
          <a:graphicData uri="http://schemas.openxmlformats.org/drawingml/2006/table">
            <a:tbl>
              <a:tblPr firstRow="1" bandRow="1">
                <a:noFill/>
              </a:tblPr>
              <a:tblGrid>
                <a:gridCol w="7396000">
                  <a:extLst>
                    <a:ext uri="{9D8B030D-6E8A-4147-A177-3AD203B41FA5}">
                      <a16:colId xmlns:a16="http://schemas.microsoft.com/office/drawing/2014/main" val="20000"/>
                    </a:ext>
                  </a:extLst>
                </a:gridCol>
              </a:tblGrid>
              <a:tr h="538125">
                <a:tc>
                  <a:txBody>
                    <a:bodyPr/>
                    <a:lstStyle/>
                    <a:p>
                      <a:pPr marL="0" marR="0" lvl="0" indent="0" algn="ctr" rtl="1">
                        <a:spcBef>
                          <a:spcPts val="0"/>
                        </a:spcBef>
                        <a:spcAft>
                          <a:spcPts val="0"/>
                        </a:spcAft>
                        <a:buNone/>
                      </a:pPr>
                      <a:r>
                        <a:rPr lang="iw-IL" sz="1800" u="none" strike="noStrike" cap="none">
                          <a:latin typeface="David"/>
                          <a:ea typeface="David"/>
                          <a:cs typeface="David"/>
                          <a:sym typeface="David"/>
                        </a:rPr>
                        <a:t>תיאור קצר של הקורס</a:t>
                      </a:r>
                      <a:endParaRPr/>
                    </a:p>
                  </a:txBody>
                  <a:tcPr marL="91450" marR="91450" marT="45725" marB="45725"/>
                </a:tc>
                <a:extLst>
                  <a:ext uri="{0D108BD9-81ED-4DB2-BD59-A6C34878D82A}">
                    <a16:rowId xmlns:a16="http://schemas.microsoft.com/office/drawing/2014/main" val="10000"/>
                  </a:ext>
                </a:extLst>
              </a:tr>
              <a:tr h="2876675">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הקורס יעסוק בבחינת ההיבטים הפוליטיים</a:t>
                      </a:r>
                      <a:r>
                        <a:rPr lang="he-IL" sz="1800" u="none" strike="noStrike" cap="none" dirty="0">
                          <a:latin typeface="David"/>
                          <a:ea typeface="David"/>
                          <a:cs typeface="David"/>
                          <a:sym typeface="David"/>
                        </a:rPr>
                        <a:t>, </a:t>
                      </a:r>
                      <a:r>
                        <a:rPr lang="iw-IL" sz="1800" u="none" strike="noStrike" cap="none" dirty="0">
                          <a:latin typeface="David"/>
                          <a:ea typeface="David"/>
                          <a:cs typeface="David"/>
                          <a:sym typeface="David"/>
                        </a:rPr>
                        <a:t>החברתיים</a:t>
                      </a:r>
                      <a:r>
                        <a:rPr lang="he-IL" sz="1800" u="none" strike="noStrike" cap="none" dirty="0">
                          <a:latin typeface="David"/>
                          <a:ea typeface="David"/>
                          <a:cs typeface="David"/>
                          <a:sym typeface="David"/>
                        </a:rPr>
                        <a:t>,</a:t>
                      </a:r>
                      <a:r>
                        <a:rPr lang="iw-IL" sz="1800" u="none" strike="noStrike" cap="none" dirty="0">
                          <a:latin typeface="David"/>
                          <a:ea typeface="David"/>
                          <a:cs typeface="David"/>
                          <a:sym typeface="David"/>
                        </a:rPr>
                        <a:t> האינטלקטואליים והכלכליים של החברה היהודית במאות הראשונות לספירה.</a:t>
                      </a:r>
                      <a:endParaRPr dirty="0"/>
                    </a:p>
                  </a:txBody>
                  <a:tcPr marL="91450" marR="91450" marT="45725" marB="45725"/>
                </a:tc>
                <a:extLst>
                  <a:ext uri="{0D108BD9-81ED-4DB2-BD59-A6C34878D82A}">
                    <a16:rowId xmlns:a16="http://schemas.microsoft.com/office/drawing/2014/main" val="10001"/>
                  </a:ext>
                </a:extLst>
              </a:tr>
            </a:tbl>
          </a:graphicData>
        </a:graphic>
      </p:graphicFrame>
      <p:pic>
        <p:nvPicPr>
          <p:cNvPr id="161" name="Google Shape;161;p10"/>
          <p:cNvPicPr preferRelativeResize="0"/>
          <p:nvPr/>
        </p:nvPicPr>
        <p:blipFill rotWithShape="1">
          <a:blip r:embed="rId3">
            <a:alphaModFix/>
          </a:blip>
          <a:srcRect/>
          <a:stretch/>
        </p:blipFill>
        <p:spPr>
          <a:xfrm>
            <a:off x="8976320" y="77565"/>
            <a:ext cx="2987675" cy="1119187"/>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1147550729"/>
              </p:ext>
            </p:extLst>
          </p:nvPr>
        </p:nvGraphicFramePr>
        <p:xfrm>
          <a:off x="386532" y="1263741"/>
          <a:ext cx="11521280" cy="1359173"/>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63145">
                  <a:extLst>
                    <a:ext uri="{9D8B030D-6E8A-4147-A177-3AD203B41FA5}">
                      <a16:colId xmlns:a16="http://schemas.microsoft.com/office/drawing/2014/main" val="20003"/>
                    </a:ext>
                  </a:extLst>
                </a:gridCol>
                <a:gridCol w="468218">
                  <a:extLst>
                    <a:ext uri="{9D8B030D-6E8A-4147-A177-3AD203B41FA5}">
                      <a16:colId xmlns:a16="http://schemas.microsoft.com/office/drawing/2014/main" val="20004"/>
                    </a:ext>
                  </a:extLst>
                </a:gridCol>
                <a:gridCol w="1472152">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שם הקורס</a:t>
                      </a:r>
                    </a:p>
                  </a:txBody>
                  <a:tcPr/>
                </a:tc>
                <a:tc>
                  <a:txBody>
                    <a:bodyPr/>
                    <a:lstStyle/>
                    <a:p>
                      <a:pPr rtl="1"/>
                      <a:r>
                        <a:rPr lang="he-IL" dirty="0">
                          <a:latin typeface="David" panose="020E0502060401010101" pitchFamily="34" charset="-79"/>
                          <a:cs typeface="David" panose="020E0502060401010101" pitchFamily="34" charset="-79"/>
                        </a:rPr>
                        <a:t>מרצה</a:t>
                      </a:r>
                    </a:p>
                  </a:txBody>
                  <a:tcPr/>
                </a:tc>
                <a:tc>
                  <a:txBody>
                    <a:bodyPr/>
                    <a:lstStyle/>
                    <a:p>
                      <a:pPr rtl="1"/>
                      <a:r>
                        <a:rPr lang="he-IL" dirty="0">
                          <a:latin typeface="David" panose="020E0502060401010101" pitchFamily="34" charset="-79"/>
                          <a:cs typeface="David" panose="020E0502060401010101" pitchFamily="34" charset="-79"/>
                        </a:rPr>
                        <a:t>סמס'</a:t>
                      </a:r>
                    </a:p>
                  </a:txBody>
                  <a:tcPr/>
                </a:tc>
                <a:tc>
                  <a:txBody>
                    <a:bodyPr/>
                    <a:lstStyle/>
                    <a:p>
                      <a:pPr rtl="1"/>
                      <a:r>
                        <a:rPr lang="he-IL" dirty="0">
                          <a:latin typeface="David" panose="020E0502060401010101" pitchFamily="34" charset="-79"/>
                          <a:cs typeface="David" panose="020E0502060401010101" pitchFamily="34" charset="-79"/>
                        </a:rPr>
                        <a:t>יום</a:t>
                      </a:r>
                    </a:p>
                  </a:txBody>
                  <a:tcPr/>
                </a:tc>
                <a:tc>
                  <a:txBody>
                    <a:bodyPr/>
                    <a:lstStyle/>
                    <a:p>
                      <a:pP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dirty="0" err="1">
                          <a:latin typeface="David" panose="020E0502060401010101" pitchFamily="34" charset="-79"/>
                          <a:cs typeface="David" panose="020E0502060401010101" pitchFamily="34" charset="-79"/>
                        </a:rPr>
                        <a:t>אמנויות</a:t>
                      </a:r>
                      <a:endParaRPr lang="he-IL" dirty="0">
                        <a:latin typeface="David" panose="020E0502060401010101" pitchFamily="34" charset="-79"/>
                        <a:cs typeface="David" panose="020E0502060401010101" pitchFamily="34" charset="-79"/>
                      </a:endParaRPr>
                    </a:p>
                    <a:p>
                      <a:pPr algn="r" rtl="1"/>
                      <a:r>
                        <a:rPr lang="he-IL" dirty="0">
                          <a:latin typeface="David" panose="020E0502060401010101" pitchFamily="34" charset="-79"/>
                          <a:cs typeface="David" panose="020E0502060401010101" pitchFamily="34" charset="-79"/>
                        </a:rPr>
                        <a:t>134-1-0081</a:t>
                      </a:r>
                    </a:p>
                  </a:txBody>
                  <a:tcPr/>
                </a:tc>
                <a:tc>
                  <a:txBody>
                    <a:bodyPr/>
                    <a:lstStyle/>
                    <a:p>
                      <a:pPr algn="r" rtl="1"/>
                      <a:r>
                        <a:rPr lang="he-IL" dirty="0">
                          <a:latin typeface="David" panose="020E0502060401010101" pitchFamily="34" charset="-79"/>
                          <a:cs typeface="David" panose="020E0502060401010101" pitchFamily="34" charset="-79"/>
                        </a:rPr>
                        <a:t>מבוא לאמנות יהודית</a:t>
                      </a:r>
                    </a:p>
                  </a:txBody>
                  <a:tcPr/>
                </a:tc>
                <a:tc>
                  <a:txBody>
                    <a:bodyPr/>
                    <a:lstStyle/>
                    <a:p>
                      <a:pPr algn="r" rtl="1"/>
                      <a:r>
                        <a:rPr lang="he-IL" dirty="0">
                          <a:latin typeface="David" panose="020E0502060401010101" pitchFamily="34" charset="-79"/>
                          <a:cs typeface="David" panose="020E0502060401010101" pitchFamily="34" charset="-79"/>
                        </a:rPr>
                        <a:t>פרופ' שרה אופנברג</a:t>
                      </a:r>
                    </a:p>
                  </a:txBody>
                  <a:tcPr/>
                </a:tc>
                <a:tc>
                  <a:txBody>
                    <a:bodyPr/>
                    <a:lstStyle/>
                    <a:p>
                      <a:pPr algn="r" rtl="1"/>
                      <a:r>
                        <a:rPr lang="he-IL" dirty="0">
                          <a:latin typeface="David" panose="020E0502060401010101" pitchFamily="34" charset="-79"/>
                          <a:cs typeface="David" panose="020E0502060401010101" pitchFamily="34" charset="-79"/>
                        </a:rPr>
                        <a:t>א</a:t>
                      </a:r>
                    </a:p>
                  </a:txBody>
                  <a:tcPr/>
                </a:tc>
                <a:tc>
                  <a:txBody>
                    <a:bodyPr/>
                    <a:lstStyle/>
                    <a:p>
                      <a:pPr algn="r" rtl="1"/>
                      <a:r>
                        <a:rPr lang="he-IL" dirty="0">
                          <a:latin typeface="David" panose="020E0502060401010101" pitchFamily="34" charset="-79"/>
                          <a:cs typeface="David" panose="020E0502060401010101" pitchFamily="34" charset="-79"/>
                        </a:rPr>
                        <a:t>א</a:t>
                      </a:r>
                    </a:p>
                  </a:txBody>
                  <a:tcPr/>
                </a:tc>
                <a:tc>
                  <a:txBody>
                    <a:bodyPr/>
                    <a:lstStyle/>
                    <a:p>
                      <a:pPr algn="r" rtl="1"/>
                      <a:r>
                        <a:rPr lang="he-IL" dirty="0">
                          <a:latin typeface="David" panose="020E0502060401010101" pitchFamily="34" charset="-79"/>
                          <a:cs typeface="David" panose="020E0502060401010101" pitchFamily="34" charset="-79"/>
                        </a:rPr>
                        <a:t>12-14</a:t>
                      </a:r>
                    </a:p>
                  </a:txBody>
                  <a:tcPr/>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511824" y="3022852"/>
          <a:ext cx="7375376" cy="3249039"/>
        </p:xfrm>
        <a:graphic>
          <a:graphicData uri="http://schemas.openxmlformats.org/drawingml/2006/table">
            <a:tbl>
              <a:tblPr rtl="1" firstRow="1" bandRow="1">
                <a:tableStyleId>{93296810-A885-4BE3-A3E7-6D5BEEA58F35}</a:tableStyleId>
              </a:tblPr>
              <a:tblGrid>
                <a:gridCol w="7375376">
                  <a:extLst>
                    <a:ext uri="{9D8B030D-6E8A-4147-A177-3AD203B41FA5}">
                      <a16:colId xmlns:a16="http://schemas.microsoft.com/office/drawing/2014/main" val="20000"/>
                    </a:ext>
                  </a:extLst>
                </a:gridCol>
              </a:tblGrid>
              <a:tr h="37235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2876686">
                <a:tc>
                  <a:txBody>
                    <a:bodyPr/>
                    <a:lstStyle/>
                    <a:p>
                      <a:pPr algn="r" rtl="1"/>
                      <a:r>
                        <a:rPr lang="he-IL" sz="1800" dirty="0">
                          <a:latin typeface="David" panose="020E0502060401010101" pitchFamily="34" charset="-79"/>
                          <a:cs typeface="David" panose="020E0502060401010101" pitchFamily="34" charset="-79"/>
                        </a:rPr>
                        <a:t>הקורס סוקר את התרבות החזותית בקרב בארץ ישראל ומחוצה לה בעת העתיקה ובקרב הקהילות היהודיות באירופה ובמזרח התיכון בימי הביניים: אדריכלות ואמנות בבתי כנסת, אמנות קבורה ואיורי כתבי יד. </a:t>
                      </a:r>
                      <a:r>
                        <a:rPr lang="he-IL" sz="1800">
                          <a:latin typeface="David" panose="020E0502060401010101" pitchFamily="34" charset="-79"/>
                          <a:cs typeface="David" panose="020E0502060401010101" pitchFamily="34" charset="-79"/>
                        </a:rPr>
                        <a:t>כמו כן הוא עוסק בשאלות של יחס היהדות אל אמנות הציור והפיסול.</a:t>
                      </a:r>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sp>
        <p:nvSpPr>
          <p:cNvPr id="7" name="TextBox 6"/>
          <p:cNvSpPr txBox="1"/>
          <p:nvPr/>
        </p:nvSpPr>
        <p:spPr>
          <a:xfrm>
            <a:off x="9176147" y="889094"/>
            <a:ext cx="2781531" cy="369332"/>
          </a:xfrm>
          <a:prstGeom prst="rect">
            <a:avLst/>
          </a:prstGeom>
          <a:noFill/>
          <a:effectLst/>
        </p:spPr>
        <p:txBody>
          <a:bodyPr wrap="square"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Guttman Frnew" panose="02010401010101010101" pitchFamily="2" charset="-79"/>
                <a:ea typeface="+mn-ea"/>
                <a:cs typeface="Guttman Frnew" panose="02010401010101010101" pitchFamily="2" charset="-79"/>
              </a:rPr>
              <a:t>הפקולטה למדעי הרוח והחברה</a:t>
            </a:r>
          </a:p>
        </p:txBody>
      </p:sp>
      <p:sp>
        <p:nvSpPr>
          <p:cNvPr id="4" name="AutoShape 2" descr="×ª××¦××ª ×ª××× × ×¢×××¨ ×××ª×¨××"/>
          <p:cNvSpPr>
            <a:spLocks noChangeAspect="1" noChangeArrowheads="1"/>
          </p:cNvSpPr>
          <p:nvPr/>
        </p:nvSpPr>
        <p:spPr bwMode="auto">
          <a:xfrm rot="9471088">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8" name="AutoShape 4" descr="×ª××¦××ª ×ª××× × ×¢×××¨ ×××ª×¨××"/>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2" name="טבלה 11"/>
          <p:cNvGraphicFramePr>
            <a:graphicFrameLocks noGrp="1"/>
          </p:cNvGraphicFramePr>
          <p:nvPr/>
        </p:nvGraphicFramePr>
        <p:xfrm>
          <a:off x="454406" y="226771"/>
          <a:ext cx="6336704" cy="883920"/>
        </p:xfrm>
        <a:graphic>
          <a:graphicData uri="http://schemas.openxmlformats.org/drawingml/2006/table">
            <a:tbl>
              <a:tblPr rtl="1" firstRow="1" bandRow="1">
                <a:tableStyleId>{93296810-A885-4BE3-A3E7-6D5BEEA58F35}</a:tableStyleId>
              </a:tblPr>
              <a:tblGrid>
                <a:gridCol w="6336704">
                  <a:extLst>
                    <a:ext uri="{9D8B030D-6E8A-4147-A177-3AD203B41FA5}">
                      <a16:colId xmlns:a16="http://schemas.microsoft.com/office/drawing/2014/main" val="20000"/>
                    </a:ext>
                  </a:extLst>
                </a:gridCol>
              </a:tblGrid>
              <a:tr h="357692">
                <a:tc>
                  <a:txBody>
                    <a:bodyPr/>
                    <a:lstStyle/>
                    <a:p>
                      <a:pPr algn="ctr" rtl="1"/>
                      <a:r>
                        <a:rPr lang="he-IL" sz="2800" dirty="0">
                          <a:latin typeface="David" panose="020E0502060401010101" pitchFamily="34" charset="-79"/>
                          <a:cs typeface="David" panose="020E0502060401010101" pitchFamily="34" charset="-79"/>
                        </a:rPr>
                        <a:t>סמסטר א</a:t>
                      </a:r>
                    </a:p>
                  </a:txBody>
                  <a:tcPr/>
                </a:tc>
                <a:extLst>
                  <a:ext uri="{0D108BD9-81ED-4DB2-BD59-A6C34878D82A}">
                    <a16:rowId xmlns:a16="http://schemas.microsoft.com/office/drawing/2014/main" val="10000"/>
                  </a:ext>
                </a:extLst>
              </a:tr>
              <a:tr h="290379">
                <a:tc>
                  <a:txBody>
                    <a:bodyPr/>
                    <a:lstStyle/>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69939126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graphicFrame>
        <p:nvGraphicFramePr>
          <p:cNvPr id="196" name="Google Shape;196;p15"/>
          <p:cNvGraphicFramePr/>
          <p:nvPr/>
        </p:nvGraphicFramePr>
        <p:xfrm>
          <a:off x="407368" y="1412776"/>
          <a:ext cx="11521250" cy="1214745"/>
        </p:xfrm>
        <a:graphic>
          <a:graphicData uri="http://schemas.openxmlformats.org/drawingml/2006/table">
            <a:tbl>
              <a:tblPr rtl="1" firstRow="1" bandRow="1">
                <a:noFill/>
              </a:tblPr>
              <a:tblGrid>
                <a:gridCol w="2578650">
                  <a:extLst>
                    <a:ext uri="{9D8B030D-6E8A-4147-A177-3AD203B41FA5}">
                      <a16:colId xmlns:a16="http://schemas.microsoft.com/office/drawing/2014/main" val="20000"/>
                    </a:ext>
                  </a:extLst>
                </a:gridCol>
                <a:gridCol w="3530050">
                  <a:extLst>
                    <a:ext uri="{9D8B030D-6E8A-4147-A177-3AD203B41FA5}">
                      <a16:colId xmlns:a16="http://schemas.microsoft.com/office/drawing/2014/main" val="20001"/>
                    </a:ext>
                  </a:extLst>
                </a:gridCol>
                <a:gridCol w="2809050">
                  <a:extLst>
                    <a:ext uri="{9D8B030D-6E8A-4147-A177-3AD203B41FA5}">
                      <a16:colId xmlns:a16="http://schemas.microsoft.com/office/drawing/2014/main" val="20002"/>
                    </a:ext>
                  </a:extLst>
                </a:gridCol>
                <a:gridCol w="660575">
                  <a:extLst>
                    <a:ext uri="{9D8B030D-6E8A-4147-A177-3AD203B41FA5}">
                      <a16:colId xmlns:a16="http://schemas.microsoft.com/office/drawing/2014/main" val="20003"/>
                    </a:ext>
                  </a:extLst>
                </a:gridCol>
                <a:gridCol w="517075">
                  <a:extLst>
                    <a:ext uri="{9D8B030D-6E8A-4147-A177-3AD203B41FA5}">
                      <a16:colId xmlns:a16="http://schemas.microsoft.com/office/drawing/2014/main" val="20004"/>
                    </a:ext>
                  </a:extLst>
                </a:gridCol>
                <a:gridCol w="1425850">
                  <a:extLst>
                    <a:ext uri="{9D8B030D-6E8A-4147-A177-3AD203B41FA5}">
                      <a16:colId xmlns:a16="http://schemas.microsoft.com/office/drawing/2014/main" val="20005"/>
                    </a:ext>
                  </a:extLst>
                </a:gridCol>
              </a:tblGrid>
              <a:tr h="303150">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מחלקה ומספר הקורס</a:t>
                      </a:r>
                      <a:endParaRPr sz="1800" u="none" strike="noStrike" cap="none">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שם הקורס</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מרצה</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סמס'</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יום</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שעה</a:t>
                      </a:r>
                      <a:endParaRPr/>
                    </a:p>
                  </a:txBody>
                  <a:tcPr marL="91450" marR="91450" marT="45725" marB="45725"/>
                </a:tc>
                <a:extLst>
                  <a:ext uri="{0D108BD9-81ED-4DB2-BD59-A6C34878D82A}">
                    <a16:rowId xmlns:a16="http://schemas.microsoft.com/office/drawing/2014/main" val="10000"/>
                  </a:ext>
                </a:extLst>
              </a:tr>
              <a:tr h="848975">
                <a:tc>
                  <a:txBody>
                    <a:bodyPr/>
                    <a:lstStyle/>
                    <a:p>
                      <a:pPr marL="0" marR="0" lvl="0" indent="0" algn="r" rtl="1">
                        <a:lnSpc>
                          <a:spcPct val="100000"/>
                        </a:lnSpc>
                        <a:spcBef>
                          <a:spcPts val="0"/>
                        </a:spcBef>
                        <a:spcAft>
                          <a:spcPts val="0"/>
                        </a:spcAft>
                        <a:buClr>
                          <a:schemeClr val="dk1"/>
                        </a:buClr>
                        <a:buSzPts val="1800"/>
                        <a:buFont typeface="David"/>
                        <a:buNone/>
                      </a:pPr>
                      <a:r>
                        <a:rPr lang="iw-IL" sz="1800" u="none" strike="noStrike" cap="none" dirty="0">
                          <a:solidFill>
                            <a:schemeClr val="dk1"/>
                          </a:solidFill>
                          <a:latin typeface="David"/>
                          <a:ea typeface="David"/>
                          <a:cs typeface="David"/>
                          <a:sym typeface="David"/>
                        </a:rPr>
                        <a:t>היסטוריה של עם ישראל</a:t>
                      </a:r>
                      <a:endParaRPr dirty="0"/>
                    </a:p>
                    <a:p>
                      <a:pPr marL="0" marR="0" lvl="0" indent="0" algn="r" rtl="1">
                        <a:lnSpc>
                          <a:spcPct val="100000"/>
                        </a:lnSpc>
                        <a:spcBef>
                          <a:spcPts val="0"/>
                        </a:spcBef>
                        <a:spcAft>
                          <a:spcPts val="0"/>
                        </a:spcAft>
                        <a:buClr>
                          <a:schemeClr val="dk1"/>
                        </a:buClr>
                        <a:buSzPts val="1800"/>
                        <a:buFont typeface="David"/>
                        <a:buNone/>
                      </a:pPr>
                      <a:r>
                        <a:rPr lang="iw-IL" sz="1800" u="none" strike="noStrike" cap="none" dirty="0">
                          <a:solidFill>
                            <a:schemeClr val="dk1"/>
                          </a:solidFill>
                          <a:latin typeface="David"/>
                          <a:ea typeface="David"/>
                          <a:cs typeface="David"/>
                          <a:sym typeface="David"/>
                        </a:rPr>
                        <a:t>125-1-3171</a:t>
                      </a:r>
                      <a:endParaRPr dirty="0"/>
                    </a:p>
                  </a:txBody>
                  <a:tcPr marL="91450" marR="91450" marT="45725" marB="45725"/>
                </a:tc>
                <a:tc>
                  <a:txBody>
                    <a:bodyPr/>
                    <a:lstStyle/>
                    <a:p>
                      <a:pPr marL="0" marR="0" lvl="0" indent="0" algn="r" rtl="1">
                        <a:lnSpc>
                          <a:spcPct val="100000"/>
                        </a:lnSpc>
                        <a:spcBef>
                          <a:spcPts val="0"/>
                        </a:spcBef>
                        <a:spcAft>
                          <a:spcPts val="0"/>
                        </a:spcAft>
                        <a:buClr>
                          <a:schemeClr val="dk1"/>
                        </a:buClr>
                        <a:buSzPts val="1800"/>
                        <a:buFont typeface="David"/>
                        <a:buNone/>
                      </a:pPr>
                      <a:r>
                        <a:rPr lang="iw-IL" sz="1800" u="none" strike="noStrike" cap="none">
                          <a:solidFill>
                            <a:schemeClr val="dk1"/>
                          </a:solidFill>
                          <a:latin typeface="David"/>
                          <a:ea typeface="David"/>
                          <a:cs typeface="David"/>
                          <a:sym typeface="David"/>
                        </a:rPr>
                        <a:t>תולדות עם ישראל בעת החדשה המאוחרת</a:t>
                      </a:r>
                      <a:endParaRPr sz="1800" u="none" strike="noStrike" cap="none">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r>
                        <a:rPr lang="iw-IL" sz="1800" u="none" strike="noStrike" cap="none">
                          <a:solidFill>
                            <a:schemeClr val="dk1"/>
                          </a:solidFill>
                          <a:latin typeface="David"/>
                          <a:ea typeface="David"/>
                          <a:cs typeface="David"/>
                          <a:sym typeface="David"/>
                        </a:rPr>
                        <a:t>פרופ' אמנון רז-קרקוצקין</a:t>
                      </a:r>
                      <a:endParaRPr sz="1800" u="none" strike="noStrike" cap="none">
                        <a:latin typeface="David"/>
                        <a:ea typeface="David"/>
                        <a:cs typeface="David"/>
                        <a:sym typeface="David"/>
                      </a:endParaRPr>
                    </a:p>
                  </a:txBody>
                  <a:tcPr marL="91450" marR="91450" marT="45725" marB="45725"/>
                </a:tc>
                <a:tc>
                  <a:txBody>
                    <a:bodyPr/>
                    <a:lstStyle/>
                    <a:p>
                      <a:pPr marL="0" marR="0" lvl="0" indent="0" algn="r" rtl="1">
                        <a:lnSpc>
                          <a:spcPct val="100000"/>
                        </a:lnSpc>
                        <a:spcBef>
                          <a:spcPts val="0"/>
                        </a:spcBef>
                        <a:spcAft>
                          <a:spcPts val="0"/>
                        </a:spcAft>
                        <a:buClr>
                          <a:schemeClr val="dk1"/>
                        </a:buClr>
                        <a:buSzPts val="1800"/>
                        <a:buFont typeface="David"/>
                        <a:buNone/>
                      </a:pPr>
                      <a:r>
                        <a:rPr lang="iw-IL" sz="1800" u="none" strike="noStrike" cap="none">
                          <a:solidFill>
                            <a:schemeClr val="dk1"/>
                          </a:solidFill>
                          <a:latin typeface="David"/>
                          <a:ea typeface="David"/>
                          <a:cs typeface="David"/>
                          <a:sym typeface="David"/>
                        </a:rPr>
                        <a:t>ב'	</a:t>
                      </a:r>
                      <a:endParaRPr sz="1800" u="none" strike="noStrike" cap="none">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א'</a:t>
                      </a:r>
                      <a:endParaRPr/>
                    </a:p>
                  </a:txBody>
                  <a:tcPr marL="91450" marR="91450" marT="45725" marB="45725"/>
                </a:tc>
                <a:tc>
                  <a:txBody>
                    <a:bodyPr/>
                    <a:lstStyle/>
                    <a:p>
                      <a:pPr marL="0" marR="0" lvl="0" indent="0" algn="r" rtl="1">
                        <a:lnSpc>
                          <a:spcPct val="100000"/>
                        </a:lnSpc>
                        <a:spcBef>
                          <a:spcPts val="0"/>
                        </a:spcBef>
                        <a:spcAft>
                          <a:spcPts val="0"/>
                        </a:spcAft>
                        <a:buClr>
                          <a:schemeClr val="dk1"/>
                        </a:buClr>
                        <a:buSzPts val="1800"/>
                        <a:buFont typeface="David"/>
                        <a:buNone/>
                      </a:pPr>
                      <a:r>
                        <a:rPr lang="iw-IL" sz="1800" u="none" strike="noStrike" cap="none" dirty="0">
                          <a:solidFill>
                            <a:schemeClr val="dk1"/>
                          </a:solidFill>
                          <a:latin typeface="David"/>
                          <a:ea typeface="David"/>
                          <a:cs typeface="David"/>
                          <a:sym typeface="David"/>
                        </a:rPr>
                        <a:t>12:00-14:00</a:t>
                      </a:r>
                      <a:endParaRPr sz="1800" u="none" strike="noStrike" cap="none" dirty="0">
                        <a:latin typeface="David"/>
                        <a:ea typeface="David"/>
                        <a:cs typeface="David"/>
                        <a:sym typeface="David"/>
                      </a:endParaRPr>
                    </a:p>
                    <a:p>
                      <a:pPr marL="0" marR="0" lvl="0" indent="0" algn="r" rtl="1">
                        <a:spcBef>
                          <a:spcPts val="0"/>
                        </a:spcBef>
                        <a:spcAft>
                          <a:spcPts val="0"/>
                        </a:spcAft>
                        <a:buNone/>
                      </a:pPr>
                      <a:endParaRPr sz="1800" u="none" strike="noStrike" cap="none" dirty="0">
                        <a:latin typeface="David"/>
                        <a:ea typeface="David"/>
                        <a:cs typeface="David"/>
                        <a:sym typeface="David"/>
                      </a:endParaRPr>
                    </a:p>
                  </a:txBody>
                  <a:tcPr marL="91450" marR="91450" marT="45725" marB="45725"/>
                </a:tc>
                <a:extLst>
                  <a:ext uri="{0D108BD9-81ED-4DB2-BD59-A6C34878D82A}">
                    <a16:rowId xmlns:a16="http://schemas.microsoft.com/office/drawing/2014/main" val="10001"/>
                  </a:ext>
                </a:extLst>
              </a:tr>
            </a:tbl>
          </a:graphicData>
        </a:graphic>
      </p:graphicFrame>
      <p:graphicFrame>
        <p:nvGraphicFramePr>
          <p:cNvPr id="197" name="Google Shape;197;p15"/>
          <p:cNvGraphicFramePr/>
          <p:nvPr/>
        </p:nvGraphicFramePr>
        <p:xfrm>
          <a:off x="4367808" y="2946129"/>
          <a:ext cx="7396000" cy="2859145"/>
        </p:xfrm>
        <a:graphic>
          <a:graphicData uri="http://schemas.openxmlformats.org/drawingml/2006/table">
            <a:tbl>
              <a:tblPr firstRow="1" bandRow="1">
                <a:noFill/>
              </a:tblPr>
              <a:tblGrid>
                <a:gridCol w="7396000">
                  <a:extLst>
                    <a:ext uri="{9D8B030D-6E8A-4147-A177-3AD203B41FA5}">
                      <a16:colId xmlns:a16="http://schemas.microsoft.com/office/drawing/2014/main" val="20000"/>
                    </a:ext>
                  </a:extLst>
                </a:gridCol>
              </a:tblGrid>
              <a:tr h="317025">
                <a:tc>
                  <a:txBody>
                    <a:bodyPr/>
                    <a:lstStyle/>
                    <a:p>
                      <a:pPr marL="0" marR="0" lvl="0" indent="0" algn="ctr" rtl="1">
                        <a:spcBef>
                          <a:spcPts val="0"/>
                        </a:spcBef>
                        <a:spcAft>
                          <a:spcPts val="0"/>
                        </a:spcAft>
                        <a:buNone/>
                      </a:pPr>
                      <a:r>
                        <a:rPr lang="iw-IL" sz="1800" u="none" strike="noStrike" cap="none">
                          <a:latin typeface="David"/>
                          <a:ea typeface="David"/>
                          <a:cs typeface="David"/>
                          <a:sym typeface="David"/>
                        </a:rPr>
                        <a:t>תיאור קצר של הקורס</a:t>
                      </a:r>
                      <a:endParaRPr/>
                    </a:p>
                  </a:txBody>
                  <a:tcPr marL="91450" marR="91450" marT="45725" marB="45725"/>
                </a:tc>
                <a:extLst>
                  <a:ext uri="{0D108BD9-81ED-4DB2-BD59-A6C34878D82A}">
                    <a16:rowId xmlns:a16="http://schemas.microsoft.com/office/drawing/2014/main" val="10000"/>
                  </a:ext>
                </a:extLst>
              </a:tr>
              <a:tr h="2493375">
                <a:tc>
                  <a:txBody>
                    <a:bodyPr/>
                    <a:lstStyle/>
                    <a:p>
                      <a:pPr marL="0" marR="0" lvl="0" indent="0" algn="just" rtl="1">
                        <a:spcBef>
                          <a:spcPts val="0"/>
                        </a:spcBef>
                        <a:spcAft>
                          <a:spcPts val="0"/>
                        </a:spcAft>
                        <a:buNone/>
                      </a:pPr>
                      <a:r>
                        <a:rPr lang="iw-IL" sz="1800" u="none" strike="noStrike" cap="none" dirty="0">
                          <a:latin typeface="David"/>
                          <a:ea typeface="David"/>
                          <a:cs typeface="David"/>
                          <a:sym typeface="David"/>
                        </a:rPr>
                        <a:t>הקורס יעסוק בתהליכים המרכזיים בתולדות העם היהודי משלהי המאה ה-18 ועד הקמת מדינת ישראל.</a:t>
                      </a:r>
                      <a:r>
                        <a:rPr lang="he-IL" sz="1800" u="none" strike="noStrike" cap="none" dirty="0">
                          <a:latin typeface="David"/>
                          <a:ea typeface="David"/>
                          <a:cs typeface="David"/>
                          <a:sym typeface="David"/>
                        </a:rPr>
                        <a:t> </a:t>
                      </a:r>
                      <a:r>
                        <a:rPr lang="iw-IL" sz="1800" u="none" strike="noStrike" cap="none" dirty="0">
                          <a:latin typeface="David"/>
                          <a:ea typeface="David"/>
                          <a:cs typeface="David"/>
                          <a:sym typeface="David"/>
                        </a:rPr>
                        <a:t>במסגרת הקורס נדון בדמוגרפיה,</a:t>
                      </a:r>
                      <a:r>
                        <a:rPr lang="he-IL" sz="1800" u="none" strike="noStrike" cap="none" dirty="0">
                          <a:latin typeface="David"/>
                          <a:ea typeface="David"/>
                          <a:cs typeface="David"/>
                          <a:sym typeface="David"/>
                        </a:rPr>
                        <a:t> </a:t>
                      </a:r>
                      <a:r>
                        <a:rPr lang="iw-IL" sz="1800" u="none" strike="noStrike" cap="none" dirty="0">
                          <a:latin typeface="David"/>
                          <a:ea typeface="David"/>
                          <a:cs typeface="David"/>
                          <a:sym typeface="David"/>
                        </a:rPr>
                        <a:t>בתמורות במעמד החוקי של היהודים</a:t>
                      </a:r>
                      <a:r>
                        <a:rPr lang="he-IL" sz="1800" u="none" strike="noStrike" cap="none" dirty="0">
                          <a:latin typeface="David"/>
                          <a:ea typeface="David"/>
                          <a:cs typeface="David"/>
                          <a:sym typeface="David"/>
                        </a:rPr>
                        <a:t>, </a:t>
                      </a:r>
                      <a:r>
                        <a:rPr lang="iw-IL" sz="1800" u="none" strike="noStrike" cap="none" dirty="0">
                          <a:latin typeface="David"/>
                          <a:ea typeface="David"/>
                          <a:cs typeface="David"/>
                          <a:sym typeface="David"/>
                        </a:rPr>
                        <a:t>במבנה הקהילה</a:t>
                      </a:r>
                      <a:r>
                        <a:rPr lang="he-IL" sz="1800" u="none" strike="noStrike" cap="none" dirty="0">
                          <a:latin typeface="David"/>
                          <a:ea typeface="David"/>
                          <a:cs typeface="David"/>
                          <a:sym typeface="David"/>
                        </a:rPr>
                        <a:t> </a:t>
                      </a:r>
                      <a:r>
                        <a:rPr lang="iw-IL" sz="1800" u="none" strike="noStrike" cap="none" dirty="0">
                          <a:latin typeface="David"/>
                          <a:ea typeface="David"/>
                          <a:cs typeface="David"/>
                          <a:sym typeface="David"/>
                        </a:rPr>
                        <a:t>,במערכות החינו</a:t>
                      </a:r>
                      <a:r>
                        <a:rPr lang="he-IL" sz="1800" u="none" strike="noStrike" cap="none" dirty="0">
                          <a:latin typeface="David"/>
                          <a:ea typeface="David"/>
                          <a:cs typeface="David"/>
                          <a:sym typeface="David"/>
                        </a:rPr>
                        <a:t>ך, </a:t>
                      </a:r>
                      <a:r>
                        <a:rPr lang="iw-IL" sz="1800" u="none" strike="noStrike" cap="none" dirty="0">
                          <a:latin typeface="David"/>
                          <a:ea typeface="David"/>
                          <a:cs typeface="David"/>
                          <a:sym typeface="David"/>
                        </a:rPr>
                        <a:t>הרווחה והכלכלה,</a:t>
                      </a:r>
                      <a:r>
                        <a:rPr lang="he-IL" sz="1800" u="none" strike="noStrike" cap="none" dirty="0">
                          <a:latin typeface="David"/>
                          <a:ea typeface="David"/>
                          <a:cs typeface="David"/>
                          <a:sym typeface="David"/>
                        </a:rPr>
                        <a:t> </a:t>
                      </a:r>
                      <a:r>
                        <a:rPr lang="iw-IL" sz="1800" u="none" strike="noStrike" cap="none" dirty="0">
                          <a:latin typeface="David"/>
                          <a:ea typeface="David"/>
                          <a:cs typeface="David"/>
                          <a:sym typeface="David"/>
                        </a:rPr>
                        <a:t>במעמד האישה ובהיבטים שונים של חיי היומיום של היהודים בתקופה זו.</a:t>
                      </a:r>
                      <a:endParaRPr sz="1800" u="none" strike="noStrike" cap="none" dirty="0">
                        <a:latin typeface="David"/>
                        <a:ea typeface="David"/>
                        <a:cs typeface="David"/>
                        <a:sym typeface="David"/>
                      </a:endParaRPr>
                    </a:p>
                  </a:txBody>
                  <a:tcPr marL="91450" marR="91450" marT="45725" marB="45725"/>
                </a:tc>
                <a:extLst>
                  <a:ext uri="{0D108BD9-81ED-4DB2-BD59-A6C34878D82A}">
                    <a16:rowId xmlns:a16="http://schemas.microsoft.com/office/drawing/2014/main" val="10001"/>
                  </a:ext>
                </a:extLst>
              </a:tr>
            </a:tbl>
          </a:graphicData>
        </a:graphic>
      </p:graphicFrame>
      <p:pic>
        <p:nvPicPr>
          <p:cNvPr id="198" name="Google Shape;198;p15"/>
          <p:cNvPicPr preferRelativeResize="0"/>
          <p:nvPr/>
        </p:nvPicPr>
        <p:blipFill rotWithShape="1">
          <a:blip r:embed="rId3">
            <a:alphaModFix/>
          </a:blip>
          <a:srcRect/>
          <a:stretch/>
        </p:blipFill>
        <p:spPr>
          <a:xfrm>
            <a:off x="8976320" y="77565"/>
            <a:ext cx="2987675" cy="1119187"/>
          </a:xfrm>
          <a:prstGeom prst="rect">
            <a:avLst/>
          </a:prstGeom>
          <a:noFill/>
          <a:ln>
            <a:noFill/>
          </a:ln>
        </p:spPr>
      </p:pic>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graphicFrame>
        <p:nvGraphicFramePr>
          <p:cNvPr id="109" name="Google Shape;109;p4"/>
          <p:cNvGraphicFramePr/>
          <p:nvPr/>
        </p:nvGraphicFramePr>
        <p:xfrm>
          <a:off x="407368" y="1268760"/>
          <a:ext cx="11521275" cy="1359175"/>
        </p:xfrm>
        <a:graphic>
          <a:graphicData uri="http://schemas.openxmlformats.org/drawingml/2006/table">
            <a:tbl>
              <a:tblPr rtl="1" firstRow="1" bandRow="1">
                <a:noFill/>
              </a:tblPr>
              <a:tblGrid>
                <a:gridCol w="2618550">
                  <a:extLst>
                    <a:ext uri="{9D8B030D-6E8A-4147-A177-3AD203B41FA5}">
                      <a16:colId xmlns:a16="http://schemas.microsoft.com/office/drawing/2014/main" val="20000"/>
                    </a:ext>
                  </a:extLst>
                </a:gridCol>
                <a:gridCol w="3928350">
                  <a:extLst>
                    <a:ext uri="{9D8B030D-6E8A-4147-A177-3AD203B41FA5}">
                      <a16:colId xmlns:a16="http://schemas.microsoft.com/office/drawing/2014/main" val="20001"/>
                    </a:ext>
                  </a:extLst>
                </a:gridCol>
                <a:gridCol w="2370850">
                  <a:extLst>
                    <a:ext uri="{9D8B030D-6E8A-4147-A177-3AD203B41FA5}">
                      <a16:colId xmlns:a16="http://schemas.microsoft.com/office/drawing/2014/main" val="20002"/>
                    </a:ext>
                  </a:extLst>
                </a:gridCol>
                <a:gridCol w="663150">
                  <a:extLst>
                    <a:ext uri="{9D8B030D-6E8A-4147-A177-3AD203B41FA5}">
                      <a16:colId xmlns:a16="http://schemas.microsoft.com/office/drawing/2014/main" val="20003"/>
                    </a:ext>
                  </a:extLst>
                </a:gridCol>
                <a:gridCol w="558250">
                  <a:extLst>
                    <a:ext uri="{9D8B030D-6E8A-4147-A177-3AD203B41FA5}">
                      <a16:colId xmlns:a16="http://schemas.microsoft.com/office/drawing/2014/main" val="20004"/>
                    </a:ext>
                  </a:extLst>
                </a:gridCol>
                <a:gridCol w="1382125">
                  <a:extLst>
                    <a:ext uri="{9D8B030D-6E8A-4147-A177-3AD203B41FA5}">
                      <a16:colId xmlns:a16="http://schemas.microsoft.com/office/drawing/2014/main" val="20005"/>
                    </a:ext>
                  </a:extLst>
                </a:gridCol>
              </a:tblGrid>
              <a:tr h="625250">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מחלקה ומספר הקורס</a:t>
                      </a:r>
                      <a:endParaRPr sz="1800" u="none" strike="noStrike" cap="none">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שם הקורס</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מרצה</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סמס'</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יום</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שעה</a:t>
                      </a:r>
                      <a:endParaRPr/>
                    </a:p>
                  </a:txBody>
                  <a:tcPr marL="91450" marR="91450" marT="45725" marB="45725"/>
                </a:tc>
                <a:extLst>
                  <a:ext uri="{0D108BD9-81ED-4DB2-BD59-A6C34878D82A}">
                    <a16:rowId xmlns:a16="http://schemas.microsoft.com/office/drawing/2014/main" val="10000"/>
                  </a:ext>
                </a:extLst>
              </a:tr>
              <a:tr h="733925">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הסטוריה של עם ישראל</a:t>
                      </a:r>
                      <a:endParaRPr dirty="0"/>
                    </a:p>
                    <a:p>
                      <a:pPr marL="0" marR="0" lvl="0" indent="0" algn="r" rtl="1">
                        <a:spcBef>
                          <a:spcPts val="0"/>
                        </a:spcBef>
                        <a:spcAft>
                          <a:spcPts val="0"/>
                        </a:spcAft>
                        <a:buNone/>
                      </a:pPr>
                      <a:r>
                        <a:rPr lang="iw-IL" sz="1800" u="none" strike="noStrike" cap="none" dirty="0">
                          <a:latin typeface="David"/>
                          <a:ea typeface="David"/>
                          <a:cs typeface="David"/>
                          <a:sym typeface="David"/>
                        </a:rPr>
                        <a:t>125-1-0077</a:t>
                      </a:r>
                      <a:endParaRPr dirty="0"/>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מבוא לברית החדשה</a:t>
                      </a:r>
                      <a:endParaRPr dirty="0"/>
                    </a:p>
                  </a:txBody>
                  <a:tcPr marL="91450" marR="91450" marT="45725" marB="45725"/>
                </a:tc>
                <a:tc>
                  <a:txBody>
                    <a:bodyPr/>
                    <a:lstStyle/>
                    <a:p>
                      <a:pPr marL="0" marR="0" lvl="0" indent="0" algn="ctr" rtl="1">
                        <a:spcBef>
                          <a:spcPts val="0"/>
                        </a:spcBef>
                        <a:spcAft>
                          <a:spcPts val="0"/>
                        </a:spcAft>
                        <a:buNone/>
                      </a:pPr>
                      <a:r>
                        <a:rPr lang="iw-IL" sz="1800" u="none" strike="noStrike" cap="none" dirty="0">
                          <a:latin typeface="David"/>
                          <a:ea typeface="David"/>
                          <a:cs typeface="David"/>
                          <a:sym typeface="David"/>
                        </a:rPr>
                        <a:t>פרופ' כנה ורמן</a:t>
                      </a:r>
                      <a:endParaRPr dirty="0"/>
                    </a:p>
                  </a:txBody>
                  <a:tcPr marL="91450" marR="91450" marT="45725" marB="45725"/>
                </a:tc>
                <a:tc>
                  <a:txBody>
                    <a:bodyPr/>
                    <a:lstStyle/>
                    <a:p>
                      <a:pPr marL="0" marR="0" lvl="0" indent="0" algn="ctr" rtl="1">
                        <a:spcBef>
                          <a:spcPts val="0"/>
                        </a:spcBef>
                        <a:spcAft>
                          <a:spcPts val="0"/>
                        </a:spcAft>
                        <a:buNone/>
                      </a:pPr>
                      <a:r>
                        <a:rPr lang="iw-IL" sz="1800" u="none" strike="noStrike" cap="none" dirty="0">
                          <a:latin typeface="David"/>
                          <a:ea typeface="David"/>
                          <a:cs typeface="David"/>
                          <a:sym typeface="David"/>
                        </a:rPr>
                        <a:t>ב</a:t>
                      </a:r>
                      <a:endParaRPr dirty="0"/>
                    </a:p>
                  </a:txBody>
                  <a:tcPr marL="91450" marR="91450" marT="45725" marB="45725"/>
                </a:tc>
                <a:tc>
                  <a:txBody>
                    <a:bodyPr/>
                    <a:lstStyle/>
                    <a:p>
                      <a:pPr marL="0" marR="0" lvl="0" indent="0" algn="ctr" rtl="1">
                        <a:spcBef>
                          <a:spcPts val="0"/>
                        </a:spcBef>
                        <a:spcAft>
                          <a:spcPts val="0"/>
                        </a:spcAft>
                        <a:buNone/>
                      </a:pPr>
                      <a:r>
                        <a:rPr lang="iw-IL" sz="1800" u="none" strike="noStrike" cap="none" dirty="0">
                          <a:latin typeface="David"/>
                          <a:ea typeface="David"/>
                          <a:cs typeface="David"/>
                          <a:sym typeface="David"/>
                        </a:rPr>
                        <a:t>ג'</a:t>
                      </a:r>
                      <a:endParaRPr dirty="0"/>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14-16</a:t>
                      </a:r>
                      <a:endParaRPr dirty="0"/>
                    </a:p>
                  </a:txBody>
                  <a:tcPr marL="91450" marR="91450" marT="45725" marB="45725"/>
                </a:tc>
                <a:extLst>
                  <a:ext uri="{0D108BD9-81ED-4DB2-BD59-A6C34878D82A}">
                    <a16:rowId xmlns:a16="http://schemas.microsoft.com/office/drawing/2014/main" val="10001"/>
                  </a:ext>
                </a:extLst>
              </a:tr>
            </a:tbl>
          </a:graphicData>
        </a:graphic>
      </p:graphicFrame>
      <p:graphicFrame>
        <p:nvGraphicFramePr>
          <p:cNvPr id="110" name="Google Shape;110;p4"/>
          <p:cNvGraphicFramePr/>
          <p:nvPr/>
        </p:nvGraphicFramePr>
        <p:xfrm>
          <a:off x="4655840" y="3335481"/>
          <a:ext cx="7251975" cy="3272925"/>
        </p:xfrm>
        <a:graphic>
          <a:graphicData uri="http://schemas.openxmlformats.org/drawingml/2006/table">
            <a:tbl>
              <a:tblPr firstRow="1" bandRow="1">
                <a:noFill/>
              </a:tblPr>
              <a:tblGrid>
                <a:gridCol w="7251975">
                  <a:extLst>
                    <a:ext uri="{9D8B030D-6E8A-4147-A177-3AD203B41FA5}">
                      <a16:colId xmlns:a16="http://schemas.microsoft.com/office/drawing/2014/main" val="20000"/>
                    </a:ext>
                  </a:extLst>
                </a:gridCol>
              </a:tblGrid>
              <a:tr h="313175">
                <a:tc>
                  <a:txBody>
                    <a:bodyPr/>
                    <a:lstStyle/>
                    <a:p>
                      <a:pPr marL="0" marR="0" lvl="0" indent="0" algn="ctr" rtl="1">
                        <a:spcBef>
                          <a:spcPts val="0"/>
                        </a:spcBef>
                        <a:spcAft>
                          <a:spcPts val="0"/>
                        </a:spcAft>
                        <a:buNone/>
                      </a:pPr>
                      <a:r>
                        <a:rPr lang="iw-IL" sz="2000" u="none" strike="noStrike" cap="none">
                          <a:latin typeface="David"/>
                          <a:ea typeface="David"/>
                          <a:cs typeface="David"/>
                          <a:sym typeface="David"/>
                        </a:rPr>
                        <a:t>תיאור קצר של הקורס</a:t>
                      </a:r>
                      <a:endParaRPr/>
                    </a:p>
                  </a:txBody>
                  <a:tcPr marL="91450" marR="91450" marT="45725" marB="45725"/>
                </a:tc>
                <a:extLst>
                  <a:ext uri="{0D108BD9-81ED-4DB2-BD59-A6C34878D82A}">
                    <a16:rowId xmlns:a16="http://schemas.microsoft.com/office/drawing/2014/main" val="10000"/>
                  </a:ext>
                </a:extLst>
              </a:tr>
              <a:tr h="2876675">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הברית החדשה, קורפוס שאפשר לתאר כספריה, היא המפתח להבנת הנצרות שכן המגוון שבנצרות נעוץ בר-גוניות של ספרי הברית החדשה. במהלך הסמסטר נלמד את הספרים הכלולים בברית החדשה, ספרי הבשורה, אגרות פאולוס והשליחים האחרים וחזון יוחנן ונכיר את הזמן, הרקע והנסיבות להתהוותם ולהקשר הפולמוסי שבו נכתבו.</a:t>
                      </a:r>
                      <a:endParaRPr/>
                    </a:p>
                  </a:txBody>
                  <a:tcPr marL="91450" marR="91450" marT="45725" marB="45725"/>
                </a:tc>
                <a:extLst>
                  <a:ext uri="{0D108BD9-81ED-4DB2-BD59-A6C34878D82A}">
                    <a16:rowId xmlns:a16="http://schemas.microsoft.com/office/drawing/2014/main" val="10001"/>
                  </a:ext>
                </a:extLst>
              </a:tr>
            </a:tbl>
          </a:graphicData>
        </a:graphic>
      </p:graphicFrame>
      <p:pic>
        <p:nvPicPr>
          <p:cNvPr id="111" name="Google Shape;111;p4"/>
          <p:cNvPicPr preferRelativeResize="0"/>
          <p:nvPr/>
        </p:nvPicPr>
        <p:blipFill rotWithShape="1">
          <a:blip r:embed="rId3">
            <a:alphaModFix/>
          </a:blip>
          <a:srcRect/>
          <a:stretch/>
        </p:blipFill>
        <p:spPr>
          <a:xfrm>
            <a:off x="8976320" y="77565"/>
            <a:ext cx="2987675" cy="1119187"/>
          </a:xfrm>
          <a:prstGeom prst="rect">
            <a:avLst/>
          </a:prstGeom>
          <a:noFill/>
          <a:ln>
            <a:noFill/>
          </a:ln>
        </p:spPr>
      </p:pic>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graphicFrame>
        <p:nvGraphicFramePr>
          <p:cNvPr id="117" name="Google Shape;117;p5"/>
          <p:cNvGraphicFramePr/>
          <p:nvPr/>
        </p:nvGraphicFramePr>
        <p:xfrm>
          <a:off x="203576" y="1268760"/>
          <a:ext cx="11733150" cy="1359175"/>
        </p:xfrm>
        <a:graphic>
          <a:graphicData uri="http://schemas.openxmlformats.org/drawingml/2006/table">
            <a:tbl>
              <a:tblPr rtl="1" firstRow="1" bandRow="1">
                <a:noFill/>
              </a:tblPr>
              <a:tblGrid>
                <a:gridCol w="2626625">
                  <a:extLst>
                    <a:ext uri="{9D8B030D-6E8A-4147-A177-3AD203B41FA5}">
                      <a16:colId xmlns:a16="http://schemas.microsoft.com/office/drawing/2014/main" val="20000"/>
                    </a:ext>
                  </a:extLst>
                </a:gridCol>
                <a:gridCol w="3490150">
                  <a:extLst>
                    <a:ext uri="{9D8B030D-6E8A-4147-A177-3AD203B41FA5}">
                      <a16:colId xmlns:a16="http://schemas.microsoft.com/office/drawing/2014/main" val="20001"/>
                    </a:ext>
                  </a:extLst>
                </a:gridCol>
                <a:gridCol w="2152475">
                  <a:extLst>
                    <a:ext uri="{9D8B030D-6E8A-4147-A177-3AD203B41FA5}">
                      <a16:colId xmlns:a16="http://schemas.microsoft.com/office/drawing/2014/main" val="20002"/>
                    </a:ext>
                  </a:extLst>
                </a:gridCol>
                <a:gridCol w="1188325">
                  <a:extLst>
                    <a:ext uri="{9D8B030D-6E8A-4147-A177-3AD203B41FA5}">
                      <a16:colId xmlns:a16="http://schemas.microsoft.com/office/drawing/2014/main" val="20003"/>
                    </a:ext>
                  </a:extLst>
                </a:gridCol>
                <a:gridCol w="758525">
                  <a:extLst>
                    <a:ext uri="{9D8B030D-6E8A-4147-A177-3AD203B41FA5}">
                      <a16:colId xmlns:a16="http://schemas.microsoft.com/office/drawing/2014/main" val="20004"/>
                    </a:ext>
                  </a:extLst>
                </a:gridCol>
                <a:gridCol w="1517050">
                  <a:extLst>
                    <a:ext uri="{9D8B030D-6E8A-4147-A177-3AD203B41FA5}">
                      <a16:colId xmlns:a16="http://schemas.microsoft.com/office/drawing/2014/main" val="20005"/>
                    </a:ext>
                  </a:extLst>
                </a:gridCol>
              </a:tblGrid>
              <a:tr h="625250">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מחלקה ומספר הקורס</a:t>
                      </a:r>
                      <a:endParaRPr sz="1800" u="none" strike="noStrike" cap="none">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שם הקורס</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מרצה</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סמס'</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יום</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שעה</a:t>
                      </a:r>
                      <a:endParaRPr/>
                    </a:p>
                  </a:txBody>
                  <a:tcPr marL="91450" marR="91450" marT="45725" marB="45725"/>
                </a:tc>
                <a:extLst>
                  <a:ext uri="{0D108BD9-81ED-4DB2-BD59-A6C34878D82A}">
                    <a16:rowId xmlns:a16="http://schemas.microsoft.com/office/drawing/2014/main" val="10000"/>
                  </a:ext>
                </a:extLst>
              </a:tr>
              <a:tr h="733925">
                <a:tc>
                  <a:txBody>
                    <a:bodyPr/>
                    <a:lstStyle/>
                    <a:p>
                      <a:pPr marL="0" marR="0" lvl="0" indent="0" algn="r" rtl="0">
                        <a:spcBef>
                          <a:spcPts val="0"/>
                        </a:spcBef>
                        <a:spcAft>
                          <a:spcPts val="0"/>
                        </a:spcAft>
                        <a:buNone/>
                      </a:pPr>
                      <a:r>
                        <a:rPr lang="iw-IL" sz="1800" b="0" i="0" u="none" strike="noStrike" cap="none" dirty="0">
                          <a:solidFill>
                            <a:srgbClr val="000000"/>
                          </a:solidFill>
                          <a:latin typeface="David"/>
                          <a:ea typeface="David"/>
                          <a:cs typeface="David"/>
                          <a:sym typeface="David"/>
                        </a:rPr>
                        <a:t>היסטוריה של עם ישראל</a:t>
                      </a:r>
                      <a:endParaRPr dirty="0"/>
                    </a:p>
                    <a:p>
                      <a:pPr marL="0" marR="0" lvl="0" indent="0" algn="r" rtl="0">
                        <a:spcBef>
                          <a:spcPts val="0"/>
                        </a:spcBef>
                        <a:spcAft>
                          <a:spcPts val="0"/>
                        </a:spcAft>
                        <a:buNone/>
                      </a:pPr>
                      <a:r>
                        <a:rPr lang="iw-IL" sz="1800" b="0" i="0" u="none" strike="noStrike" cap="none" dirty="0">
                          <a:solidFill>
                            <a:srgbClr val="000000"/>
                          </a:solidFill>
                          <a:latin typeface="David"/>
                          <a:ea typeface="David"/>
                          <a:cs typeface="David"/>
                          <a:sym typeface="David"/>
                        </a:rPr>
                        <a:t>125-1-0420</a:t>
                      </a:r>
                      <a:endParaRPr sz="1800" b="0" i="0" u="none" strike="noStrike" cap="none" dirty="0">
                        <a:solidFill>
                          <a:srgbClr val="000000"/>
                        </a:solidFill>
                        <a:latin typeface="David"/>
                        <a:ea typeface="David"/>
                        <a:cs typeface="David"/>
                        <a:sym typeface="David"/>
                      </a:endParaRPr>
                    </a:p>
                  </a:txBody>
                  <a:tcPr marL="9525" marR="9525" marT="9525" marB="0" anchor="ctr"/>
                </a:tc>
                <a:tc>
                  <a:txBody>
                    <a:bodyPr/>
                    <a:lstStyle/>
                    <a:p>
                      <a:pPr marL="0" marR="0" lvl="0" indent="0" algn="r" rtl="1">
                        <a:spcBef>
                          <a:spcPts val="0"/>
                        </a:spcBef>
                        <a:spcAft>
                          <a:spcPts val="0"/>
                        </a:spcAft>
                        <a:buNone/>
                      </a:pPr>
                      <a:r>
                        <a:rPr lang="iw-IL" sz="1800" b="0" i="0" u="none" strike="noStrike" cap="none" dirty="0">
                          <a:solidFill>
                            <a:srgbClr val="000000"/>
                          </a:solidFill>
                          <a:latin typeface="David"/>
                          <a:ea typeface="David"/>
                          <a:cs typeface="David"/>
                          <a:sym typeface="David"/>
                        </a:rPr>
                        <a:t>יהודים במזרח התיכון במחצית השניה של המאה העשרים</a:t>
                      </a:r>
                      <a:endParaRPr dirty="0"/>
                    </a:p>
                  </a:txBody>
                  <a:tcPr marL="9525" marR="9525" marT="9525" marB="0" anchor="ctr"/>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ד"ר מנשה ענזי</a:t>
                      </a:r>
                      <a:endParaRPr dirty="0"/>
                    </a:p>
                  </a:txBody>
                  <a:tcPr marL="91450" marR="91450" marT="45725" marB="45725" anchor="ctr"/>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ב'</a:t>
                      </a:r>
                      <a:endParaRPr dirty="0"/>
                    </a:p>
                  </a:txBody>
                  <a:tcPr marL="91450" marR="91450" marT="45725" marB="45725" anchor="ctr"/>
                </a:tc>
                <a:tc>
                  <a:txBody>
                    <a:bodyPr/>
                    <a:lstStyle/>
                    <a:p>
                      <a:pPr marL="0" marR="0" lvl="0" indent="0" algn="r" rtl="1">
                        <a:spcBef>
                          <a:spcPts val="0"/>
                        </a:spcBef>
                        <a:spcAft>
                          <a:spcPts val="0"/>
                        </a:spcAft>
                        <a:buNone/>
                      </a:pPr>
                      <a:r>
                        <a:rPr lang="iw-IL" sz="1800" b="0" i="0" u="none" strike="noStrike" cap="none" dirty="0">
                          <a:solidFill>
                            <a:srgbClr val="000000"/>
                          </a:solidFill>
                          <a:latin typeface="David"/>
                          <a:ea typeface="David"/>
                          <a:cs typeface="David"/>
                          <a:sym typeface="David"/>
                        </a:rPr>
                        <a:t>ד'</a:t>
                      </a:r>
                      <a:endParaRPr dirty="0"/>
                    </a:p>
                  </a:txBody>
                  <a:tcPr marL="9525" marR="9525" marT="9525" marB="0" anchor="ctr"/>
                </a:tc>
                <a:tc>
                  <a:txBody>
                    <a:bodyPr/>
                    <a:lstStyle/>
                    <a:p>
                      <a:pPr marL="0" marR="0" lvl="0" indent="0" algn="r" rtl="0">
                        <a:spcBef>
                          <a:spcPts val="0"/>
                        </a:spcBef>
                        <a:spcAft>
                          <a:spcPts val="0"/>
                        </a:spcAft>
                        <a:buNone/>
                      </a:pPr>
                      <a:r>
                        <a:rPr lang="iw-IL" sz="1800" b="0" i="0" u="none" strike="noStrike" cap="none" dirty="0">
                          <a:solidFill>
                            <a:srgbClr val="000000"/>
                          </a:solidFill>
                          <a:latin typeface="David"/>
                          <a:ea typeface="David"/>
                          <a:cs typeface="David"/>
                          <a:sym typeface="David"/>
                        </a:rPr>
                        <a:t>14-16</a:t>
                      </a:r>
                      <a:endParaRPr dirty="0"/>
                    </a:p>
                  </a:txBody>
                  <a:tcPr marL="9525" marR="9525" marT="9525" marB="0" anchor="ctr"/>
                </a:tc>
                <a:extLst>
                  <a:ext uri="{0D108BD9-81ED-4DB2-BD59-A6C34878D82A}">
                    <a16:rowId xmlns:a16="http://schemas.microsoft.com/office/drawing/2014/main" val="10001"/>
                  </a:ext>
                </a:extLst>
              </a:tr>
            </a:tbl>
          </a:graphicData>
        </a:graphic>
      </p:graphicFrame>
      <p:graphicFrame>
        <p:nvGraphicFramePr>
          <p:cNvPr id="118" name="Google Shape;118;p5"/>
          <p:cNvGraphicFramePr/>
          <p:nvPr/>
        </p:nvGraphicFramePr>
        <p:xfrm>
          <a:off x="4511824" y="3110534"/>
          <a:ext cx="7535175" cy="3231272"/>
        </p:xfrm>
        <a:graphic>
          <a:graphicData uri="http://schemas.openxmlformats.org/drawingml/2006/table">
            <a:tbl>
              <a:tblPr firstRow="1" bandRow="1">
                <a:noFill/>
              </a:tblPr>
              <a:tblGrid>
                <a:gridCol w="7535175">
                  <a:extLst>
                    <a:ext uri="{9D8B030D-6E8A-4147-A177-3AD203B41FA5}">
                      <a16:colId xmlns:a16="http://schemas.microsoft.com/office/drawing/2014/main" val="20000"/>
                    </a:ext>
                  </a:extLst>
                </a:gridCol>
              </a:tblGrid>
              <a:tr h="509203">
                <a:tc>
                  <a:txBody>
                    <a:bodyPr/>
                    <a:lstStyle/>
                    <a:p>
                      <a:pPr marL="0" marR="0" lvl="0" indent="0" algn="ctr" rtl="1">
                        <a:spcBef>
                          <a:spcPts val="0"/>
                        </a:spcBef>
                        <a:spcAft>
                          <a:spcPts val="0"/>
                        </a:spcAft>
                        <a:buNone/>
                      </a:pPr>
                      <a:r>
                        <a:rPr lang="iw-IL" sz="1800" u="none" strike="noStrike" cap="none">
                          <a:latin typeface="David"/>
                          <a:ea typeface="David"/>
                          <a:cs typeface="David"/>
                          <a:sym typeface="David"/>
                        </a:rPr>
                        <a:t>תיאור קצר של הקורס</a:t>
                      </a:r>
                      <a:endParaRPr/>
                    </a:p>
                  </a:txBody>
                  <a:tcPr marL="91450" marR="91450" marT="45725" marB="45725"/>
                </a:tc>
                <a:extLst>
                  <a:ext uri="{0D108BD9-81ED-4DB2-BD59-A6C34878D82A}">
                    <a16:rowId xmlns:a16="http://schemas.microsoft.com/office/drawing/2014/main" val="10000"/>
                  </a:ext>
                </a:extLst>
              </a:tr>
              <a:tr h="2722069">
                <a:tc>
                  <a:txBody>
                    <a:bodyPr/>
                    <a:lstStyle/>
                    <a:p>
                      <a:pPr marL="0" marR="0" lvl="0" indent="0" algn="r" rtl="1">
                        <a:spcBef>
                          <a:spcPts val="0"/>
                        </a:spcBef>
                        <a:spcAft>
                          <a:spcPts val="0"/>
                        </a:spcAft>
                        <a:buNone/>
                      </a:pPr>
                      <a:r>
                        <a:rPr lang="iw-IL" sz="1800" b="0" i="0" u="none" strike="noStrike" cap="none" dirty="0">
                          <a:solidFill>
                            <a:srgbClr val="000000"/>
                          </a:solidFill>
                          <a:latin typeface="David"/>
                          <a:ea typeface="David"/>
                          <a:cs typeface="David"/>
                          <a:sym typeface="David"/>
                        </a:rPr>
                        <a:t>בקורס נכיר את חיי היהודים במחצית השנייה של המאה העשרים בארצות האסלאם</a:t>
                      </a:r>
                      <a:r>
                        <a:rPr lang="he-IL" sz="1800" b="0" i="0" u="none" strike="noStrike" cap="none" dirty="0">
                          <a:solidFill>
                            <a:srgbClr val="000000"/>
                          </a:solidFill>
                          <a:latin typeface="David"/>
                          <a:ea typeface="David"/>
                          <a:cs typeface="David"/>
                          <a:sym typeface="David"/>
                        </a:rPr>
                        <a:t>. </a:t>
                      </a:r>
                      <a:r>
                        <a:rPr lang="iw-IL" sz="1800" b="0" i="0" u="none" strike="noStrike" cap="none" dirty="0">
                          <a:solidFill>
                            <a:srgbClr val="000000"/>
                          </a:solidFill>
                          <a:latin typeface="David"/>
                          <a:ea typeface="David"/>
                          <a:cs typeface="David"/>
                          <a:sym typeface="David"/>
                        </a:rPr>
                        <a:t>נדון </a:t>
                      </a:r>
                      <a:r>
                        <a:rPr lang="he-IL" sz="1800" b="0" i="0" u="none" strike="noStrike" cap="none" dirty="0">
                          <a:solidFill>
                            <a:srgbClr val="000000"/>
                          </a:solidFill>
                          <a:latin typeface="David"/>
                          <a:ea typeface="David"/>
                          <a:cs typeface="David"/>
                          <a:sym typeface="David"/>
                        </a:rPr>
                        <a:t>  </a:t>
                      </a:r>
                      <a:r>
                        <a:rPr lang="iw-IL" sz="1800" b="0" i="0" u="none" strike="noStrike" cap="none" dirty="0">
                          <a:solidFill>
                            <a:srgbClr val="000000"/>
                          </a:solidFill>
                          <a:latin typeface="David"/>
                          <a:ea typeface="David"/>
                          <a:cs typeface="David"/>
                          <a:sym typeface="David"/>
                        </a:rPr>
                        <a:t>במקום היהודים בעקבות הקמת מדינות הלאום והקמת מדינת ישראל</a:t>
                      </a:r>
                      <a:r>
                        <a:rPr lang="he-IL" sz="1800" b="0" i="0" u="none" strike="noStrike" cap="none" dirty="0">
                          <a:solidFill>
                            <a:srgbClr val="000000"/>
                          </a:solidFill>
                          <a:latin typeface="David"/>
                          <a:ea typeface="David"/>
                          <a:cs typeface="David"/>
                          <a:sym typeface="David"/>
                        </a:rPr>
                        <a:t>.</a:t>
                      </a:r>
                      <a:r>
                        <a:rPr lang="iw-IL" sz="1800" b="0" i="0" u="none" strike="noStrike" cap="none" dirty="0">
                          <a:solidFill>
                            <a:srgbClr val="000000"/>
                          </a:solidFill>
                          <a:latin typeface="David"/>
                          <a:ea typeface="David"/>
                          <a:cs typeface="David"/>
                          <a:sym typeface="David"/>
                        </a:rPr>
                        <a:t> נשאל על השותפות בין יהודים למוסלמים</a:t>
                      </a:r>
                      <a:r>
                        <a:rPr lang="he-IL" sz="1800" b="0" i="0" u="none" strike="noStrike" cap="none" dirty="0">
                          <a:solidFill>
                            <a:srgbClr val="000000"/>
                          </a:solidFill>
                          <a:latin typeface="David"/>
                          <a:ea typeface="David"/>
                          <a:cs typeface="David"/>
                          <a:sym typeface="David"/>
                        </a:rPr>
                        <a:t>, </a:t>
                      </a:r>
                      <a:r>
                        <a:rPr lang="iw-IL" sz="1800" b="0" i="0" u="none" strike="noStrike" cap="none" dirty="0">
                          <a:solidFill>
                            <a:srgbClr val="000000"/>
                          </a:solidFill>
                          <a:latin typeface="David"/>
                          <a:ea typeface="David"/>
                          <a:cs typeface="David"/>
                          <a:sym typeface="David"/>
                        </a:rPr>
                        <a:t>על מקום היהודים בתהליך הדה-קולוניאליזם המקומי ולבסוף נדון בתהליך סיומן של רוב הקהילות.</a:t>
                      </a:r>
                      <a:endParaRPr dirty="0"/>
                    </a:p>
                    <a:p>
                      <a:pPr marL="0" marR="0" lvl="0" indent="0" algn="r" rtl="1">
                        <a:spcBef>
                          <a:spcPts val="0"/>
                        </a:spcBef>
                        <a:spcAft>
                          <a:spcPts val="0"/>
                        </a:spcAft>
                        <a:buNone/>
                      </a:pPr>
                      <a:r>
                        <a:rPr lang="iw-IL" sz="1800" b="0" i="0" u="none" strike="noStrike" cap="none" dirty="0">
                          <a:solidFill>
                            <a:srgbClr val="000000"/>
                          </a:solidFill>
                          <a:latin typeface="David"/>
                          <a:ea typeface="David"/>
                          <a:cs typeface="David"/>
                          <a:sym typeface="David"/>
                        </a:rPr>
                        <a:t>מילות מפתח</a:t>
                      </a:r>
                      <a:r>
                        <a:rPr lang="he-IL" sz="1800" b="0" i="0" u="none" strike="noStrike" cap="none" dirty="0">
                          <a:solidFill>
                            <a:srgbClr val="000000"/>
                          </a:solidFill>
                          <a:latin typeface="David"/>
                          <a:ea typeface="David"/>
                          <a:cs typeface="David"/>
                          <a:sym typeface="David"/>
                        </a:rPr>
                        <a:t>: </a:t>
                      </a:r>
                      <a:r>
                        <a:rPr lang="iw-IL" sz="1800" b="0" i="0" u="none" strike="noStrike" cap="none" dirty="0">
                          <a:solidFill>
                            <a:srgbClr val="000000"/>
                          </a:solidFill>
                          <a:latin typeface="David"/>
                          <a:ea typeface="David"/>
                          <a:cs typeface="David"/>
                          <a:sym typeface="David"/>
                        </a:rPr>
                        <a:t>דה-קולוניאליזם, יחסים בין יהודים למוסלמים,</a:t>
                      </a:r>
                      <a:r>
                        <a:rPr lang="he-IL" sz="1800" b="0" i="0" u="none" strike="noStrike" cap="none" dirty="0">
                          <a:solidFill>
                            <a:srgbClr val="000000"/>
                          </a:solidFill>
                          <a:latin typeface="David"/>
                          <a:ea typeface="David"/>
                          <a:cs typeface="David"/>
                          <a:sym typeface="David"/>
                        </a:rPr>
                        <a:t> </a:t>
                      </a:r>
                      <a:r>
                        <a:rPr lang="iw-IL" sz="1800" b="0" i="0" u="none" strike="noStrike" cap="none" dirty="0">
                          <a:solidFill>
                            <a:srgbClr val="000000"/>
                          </a:solidFill>
                          <a:latin typeface="David"/>
                          <a:ea typeface="David"/>
                          <a:cs typeface="David"/>
                          <a:sym typeface="David"/>
                        </a:rPr>
                        <a:t>הגיר</a:t>
                      </a:r>
                      <a:r>
                        <a:rPr lang="he-IL" sz="1800" b="0" i="0" u="none" strike="noStrike" cap="none" dirty="0">
                          <a:solidFill>
                            <a:srgbClr val="000000"/>
                          </a:solidFill>
                          <a:latin typeface="David"/>
                          <a:ea typeface="David"/>
                          <a:cs typeface="David"/>
                          <a:sym typeface="David"/>
                        </a:rPr>
                        <a:t>ה,</a:t>
                      </a:r>
                      <a:r>
                        <a:rPr lang="iw-IL" sz="1800" b="0" i="0" u="none" strike="noStrike" cap="none" dirty="0">
                          <a:solidFill>
                            <a:srgbClr val="000000"/>
                          </a:solidFill>
                          <a:latin typeface="David"/>
                          <a:ea typeface="David"/>
                          <a:cs typeface="David"/>
                          <a:sym typeface="David"/>
                        </a:rPr>
                        <a:t> עלי</a:t>
                      </a:r>
                      <a:r>
                        <a:rPr lang="he-IL" sz="1800" b="0" i="0" u="none" strike="noStrike" cap="none" dirty="0">
                          <a:solidFill>
                            <a:srgbClr val="000000"/>
                          </a:solidFill>
                          <a:latin typeface="David"/>
                          <a:ea typeface="David"/>
                          <a:cs typeface="David"/>
                          <a:sym typeface="David"/>
                        </a:rPr>
                        <a:t>ה,</a:t>
                      </a:r>
                      <a:r>
                        <a:rPr lang="iw-IL" sz="1800" b="0" i="0" u="none" strike="noStrike" cap="none" dirty="0">
                          <a:solidFill>
                            <a:srgbClr val="000000"/>
                          </a:solidFill>
                          <a:latin typeface="David"/>
                          <a:ea typeface="David"/>
                          <a:cs typeface="David"/>
                          <a:sym typeface="David"/>
                        </a:rPr>
                        <a:t> סיום הקהילות וזכרונן</a:t>
                      </a:r>
                      <a:r>
                        <a:rPr lang="he-IL" sz="1800" b="0" i="0" u="none" strike="noStrike" cap="none" dirty="0">
                          <a:solidFill>
                            <a:srgbClr val="000000"/>
                          </a:solidFill>
                          <a:latin typeface="David"/>
                          <a:ea typeface="David"/>
                          <a:cs typeface="David"/>
                          <a:sym typeface="David"/>
                        </a:rPr>
                        <a:t>.</a:t>
                      </a:r>
                      <a:endParaRPr sz="1800" b="0" i="0" u="none" strike="noStrike" cap="none" dirty="0">
                        <a:solidFill>
                          <a:srgbClr val="000000"/>
                        </a:solidFill>
                        <a:latin typeface="David"/>
                        <a:ea typeface="David"/>
                        <a:cs typeface="David"/>
                        <a:sym typeface="David"/>
                      </a:endParaRPr>
                    </a:p>
                    <a:p>
                      <a:pPr marL="0" marR="0" lvl="0" indent="0" algn="r" rtl="1">
                        <a:spcBef>
                          <a:spcPts val="0"/>
                        </a:spcBef>
                        <a:spcAft>
                          <a:spcPts val="0"/>
                        </a:spcAft>
                        <a:buNone/>
                      </a:pPr>
                      <a:endParaRPr sz="1800" b="0" i="0" u="none" strike="noStrike" cap="none" dirty="0">
                        <a:solidFill>
                          <a:srgbClr val="000000"/>
                        </a:solidFill>
                        <a:latin typeface="David"/>
                        <a:ea typeface="David"/>
                        <a:cs typeface="David"/>
                        <a:sym typeface="David"/>
                      </a:endParaRPr>
                    </a:p>
                    <a:p>
                      <a:pPr marL="0" marR="0" lvl="0" indent="0" algn="r" rtl="1">
                        <a:spcBef>
                          <a:spcPts val="0"/>
                        </a:spcBef>
                        <a:spcAft>
                          <a:spcPts val="0"/>
                        </a:spcAft>
                        <a:buNone/>
                      </a:pPr>
                      <a:endParaRPr sz="1800" b="0" i="0" u="none" strike="noStrike" cap="none" dirty="0">
                        <a:solidFill>
                          <a:srgbClr val="000000"/>
                        </a:solidFill>
                        <a:latin typeface="David"/>
                        <a:ea typeface="David"/>
                        <a:cs typeface="David"/>
                        <a:sym typeface="David"/>
                      </a:endParaRPr>
                    </a:p>
                  </a:txBody>
                  <a:tcPr marL="9525" marR="9525" marT="9525" marB="0" anchor="ctr"/>
                </a:tc>
                <a:extLst>
                  <a:ext uri="{0D108BD9-81ED-4DB2-BD59-A6C34878D82A}">
                    <a16:rowId xmlns:a16="http://schemas.microsoft.com/office/drawing/2014/main" val="10001"/>
                  </a:ext>
                </a:extLst>
              </a:tr>
            </a:tbl>
          </a:graphicData>
        </a:graphic>
      </p:graphicFrame>
      <p:pic>
        <p:nvPicPr>
          <p:cNvPr id="119" name="Google Shape;119;p5"/>
          <p:cNvPicPr preferRelativeResize="0"/>
          <p:nvPr/>
        </p:nvPicPr>
        <p:blipFill rotWithShape="1">
          <a:blip r:embed="rId3">
            <a:alphaModFix/>
          </a:blip>
          <a:srcRect/>
          <a:stretch/>
        </p:blipFill>
        <p:spPr>
          <a:xfrm>
            <a:off x="8976320" y="77565"/>
            <a:ext cx="2987675" cy="1119187"/>
          </a:xfrm>
          <a:prstGeom prst="rect">
            <a:avLst/>
          </a:prstGeom>
          <a:noFill/>
          <a:ln>
            <a:noFill/>
          </a:ln>
        </p:spPr>
      </p:pic>
      <p:sp>
        <p:nvSpPr>
          <p:cNvPr id="120" name="Google Shape;120;p5" descr="תוצאת תמונה עבור תמונה המזרח והלאומיות"/>
          <p:cNvSpPr/>
          <p:nvPr/>
        </p:nvSpPr>
        <p:spPr>
          <a:xfrm>
            <a:off x="155575" y="-144463"/>
            <a:ext cx="304800" cy="304801"/>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121" name="Google Shape;121;p5" descr="תוצאת תמונה עבור תמונה המזרח והלאומיות"/>
          <p:cNvSpPr/>
          <p:nvPr/>
        </p:nvSpPr>
        <p:spPr>
          <a:xfrm>
            <a:off x="307975" y="7937"/>
            <a:ext cx="304800" cy="304801"/>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800" b="0" i="0" u="none" strike="noStrike" kern="0" cap="none" spc="0" normalizeH="0" baseline="0" noProof="0">
              <a:ln>
                <a:noFill/>
              </a:ln>
              <a:solidFill>
                <a:srgbClr val="000000"/>
              </a:solidFill>
              <a:effectLst/>
              <a:uLnTx/>
              <a:uFillTx/>
              <a:latin typeface="Arial"/>
              <a:ea typeface="Arial"/>
              <a:cs typeface="Arial"/>
              <a:sym typeface="Arial"/>
            </a:endParaRP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graphicFrame>
        <p:nvGraphicFramePr>
          <p:cNvPr id="159" name="Google Shape;159;p10"/>
          <p:cNvGraphicFramePr/>
          <p:nvPr/>
        </p:nvGraphicFramePr>
        <p:xfrm>
          <a:off x="407369" y="1308295"/>
          <a:ext cx="11500455" cy="1319640"/>
        </p:xfrm>
        <a:graphic>
          <a:graphicData uri="http://schemas.openxmlformats.org/drawingml/2006/table">
            <a:tbl>
              <a:tblPr rtl="1" firstRow="1" bandRow="1">
                <a:noFill/>
              </a:tblPr>
              <a:tblGrid>
                <a:gridCol w="2613818">
                  <a:extLst>
                    <a:ext uri="{9D8B030D-6E8A-4147-A177-3AD203B41FA5}">
                      <a16:colId xmlns:a16="http://schemas.microsoft.com/office/drawing/2014/main" val="20000"/>
                    </a:ext>
                  </a:extLst>
                </a:gridCol>
                <a:gridCol w="3483843">
                  <a:extLst>
                    <a:ext uri="{9D8B030D-6E8A-4147-A177-3AD203B41FA5}">
                      <a16:colId xmlns:a16="http://schemas.microsoft.com/office/drawing/2014/main" val="20001"/>
                    </a:ext>
                  </a:extLst>
                </a:gridCol>
                <a:gridCol w="2803974">
                  <a:extLst>
                    <a:ext uri="{9D8B030D-6E8A-4147-A177-3AD203B41FA5}">
                      <a16:colId xmlns:a16="http://schemas.microsoft.com/office/drawing/2014/main" val="20002"/>
                    </a:ext>
                  </a:extLst>
                </a:gridCol>
                <a:gridCol w="708168">
                  <a:extLst>
                    <a:ext uri="{9D8B030D-6E8A-4147-A177-3AD203B41FA5}">
                      <a16:colId xmlns:a16="http://schemas.microsoft.com/office/drawing/2014/main" val="20003"/>
                    </a:ext>
                  </a:extLst>
                </a:gridCol>
                <a:gridCol w="513595">
                  <a:extLst>
                    <a:ext uri="{9D8B030D-6E8A-4147-A177-3AD203B41FA5}">
                      <a16:colId xmlns:a16="http://schemas.microsoft.com/office/drawing/2014/main" val="20004"/>
                    </a:ext>
                  </a:extLst>
                </a:gridCol>
                <a:gridCol w="1377057">
                  <a:extLst>
                    <a:ext uri="{9D8B030D-6E8A-4147-A177-3AD203B41FA5}">
                      <a16:colId xmlns:a16="http://schemas.microsoft.com/office/drawing/2014/main" val="20005"/>
                    </a:ext>
                  </a:extLst>
                </a:gridCol>
              </a:tblGrid>
              <a:tr h="607063">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מחלקה ומספר הקורס</a:t>
                      </a:r>
                      <a:endParaRPr sz="1800" u="none" strike="noStrike" cap="none">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שם הקורס</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מרצה</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סמס'</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יום</a:t>
                      </a:r>
                      <a:endParaRPr/>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שעה</a:t>
                      </a:r>
                      <a:endParaRPr dirty="0"/>
                    </a:p>
                  </a:txBody>
                  <a:tcPr marL="91450" marR="91450" marT="45725" marB="45725"/>
                </a:tc>
                <a:extLst>
                  <a:ext uri="{0D108BD9-81ED-4DB2-BD59-A6C34878D82A}">
                    <a16:rowId xmlns:a16="http://schemas.microsoft.com/office/drawing/2014/main" val="10000"/>
                  </a:ext>
                </a:extLst>
              </a:tr>
              <a:tr h="712577">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היסטוריה של עם ישראל</a:t>
                      </a:r>
                      <a:endParaRPr dirty="0"/>
                    </a:p>
                    <a:p>
                      <a:pPr marL="0" marR="0" lvl="0" indent="0" algn="r" rtl="1">
                        <a:lnSpc>
                          <a:spcPct val="100000"/>
                        </a:lnSpc>
                        <a:spcBef>
                          <a:spcPts val="0"/>
                        </a:spcBef>
                        <a:spcAft>
                          <a:spcPts val="0"/>
                        </a:spcAft>
                        <a:buClr>
                          <a:schemeClr val="dk1"/>
                        </a:buClr>
                        <a:buSzPts val="1800"/>
                        <a:buFont typeface="David"/>
                        <a:buNone/>
                      </a:pPr>
                      <a:r>
                        <a:rPr lang="iw-IL" sz="1800" u="none" strike="noStrike" cap="none" dirty="0">
                          <a:latin typeface="David"/>
                          <a:ea typeface="David"/>
                          <a:cs typeface="David"/>
                          <a:sym typeface="David"/>
                        </a:rPr>
                        <a:t>125-1-1861</a:t>
                      </a:r>
                      <a:endParaRPr dirty="0"/>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תולדות עם ישראל בתקופת המשנה והתלמוד</a:t>
                      </a:r>
                      <a:endParaRPr dirty="0"/>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פרופ' כנה  ורמן</a:t>
                      </a:r>
                      <a:endParaRPr sz="1800" u="none" strike="noStrike" cap="none" dirty="0">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ב'</a:t>
                      </a:r>
                      <a:endParaRPr dirty="0"/>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ג'</a:t>
                      </a:r>
                      <a:endParaRPr dirty="0"/>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10:00-12:00</a:t>
                      </a:r>
                      <a:endParaRPr dirty="0"/>
                    </a:p>
                  </a:txBody>
                  <a:tcPr marL="91450" marR="91450" marT="45725" marB="45725"/>
                </a:tc>
                <a:extLst>
                  <a:ext uri="{0D108BD9-81ED-4DB2-BD59-A6C34878D82A}">
                    <a16:rowId xmlns:a16="http://schemas.microsoft.com/office/drawing/2014/main" val="10001"/>
                  </a:ext>
                </a:extLst>
              </a:tr>
            </a:tbl>
          </a:graphicData>
        </a:graphic>
      </p:graphicFrame>
      <p:graphicFrame>
        <p:nvGraphicFramePr>
          <p:cNvPr id="160" name="Google Shape;160;p10"/>
          <p:cNvGraphicFramePr/>
          <p:nvPr/>
        </p:nvGraphicFramePr>
        <p:xfrm>
          <a:off x="4511824" y="2806253"/>
          <a:ext cx="7396000" cy="3414800"/>
        </p:xfrm>
        <a:graphic>
          <a:graphicData uri="http://schemas.openxmlformats.org/drawingml/2006/table">
            <a:tbl>
              <a:tblPr firstRow="1" bandRow="1">
                <a:noFill/>
              </a:tblPr>
              <a:tblGrid>
                <a:gridCol w="7396000">
                  <a:extLst>
                    <a:ext uri="{9D8B030D-6E8A-4147-A177-3AD203B41FA5}">
                      <a16:colId xmlns:a16="http://schemas.microsoft.com/office/drawing/2014/main" val="20000"/>
                    </a:ext>
                  </a:extLst>
                </a:gridCol>
              </a:tblGrid>
              <a:tr h="538125">
                <a:tc>
                  <a:txBody>
                    <a:bodyPr/>
                    <a:lstStyle/>
                    <a:p>
                      <a:pPr marL="0" marR="0" lvl="0" indent="0" algn="ctr" rtl="1">
                        <a:spcBef>
                          <a:spcPts val="0"/>
                        </a:spcBef>
                        <a:spcAft>
                          <a:spcPts val="0"/>
                        </a:spcAft>
                        <a:buNone/>
                      </a:pPr>
                      <a:r>
                        <a:rPr lang="iw-IL" sz="1800" u="none" strike="noStrike" cap="none">
                          <a:latin typeface="David"/>
                          <a:ea typeface="David"/>
                          <a:cs typeface="David"/>
                          <a:sym typeface="David"/>
                        </a:rPr>
                        <a:t>תיאור קצר של הקורס</a:t>
                      </a:r>
                      <a:endParaRPr/>
                    </a:p>
                  </a:txBody>
                  <a:tcPr marL="91450" marR="91450" marT="45725" marB="45725"/>
                </a:tc>
                <a:extLst>
                  <a:ext uri="{0D108BD9-81ED-4DB2-BD59-A6C34878D82A}">
                    <a16:rowId xmlns:a16="http://schemas.microsoft.com/office/drawing/2014/main" val="10000"/>
                  </a:ext>
                </a:extLst>
              </a:tr>
              <a:tr h="2876675">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הקורס יעסוק בבחינת ההיבטים הפוליטיים</a:t>
                      </a:r>
                      <a:r>
                        <a:rPr lang="he-IL" sz="1800" u="none" strike="noStrike" cap="none" dirty="0">
                          <a:latin typeface="David"/>
                          <a:ea typeface="David"/>
                          <a:cs typeface="David"/>
                          <a:sym typeface="David"/>
                        </a:rPr>
                        <a:t>, </a:t>
                      </a:r>
                      <a:r>
                        <a:rPr lang="iw-IL" sz="1800" u="none" strike="noStrike" cap="none" dirty="0">
                          <a:latin typeface="David"/>
                          <a:ea typeface="David"/>
                          <a:cs typeface="David"/>
                          <a:sym typeface="David"/>
                        </a:rPr>
                        <a:t>החברתיים</a:t>
                      </a:r>
                      <a:r>
                        <a:rPr lang="he-IL" sz="1800" u="none" strike="noStrike" cap="none" dirty="0">
                          <a:latin typeface="David"/>
                          <a:ea typeface="David"/>
                          <a:cs typeface="David"/>
                          <a:sym typeface="David"/>
                        </a:rPr>
                        <a:t>,</a:t>
                      </a:r>
                      <a:r>
                        <a:rPr lang="iw-IL" sz="1800" u="none" strike="noStrike" cap="none" dirty="0">
                          <a:latin typeface="David"/>
                          <a:ea typeface="David"/>
                          <a:cs typeface="David"/>
                          <a:sym typeface="David"/>
                        </a:rPr>
                        <a:t> האינטלקטואליים והכלכליים של החברה היהודית במאות הראשונות לספירה.</a:t>
                      </a:r>
                      <a:endParaRPr dirty="0"/>
                    </a:p>
                  </a:txBody>
                  <a:tcPr marL="91450" marR="91450" marT="45725" marB="45725"/>
                </a:tc>
                <a:extLst>
                  <a:ext uri="{0D108BD9-81ED-4DB2-BD59-A6C34878D82A}">
                    <a16:rowId xmlns:a16="http://schemas.microsoft.com/office/drawing/2014/main" val="10001"/>
                  </a:ext>
                </a:extLst>
              </a:tr>
            </a:tbl>
          </a:graphicData>
        </a:graphic>
      </p:graphicFrame>
      <p:pic>
        <p:nvPicPr>
          <p:cNvPr id="161" name="Google Shape;161;p10"/>
          <p:cNvPicPr preferRelativeResize="0"/>
          <p:nvPr/>
        </p:nvPicPr>
        <p:blipFill rotWithShape="1">
          <a:blip r:embed="rId3">
            <a:alphaModFix/>
          </a:blip>
          <a:srcRect/>
          <a:stretch/>
        </p:blipFill>
        <p:spPr>
          <a:xfrm>
            <a:off x="8976320" y="77565"/>
            <a:ext cx="2987675" cy="1119187"/>
          </a:xfrm>
          <a:prstGeom prst="rect">
            <a:avLst/>
          </a:prstGeom>
          <a:noFill/>
          <a:ln>
            <a:noFill/>
          </a:ln>
        </p:spPr>
      </p:pic>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graphicFrame>
        <p:nvGraphicFramePr>
          <p:cNvPr id="159" name="Google Shape;159;p10"/>
          <p:cNvGraphicFramePr/>
          <p:nvPr/>
        </p:nvGraphicFramePr>
        <p:xfrm>
          <a:off x="407369" y="1308295"/>
          <a:ext cx="11500455" cy="1319640"/>
        </p:xfrm>
        <a:graphic>
          <a:graphicData uri="http://schemas.openxmlformats.org/drawingml/2006/table">
            <a:tbl>
              <a:tblPr rtl="1" firstRow="1" bandRow="1">
                <a:noFill/>
              </a:tblPr>
              <a:tblGrid>
                <a:gridCol w="2613818">
                  <a:extLst>
                    <a:ext uri="{9D8B030D-6E8A-4147-A177-3AD203B41FA5}">
                      <a16:colId xmlns:a16="http://schemas.microsoft.com/office/drawing/2014/main" val="20000"/>
                    </a:ext>
                  </a:extLst>
                </a:gridCol>
                <a:gridCol w="3483843">
                  <a:extLst>
                    <a:ext uri="{9D8B030D-6E8A-4147-A177-3AD203B41FA5}">
                      <a16:colId xmlns:a16="http://schemas.microsoft.com/office/drawing/2014/main" val="20001"/>
                    </a:ext>
                  </a:extLst>
                </a:gridCol>
                <a:gridCol w="2803974">
                  <a:extLst>
                    <a:ext uri="{9D8B030D-6E8A-4147-A177-3AD203B41FA5}">
                      <a16:colId xmlns:a16="http://schemas.microsoft.com/office/drawing/2014/main" val="20002"/>
                    </a:ext>
                  </a:extLst>
                </a:gridCol>
                <a:gridCol w="708168">
                  <a:extLst>
                    <a:ext uri="{9D8B030D-6E8A-4147-A177-3AD203B41FA5}">
                      <a16:colId xmlns:a16="http://schemas.microsoft.com/office/drawing/2014/main" val="20003"/>
                    </a:ext>
                  </a:extLst>
                </a:gridCol>
                <a:gridCol w="513595">
                  <a:extLst>
                    <a:ext uri="{9D8B030D-6E8A-4147-A177-3AD203B41FA5}">
                      <a16:colId xmlns:a16="http://schemas.microsoft.com/office/drawing/2014/main" val="20004"/>
                    </a:ext>
                  </a:extLst>
                </a:gridCol>
                <a:gridCol w="1377057">
                  <a:extLst>
                    <a:ext uri="{9D8B030D-6E8A-4147-A177-3AD203B41FA5}">
                      <a16:colId xmlns:a16="http://schemas.microsoft.com/office/drawing/2014/main" val="20005"/>
                    </a:ext>
                  </a:extLst>
                </a:gridCol>
              </a:tblGrid>
              <a:tr h="607063">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מחלקה ומספר הקורס</a:t>
                      </a:r>
                      <a:endParaRPr sz="1800" u="none" strike="noStrike" cap="none">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שם הקורס</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מרצה</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סמס'</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יום</a:t>
                      </a:r>
                      <a:endParaRPr/>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שעה</a:t>
                      </a:r>
                      <a:endParaRPr dirty="0"/>
                    </a:p>
                  </a:txBody>
                  <a:tcPr marL="91450" marR="91450" marT="45725" marB="45725"/>
                </a:tc>
                <a:extLst>
                  <a:ext uri="{0D108BD9-81ED-4DB2-BD59-A6C34878D82A}">
                    <a16:rowId xmlns:a16="http://schemas.microsoft.com/office/drawing/2014/main" val="10000"/>
                  </a:ext>
                </a:extLst>
              </a:tr>
              <a:tr h="712577">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היסטוריה של עם ישראל</a:t>
                      </a:r>
                      <a:endParaRPr dirty="0"/>
                    </a:p>
                    <a:p>
                      <a:pPr marL="0" marR="0" lvl="0" indent="0" algn="r" rtl="1">
                        <a:lnSpc>
                          <a:spcPct val="100000"/>
                        </a:lnSpc>
                        <a:spcBef>
                          <a:spcPts val="0"/>
                        </a:spcBef>
                        <a:spcAft>
                          <a:spcPts val="0"/>
                        </a:spcAft>
                        <a:buClr>
                          <a:schemeClr val="dk1"/>
                        </a:buClr>
                        <a:buSzPts val="1800"/>
                        <a:buFont typeface="David"/>
                        <a:buNone/>
                      </a:pPr>
                      <a:r>
                        <a:rPr lang="he-IL" sz="1800" u="none" strike="noStrike" cap="none" dirty="0">
                          <a:latin typeface="David"/>
                          <a:cs typeface="David"/>
                          <a:sym typeface="David"/>
                        </a:rPr>
                        <a:t>125-1-0178</a:t>
                      </a:r>
                      <a:endParaRPr dirty="0"/>
                    </a:p>
                  </a:txBody>
                  <a:tcPr marL="91450" marR="91450" marT="45725" marB="45725"/>
                </a:tc>
                <a:tc>
                  <a:txBody>
                    <a:bodyPr/>
                    <a:lstStyle/>
                    <a:p>
                      <a:pPr marL="0" marR="0" lvl="0" indent="0" algn="r" rtl="1">
                        <a:spcBef>
                          <a:spcPts val="0"/>
                        </a:spcBef>
                        <a:spcAft>
                          <a:spcPts val="0"/>
                        </a:spcAft>
                        <a:buNone/>
                      </a:pPr>
                      <a:r>
                        <a:rPr lang="he-IL" sz="1800" u="none" strike="noStrike" cap="none" dirty="0">
                          <a:latin typeface="David"/>
                          <a:ea typeface="David"/>
                          <a:cs typeface="David"/>
                          <a:sym typeface="David"/>
                        </a:rPr>
                        <a:t>המזרח והלאומיות: יהודים בארצות האסלאם בעת החדשה </a:t>
                      </a:r>
                      <a:endParaRPr dirty="0"/>
                    </a:p>
                  </a:txBody>
                  <a:tcPr marL="91450" marR="91450" marT="45725" marB="45725"/>
                </a:tc>
                <a:tc>
                  <a:txBody>
                    <a:bodyPr/>
                    <a:lstStyle/>
                    <a:p>
                      <a:pPr marL="0" marR="0" lvl="0" indent="0" algn="r" rtl="1">
                        <a:spcBef>
                          <a:spcPts val="0"/>
                        </a:spcBef>
                        <a:spcAft>
                          <a:spcPts val="0"/>
                        </a:spcAft>
                        <a:buNone/>
                      </a:pPr>
                      <a:r>
                        <a:rPr lang="he-IL" sz="1800" u="none" strike="noStrike" cap="none" dirty="0">
                          <a:latin typeface="David"/>
                          <a:ea typeface="David"/>
                          <a:cs typeface="David"/>
                          <a:sym typeface="David"/>
                        </a:rPr>
                        <a:t>ד"ר מנשה </a:t>
                      </a:r>
                      <a:r>
                        <a:rPr lang="he-IL" sz="1800" u="none" strike="noStrike" cap="none" dirty="0" err="1">
                          <a:latin typeface="David"/>
                          <a:ea typeface="David"/>
                          <a:cs typeface="David"/>
                          <a:sym typeface="David"/>
                        </a:rPr>
                        <a:t>ענזי</a:t>
                      </a:r>
                      <a:endParaRPr sz="1800" u="none" strike="noStrike" cap="none" dirty="0">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ב'</a:t>
                      </a:r>
                      <a:endParaRPr dirty="0"/>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ג'</a:t>
                      </a:r>
                      <a:endParaRPr dirty="0"/>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10:00-12:00</a:t>
                      </a:r>
                      <a:endParaRPr dirty="0"/>
                    </a:p>
                  </a:txBody>
                  <a:tcPr marL="91450" marR="91450" marT="45725" marB="45725"/>
                </a:tc>
                <a:extLst>
                  <a:ext uri="{0D108BD9-81ED-4DB2-BD59-A6C34878D82A}">
                    <a16:rowId xmlns:a16="http://schemas.microsoft.com/office/drawing/2014/main" val="10001"/>
                  </a:ext>
                </a:extLst>
              </a:tr>
            </a:tbl>
          </a:graphicData>
        </a:graphic>
      </p:graphicFrame>
      <p:graphicFrame>
        <p:nvGraphicFramePr>
          <p:cNvPr id="160" name="Google Shape;160;p10"/>
          <p:cNvGraphicFramePr/>
          <p:nvPr/>
        </p:nvGraphicFramePr>
        <p:xfrm>
          <a:off x="4511824" y="2806253"/>
          <a:ext cx="7396000" cy="3414800"/>
        </p:xfrm>
        <a:graphic>
          <a:graphicData uri="http://schemas.openxmlformats.org/drawingml/2006/table">
            <a:tbl>
              <a:tblPr firstRow="1" bandRow="1">
                <a:noFill/>
              </a:tblPr>
              <a:tblGrid>
                <a:gridCol w="7396000">
                  <a:extLst>
                    <a:ext uri="{9D8B030D-6E8A-4147-A177-3AD203B41FA5}">
                      <a16:colId xmlns:a16="http://schemas.microsoft.com/office/drawing/2014/main" val="20000"/>
                    </a:ext>
                  </a:extLst>
                </a:gridCol>
              </a:tblGrid>
              <a:tr h="538125">
                <a:tc>
                  <a:txBody>
                    <a:bodyPr/>
                    <a:lstStyle/>
                    <a:p>
                      <a:pPr marL="0" marR="0" lvl="0" indent="0" algn="ctr" rtl="1">
                        <a:spcBef>
                          <a:spcPts val="0"/>
                        </a:spcBef>
                        <a:spcAft>
                          <a:spcPts val="0"/>
                        </a:spcAft>
                        <a:buNone/>
                      </a:pPr>
                      <a:r>
                        <a:rPr lang="iw-IL" sz="1800" u="none" strike="noStrike" cap="none">
                          <a:latin typeface="David"/>
                          <a:ea typeface="David"/>
                          <a:cs typeface="David"/>
                          <a:sym typeface="David"/>
                        </a:rPr>
                        <a:t>תיאור קצר של הקורס</a:t>
                      </a:r>
                      <a:endParaRPr/>
                    </a:p>
                  </a:txBody>
                  <a:tcPr marL="91450" marR="91450" marT="45725" marB="45725"/>
                </a:tc>
                <a:extLst>
                  <a:ext uri="{0D108BD9-81ED-4DB2-BD59-A6C34878D82A}">
                    <a16:rowId xmlns:a16="http://schemas.microsoft.com/office/drawing/2014/main" val="10000"/>
                  </a:ext>
                </a:extLst>
              </a:tr>
              <a:tr h="2876675">
                <a:tc>
                  <a:txBody>
                    <a:bodyPr/>
                    <a:lstStyle/>
                    <a:p>
                      <a:pPr marL="0" lvl="0" indent="0" algn="r" rtl="1">
                        <a:spcBef>
                          <a:spcPts val="0"/>
                        </a:spcBef>
                        <a:spcAft>
                          <a:spcPts val="0"/>
                        </a:spcAft>
                        <a:buClr>
                          <a:schemeClr val="dk1"/>
                        </a:buClr>
                        <a:buSzPts val="2600"/>
                        <a:buNone/>
                      </a:pPr>
                      <a:r>
                        <a:rPr lang="he-IL" sz="1800" dirty="0">
                          <a:latin typeface="David" panose="020E0502060401010101" pitchFamily="34" charset="-79"/>
                          <a:cs typeface="David" panose="020E0502060401010101" pitchFamily="34" charset="-79"/>
                        </a:rPr>
                        <a:t>בקורס זה נכיר את חיי היהודים בתקופה המודרנית בארצות האסלאם. נדון במקום היהודים לאור השינויים שחלו בעקבות חדירת מעצמות המערב. נשאל על השותפות בין יהודים לקולוניאליסטים ועל מקום היהודים בתהליך הדה-קולוניאליזם המקומי ועל התעוררות הלאומיות הערבית והציונית. מתוך המושגים שילמדו בקורס נטיב להבין אף את חיי המזרחים בישראל.</a:t>
                      </a:r>
                    </a:p>
                  </a:txBody>
                  <a:tcPr marL="91450" marR="91450" marT="45725" marB="45725"/>
                </a:tc>
                <a:extLst>
                  <a:ext uri="{0D108BD9-81ED-4DB2-BD59-A6C34878D82A}">
                    <a16:rowId xmlns:a16="http://schemas.microsoft.com/office/drawing/2014/main" val="10001"/>
                  </a:ext>
                </a:extLst>
              </a:tr>
            </a:tbl>
          </a:graphicData>
        </a:graphic>
      </p:graphicFrame>
      <p:pic>
        <p:nvPicPr>
          <p:cNvPr id="161" name="Google Shape;161;p10"/>
          <p:cNvPicPr preferRelativeResize="0"/>
          <p:nvPr/>
        </p:nvPicPr>
        <p:blipFill rotWithShape="1">
          <a:blip r:embed="rId3">
            <a:alphaModFix/>
          </a:blip>
          <a:srcRect/>
          <a:stretch/>
        </p:blipFill>
        <p:spPr>
          <a:xfrm>
            <a:off x="8976320" y="77565"/>
            <a:ext cx="2987675" cy="1119187"/>
          </a:xfrm>
          <a:prstGeom prst="rect">
            <a:avLst/>
          </a:prstGeom>
          <a:noFill/>
          <a:ln>
            <a:noFill/>
          </a:ln>
        </p:spPr>
      </p:pic>
    </p:spTree>
    <p:extLst>
      <p:ext uri="{BB962C8B-B14F-4D97-AF65-F5344CB8AC3E}">
        <p14:creationId xmlns:p14="http://schemas.microsoft.com/office/powerpoint/2010/main" val="331985548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graphicFrame>
        <p:nvGraphicFramePr>
          <p:cNvPr id="159" name="Google Shape;159;p10"/>
          <p:cNvGraphicFramePr/>
          <p:nvPr/>
        </p:nvGraphicFramePr>
        <p:xfrm>
          <a:off x="407369" y="1308295"/>
          <a:ext cx="11500455" cy="1319640"/>
        </p:xfrm>
        <a:graphic>
          <a:graphicData uri="http://schemas.openxmlformats.org/drawingml/2006/table">
            <a:tbl>
              <a:tblPr rtl="1" firstRow="1" bandRow="1">
                <a:noFill/>
              </a:tblPr>
              <a:tblGrid>
                <a:gridCol w="2613818">
                  <a:extLst>
                    <a:ext uri="{9D8B030D-6E8A-4147-A177-3AD203B41FA5}">
                      <a16:colId xmlns:a16="http://schemas.microsoft.com/office/drawing/2014/main" val="20000"/>
                    </a:ext>
                  </a:extLst>
                </a:gridCol>
                <a:gridCol w="3483843">
                  <a:extLst>
                    <a:ext uri="{9D8B030D-6E8A-4147-A177-3AD203B41FA5}">
                      <a16:colId xmlns:a16="http://schemas.microsoft.com/office/drawing/2014/main" val="20001"/>
                    </a:ext>
                  </a:extLst>
                </a:gridCol>
                <a:gridCol w="2803974">
                  <a:extLst>
                    <a:ext uri="{9D8B030D-6E8A-4147-A177-3AD203B41FA5}">
                      <a16:colId xmlns:a16="http://schemas.microsoft.com/office/drawing/2014/main" val="20002"/>
                    </a:ext>
                  </a:extLst>
                </a:gridCol>
                <a:gridCol w="708168">
                  <a:extLst>
                    <a:ext uri="{9D8B030D-6E8A-4147-A177-3AD203B41FA5}">
                      <a16:colId xmlns:a16="http://schemas.microsoft.com/office/drawing/2014/main" val="20003"/>
                    </a:ext>
                  </a:extLst>
                </a:gridCol>
                <a:gridCol w="513595">
                  <a:extLst>
                    <a:ext uri="{9D8B030D-6E8A-4147-A177-3AD203B41FA5}">
                      <a16:colId xmlns:a16="http://schemas.microsoft.com/office/drawing/2014/main" val="20004"/>
                    </a:ext>
                  </a:extLst>
                </a:gridCol>
                <a:gridCol w="1377057">
                  <a:extLst>
                    <a:ext uri="{9D8B030D-6E8A-4147-A177-3AD203B41FA5}">
                      <a16:colId xmlns:a16="http://schemas.microsoft.com/office/drawing/2014/main" val="20005"/>
                    </a:ext>
                  </a:extLst>
                </a:gridCol>
              </a:tblGrid>
              <a:tr h="607063">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מחלקה ומספר הקורס</a:t>
                      </a:r>
                      <a:endParaRPr sz="1800" u="none" strike="noStrike" cap="none">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שם הקורס</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מרצה</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סמס'</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יום</a:t>
                      </a:r>
                      <a:endParaRPr/>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שעה</a:t>
                      </a:r>
                      <a:endParaRPr dirty="0"/>
                    </a:p>
                  </a:txBody>
                  <a:tcPr marL="91450" marR="91450" marT="45725" marB="45725"/>
                </a:tc>
                <a:extLst>
                  <a:ext uri="{0D108BD9-81ED-4DB2-BD59-A6C34878D82A}">
                    <a16:rowId xmlns:a16="http://schemas.microsoft.com/office/drawing/2014/main" val="10000"/>
                  </a:ext>
                </a:extLst>
              </a:tr>
              <a:tr h="712577">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היסטוריה של עם ישראל</a:t>
                      </a:r>
                      <a:endParaRPr dirty="0"/>
                    </a:p>
                    <a:p>
                      <a:pPr marL="0" marR="0" lvl="0" indent="0" algn="r" rtl="1">
                        <a:lnSpc>
                          <a:spcPct val="100000"/>
                        </a:lnSpc>
                        <a:spcBef>
                          <a:spcPts val="0"/>
                        </a:spcBef>
                        <a:spcAft>
                          <a:spcPts val="0"/>
                        </a:spcAft>
                        <a:buClr>
                          <a:schemeClr val="dk1"/>
                        </a:buClr>
                        <a:buSzPts val="1800"/>
                        <a:buFont typeface="David"/>
                        <a:buNone/>
                      </a:pPr>
                      <a:r>
                        <a:rPr lang="he-IL" sz="1800" u="none" strike="noStrike" cap="none" dirty="0">
                          <a:latin typeface="David"/>
                          <a:cs typeface="David"/>
                          <a:sym typeface="David"/>
                        </a:rPr>
                        <a:t>125-1-0513</a:t>
                      </a:r>
                      <a:endParaRPr dirty="0"/>
                    </a:p>
                  </a:txBody>
                  <a:tcPr marL="91450" marR="91450" marT="45725" marB="45725"/>
                </a:tc>
                <a:tc>
                  <a:txBody>
                    <a:bodyPr/>
                    <a:lstStyle/>
                    <a:p>
                      <a:pPr marL="0" marR="0" lvl="0" indent="0" algn="r" rtl="1">
                        <a:spcBef>
                          <a:spcPts val="0"/>
                        </a:spcBef>
                        <a:spcAft>
                          <a:spcPts val="0"/>
                        </a:spcAft>
                        <a:buNone/>
                      </a:pPr>
                      <a:r>
                        <a:rPr lang="he-IL" sz="1800" u="none" strike="noStrike" cap="none" dirty="0">
                          <a:latin typeface="David"/>
                          <a:ea typeface="David"/>
                          <a:cs typeface="David"/>
                          <a:sym typeface="David"/>
                        </a:rPr>
                        <a:t>בין רצף לתמורה- יחס למסורת ביהדות המודרנית</a:t>
                      </a:r>
                      <a:endParaRPr dirty="0"/>
                    </a:p>
                  </a:txBody>
                  <a:tcPr marL="91450" marR="91450" marT="45725" marB="45725"/>
                </a:tc>
                <a:tc>
                  <a:txBody>
                    <a:bodyPr/>
                    <a:lstStyle/>
                    <a:p>
                      <a:pPr marL="0" marR="0" lvl="0" indent="0" algn="r" rtl="1">
                        <a:spcBef>
                          <a:spcPts val="0"/>
                        </a:spcBef>
                        <a:spcAft>
                          <a:spcPts val="0"/>
                        </a:spcAft>
                        <a:buNone/>
                      </a:pPr>
                      <a:r>
                        <a:rPr lang="he-IL" sz="1800" u="none" strike="noStrike" cap="none" dirty="0">
                          <a:latin typeface="David"/>
                          <a:ea typeface="David"/>
                          <a:cs typeface="David"/>
                          <a:sym typeface="David"/>
                        </a:rPr>
                        <a:t>ד"ר חנן גפני</a:t>
                      </a:r>
                      <a:endParaRPr sz="1800" u="none" strike="noStrike" cap="none" dirty="0">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ב'</a:t>
                      </a:r>
                      <a:endParaRPr dirty="0"/>
                    </a:p>
                  </a:txBody>
                  <a:tcPr marL="91450" marR="91450" marT="45725" marB="45725"/>
                </a:tc>
                <a:tc>
                  <a:txBody>
                    <a:bodyPr/>
                    <a:lstStyle/>
                    <a:p>
                      <a:pPr marL="0" marR="0" lvl="0" indent="0" algn="r" rtl="1">
                        <a:spcBef>
                          <a:spcPts val="0"/>
                        </a:spcBef>
                        <a:spcAft>
                          <a:spcPts val="0"/>
                        </a:spcAft>
                        <a:buNone/>
                      </a:pPr>
                      <a:r>
                        <a:rPr lang="he-IL" sz="1800" u="none" strike="noStrike" cap="none" dirty="0">
                          <a:latin typeface="David"/>
                          <a:ea typeface="David"/>
                          <a:cs typeface="David"/>
                          <a:sym typeface="David"/>
                        </a:rPr>
                        <a:t>ב'</a:t>
                      </a:r>
                      <a:endParaRPr dirty="0"/>
                    </a:p>
                  </a:txBody>
                  <a:tcPr marL="91450" marR="91450" marT="45725" marB="45725"/>
                </a:tc>
                <a:tc>
                  <a:txBody>
                    <a:bodyPr/>
                    <a:lstStyle/>
                    <a:p>
                      <a:pPr marL="0" marR="0" lvl="0" indent="0" algn="r" rtl="1">
                        <a:spcBef>
                          <a:spcPts val="0"/>
                        </a:spcBef>
                        <a:spcAft>
                          <a:spcPts val="0"/>
                        </a:spcAft>
                        <a:buNone/>
                      </a:pPr>
                      <a:r>
                        <a:rPr lang="he-IL" sz="1800" u="none" strike="noStrike" cap="none" dirty="0">
                          <a:latin typeface="David"/>
                          <a:ea typeface="David"/>
                          <a:cs typeface="David"/>
                          <a:sym typeface="David"/>
                        </a:rPr>
                        <a:t>12:00-14:00</a:t>
                      </a:r>
                      <a:endParaRPr dirty="0"/>
                    </a:p>
                  </a:txBody>
                  <a:tcPr marL="91450" marR="91450" marT="45725" marB="45725"/>
                </a:tc>
                <a:extLst>
                  <a:ext uri="{0D108BD9-81ED-4DB2-BD59-A6C34878D82A}">
                    <a16:rowId xmlns:a16="http://schemas.microsoft.com/office/drawing/2014/main" val="10001"/>
                  </a:ext>
                </a:extLst>
              </a:tr>
            </a:tbl>
          </a:graphicData>
        </a:graphic>
      </p:graphicFrame>
      <p:graphicFrame>
        <p:nvGraphicFramePr>
          <p:cNvPr id="160" name="Google Shape;160;p10"/>
          <p:cNvGraphicFramePr/>
          <p:nvPr/>
        </p:nvGraphicFramePr>
        <p:xfrm>
          <a:off x="4511824" y="2806253"/>
          <a:ext cx="7396000" cy="3414800"/>
        </p:xfrm>
        <a:graphic>
          <a:graphicData uri="http://schemas.openxmlformats.org/drawingml/2006/table">
            <a:tbl>
              <a:tblPr firstRow="1" bandRow="1">
                <a:noFill/>
              </a:tblPr>
              <a:tblGrid>
                <a:gridCol w="7396000">
                  <a:extLst>
                    <a:ext uri="{9D8B030D-6E8A-4147-A177-3AD203B41FA5}">
                      <a16:colId xmlns:a16="http://schemas.microsoft.com/office/drawing/2014/main" val="20000"/>
                    </a:ext>
                  </a:extLst>
                </a:gridCol>
              </a:tblGrid>
              <a:tr h="538125">
                <a:tc>
                  <a:txBody>
                    <a:bodyPr/>
                    <a:lstStyle/>
                    <a:p>
                      <a:pPr marL="0" marR="0" lvl="0" indent="0" algn="ctr" rtl="1">
                        <a:spcBef>
                          <a:spcPts val="0"/>
                        </a:spcBef>
                        <a:spcAft>
                          <a:spcPts val="0"/>
                        </a:spcAft>
                        <a:buNone/>
                      </a:pPr>
                      <a:r>
                        <a:rPr lang="iw-IL" sz="1800" u="none" strike="noStrike" cap="none">
                          <a:latin typeface="David"/>
                          <a:ea typeface="David"/>
                          <a:cs typeface="David"/>
                          <a:sym typeface="David"/>
                        </a:rPr>
                        <a:t>תיאור קצר של הקורס</a:t>
                      </a:r>
                      <a:endParaRPr/>
                    </a:p>
                  </a:txBody>
                  <a:tcPr marL="91450" marR="91450" marT="45725" marB="45725"/>
                </a:tc>
                <a:extLst>
                  <a:ext uri="{0D108BD9-81ED-4DB2-BD59-A6C34878D82A}">
                    <a16:rowId xmlns:a16="http://schemas.microsoft.com/office/drawing/2014/main" val="10000"/>
                  </a:ext>
                </a:extLst>
              </a:tr>
              <a:tr h="2876675">
                <a:tc>
                  <a:txBody>
                    <a:bodyPr/>
                    <a:lstStyle/>
                    <a:p>
                      <a:pPr marL="0" lvl="0" indent="0" algn="r" rtl="1">
                        <a:spcBef>
                          <a:spcPts val="0"/>
                        </a:spcBef>
                        <a:spcAft>
                          <a:spcPts val="0"/>
                        </a:spcAft>
                        <a:buClr>
                          <a:schemeClr val="dk1"/>
                        </a:buClr>
                        <a:buSzPct val="100000"/>
                        <a:buNone/>
                      </a:pPr>
                      <a:r>
                        <a:rPr lang="he-IL" sz="1800" dirty="0">
                          <a:latin typeface="David" panose="020E0502060401010101" pitchFamily="34" charset="-79"/>
                          <a:cs typeface="David" panose="020E0502060401010101" pitchFamily="34" charset="-79"/>
                        </a:rPr>
                        <a:t>המסורת היהודית, על הלכותיה ומנהגיה, נתגבשה במשך מאות בשנים. ואולם, עם המעבר לעידן המודרני החלו תנועות וזרמים שונים לערער על מחויבותם המליאה למסורת היהודית ואורחות חייה כפי שהתנהלו עד כה. על אלו נמנו, בין היתר, החסידות, ההשכלה, והציונות. במהלך הקורס נבחן את דרכי התייחסותם של קבוצות אלו למסורת היהודית, ואת תגובתה של החברה המסורתית לאתגרים שהציבו תנועות אלו בפניה.</a:t>
                      </a:r>
                    </a:p>
                  </a:txBody>
                  <a:tcPr marL="91450" marR="91450" marT="45725" marB="45725"/>
                </a:tc>
                <a:extLst>
                  <a:ext uri="{0D108BD9-81ED-4DB2-BD59-A6C34878D82A}">
                    <a16:rowId xmlns:a16="http://schemas.microsoft.com/office/drawing/2014/main" val="10001"/>
                  </a:ext>
                </a:extLst>
              </a:tr>
            </a:tbl>
          </a:graphicData>
        </a:graphic>
      </p:graphicFrame>
      <p:pic>
        <p:nvPicPr>
          <p:cNvPr id="161" name="Google Shape;161;p10"/>
          <p:cNvPicPr preferRelativeResize="0"/>
          <p:nvPr/>
        </p:nvPicPr>
        <p:blipFill rotWithShape="1">
          <a:blip r:embed="rId3">
            <a:alphaModFix/>
          </a:blip>
          <a:srcRect/>
          <a:stretch/>
        </p:blipFill>
        <p:spPr>
          <a:xfrm>
            <a:off x="8976320" y="77565"/>
            <a:ext cx="2987675" cy="1119187"/>
          </a:xfrm>
          <a:prstGeom prst="rect">
            <a:avLst/>
          </a:prstGeom>
          <a:noFill/>
          <a:ln>
            <a:noFill/>
          </a:ln>
        </p:spPr>
      </p:pic>
    </p:spTree>
    <p:extLst>
      <p:ext uri="{BB962C8B-B14F-4D97-AF65-F5344CB8AC3E}">
        <p14:creationId xmlns:p14="http://schemas.microsoft.com/office/powerpoint/2010/main" val="1194892990"/>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graphicFrame>
        <p:nvGraphicFramePr>
          <p:cNvPr id="159" name="Google Shape;159;p10"/>
          <p:cNvGraphicFramePr/>
          <p:nvPr/>
        </p:nvGraphicFramePr>
        <p:xfrm>
          <a:off x="407369" y="1308295"/>
          <a:ext cx="11500455" cy="1521473"/>
        </p:xfrm>
        <a:graphic>
          <a:graphicData uri="http://schemas.openxmlformats.org/drawingml/2006/table">
            <a:tbl>
              <a:tblPr rtl="1" firstRow="1" bandRow="1">
                <a:noFill/>
              </a:tblPr>
              <a:tblGrid>
                <a:gridCol w="2546846">
                  <a:extLst>
                    <a:ext uri="{9D8B030D-6E8A-4147-A177-3AD203B41FA5}">
                      <a16:colId xmlns:a16="http://schemas.microsoft.com/office/drawing/2014/main" val="20000"/>
                    </a:ext>
                  </a:extLst>
                </a:gridCol>
                <a:gridCol w="3550815">
                  <a:extLst>
                    <a:ext uri="{9D8B030D-6E8A-4147-A177-3AD203B41FA5}">
                      <a16:colId xmlns:a16="http://schemas.microsoft.com/office/drawing/2014/main" val="20001"/>
                    </a:ext>
                  </a:extLst>
                </a:gridCol>
                <a:gridCol w="2803974">
                  <a:extLst>
                    <a:ext uri="{9D8B030D-6E8A-4147-A177-3AD203B41FA5}">
                      <a16:colId xmlns:a16="http://schemas.microsoft.com/office/drawing/2014/main" val="20002"/>
                    </a:ext>
                  </a:extLst>
                </a:gridCol>
                <a:gridCol w="708168">
                  <a:extLst>
                    <a:ext uri="{9D8B030D-6E8A-4147-A177-3AD203B41FA5}">
                      <a16:colId xmlns:a16="http://schemas.microsoft.com/office/drawing/2014/main" val="20003"/>
                    </a:ext>
                  </a:extLst>
                </a:gridCol>
                <a:gridCol w="513595">
                  <a:extLst>
                    <a:ext uri="{9D8B030D-6E8A-4147-A177-3AD203B41FA5}">
                      <a16:colId xmlns:a16="http://schemas.microsoft.com/office/drawing/2014/main" val="20004"/>
                    </a:ext>
                  </a:extLst>
                </a:gridCol>
                <a:gridCol w="1377057">
                  <a:extLst>
                    <a:ext uri="{9D8B030D-6E8A-4147-A177-3AD203B41FA5}">
                      <a16:colId xmlns:a16="http://schemas.microsoft.com/office/drawing/2014/main" val="20005"/>
                    </a:ext>
                  </a:extLst>
                </a:gridCol>
              </a:tblGrid>
              <a:tr h="607063">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מחלקה ומספר הקורס</a:t>
                      </a:r>
                      <a:endParaRPr sz="1800" u="none" strike="noStrike" cap="none">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שם הקורס</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מרצה</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סמס'</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יום</a:t>
                      </a:r>
                      <a:endParaRPr/>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שעה</a:t>
                      </a:r>
                      <a:endParaRPr dirty="0"/>
                    </a:p>
                  </a:txBody>
                  <a:tcPr marL="91450" marR="91450" marT="45725" marB="45725"/>
                </a:tc>
                <a:extLst>
                  <a:ext uri="{0D108BD9-81ED-4DB2-BD59-A6C34878D82A}">
                    <a16:rowId xmlns:a16="http://schemas.microsoft.com/office/drawing/2014/main" val="10000"/>
                  </a:ext>
                </a:extLst>
              </a:tr>
              <a:tr h="712577">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היסטוריה של עם ישראל</a:t>
                      </a:r>
                      <a:endParaRPr dirty="0"/>
                    </a:p>
                    <a:p>
                      <a:pPr marL="0" marR="0" lvl="0" indent="0" algn="r" rtl="1">
                        <a:lnSpc>
                          <a:spcPct val="100000"/>
                        </a:lnSpc>
                        <a:spcBef>
                          <a:spcPts val="0"/>
                        </a:spcBef>
                        <a:spcAft>
                          <a:spcPts val="0"/>
                        </a:spcAft>
                        <a:buClr>
                          <a:schemeClr val="dk1"/>
                        </a:buClr>
                        <a:buSzPts val="1800"/>
                        <a:buFont typeface="David"/>
                        <a:buNone/>
                      </a:pPr>
                      <a:r>
                        <a:rPr lang="he-IL" sz="1800" u="none" strike="noStrike" cap="none" dirty="0">
                          <a:latin typeface="David"/>
                          <a:cs typeface="David"/>
                          <a:sym typeface="David"/>
                        </a:rPr>
                        <a:t>125-1-0731</a:t>
                      </a:r>
                      <a:endParaRPr dirty="0"/>
                    </a:p>
                  </a:txBody>
                  <a:tcPr marL="91450" marR="91450" marT="45725" marB="45725"/>
                </a:tc>
                <a:tc>
                  <a:txBody>
                    <a:bodyPr/>
                    <a:lstStyle/>
                    <a:p>
                      <a:pPr marL="0" marR="0" lvl="0" indent="0" algn="r" rtl="1">
                        <a:spcBef>
                          <a:spcPts val="0"/>
                        </a:spcBef>
                        <a:spcAft>
                          <a:spcPts val="0"/>
                        </a:spcAft>
                        <a:buNone/>
                      </a:pPr>
                      <a:r>
                        <a:rPr lang="he-IL" sz="1800" u="none" strike="noStrike" cap="none" dirty="0">
                          <a:latin typeface="David"/>
                          <a:ea typeface="David"/>
                          <a:cs typeface="David"/>
                          <a:sym typeface="David"/>
                        </a:rPr>
                        <a:t>לפרוץ את מחסום השתיקה: נשים יהודיות באירופה מימי הביניים ועד העת החדשה</a:t>
                      </a:r>
                      <a:endParaRPr dirty="0"/>
                    </a:p>
                  </a:txBody>
                  <a:tcPr marL="91450" marR="91450" marT="45725" marB="45725"/>
                </a:tc>
                <a:tc>
                  <a:txBody>
                    <a:bodyPr/>
                    <a:lstStyle/>
                    <a:p>
                      <a:pPr marL="0" marR="0" lvl="0" indent="0" algn="r" rtl="1">
                        <a:spcBef>
                          <a:spcPts val="0"/>
                        </a:spcBef>
                        <a:spcAft>
                          <a:spcPts val="0"/>
                        </a:spcAft>
                        <a:buNone/>
                      </a:pPr>
                      <a:r>
                        <a:rPr lang="he-IL" sz="1800" u="none" strike="noStrike" cap="none" dirty="0">
                          <a:latin typeface="David"/>
                          <a:ea typeface="David"/>
                          <a:cs typeface="David"/>
                          <a:sym typeface="David"/>
                        </a:rPr>
                        <a:t>ד"ר איריס אידלסון-שיין</a:t>
                      </a:r>
                      <a:endParaRPr sz="1800" u="none" strike="noStrike" cap="none" dirty="0">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ב'</a:t>
                      </a:r>
                      <a:endParaRPr dirty="0"/>
                    </a:p>
                  </a:txBody>
                  <a:tcPr marL="91450" marR="91450" marT="45725" marB="45725"/>
                </a:tc>
                <a:tc>
                  <a:txBody>
                    <a:bodyPr/>
                    <a:lstStyle/>
                    <a:p>
                      <a:pPr marL="0" marR="0" lvl="0" indent="0" algn="r" rtl="1">
                        <a:spcBef>
                          <a:spcPts val="0"/>
                        </a:spcBef>
                        <a:spcAft>
                          <a:spcPts val="0"/>
                        </a:spcAft>
                        <a:buNone/>
                      </a:pPr>
                      <a:r>
                        <a:rPr lang="he-IL" sz="1800" u="none" strike="noStrike" cap="none" dirty="0">
                          <a:latin typeface="David"/>
                          <a:ea typeface="David"/>
                          <a:cs typeface="David"/>
                          <a:sym typeface="David"/>
                        </a:rPr>
                        <a:t>ד'</a:t>
                      </a:r>
                      <a:endParaRPr dirty="0"/>
                    </a:p>
                  </a:txBody>
                  <a:tcPr marL="91450" marR="91450" marT="45725" marB="45725"/>
                </a:tc>
                <a:tc>
                  <a:txBody>
                    <a:bodyPr/>
                    <a:lstStyle/>
                    <a:p>
                      <a:pPr marL="0" marR="0" lvl="0" indent="0" algn="r" rtl="1">
                        <a:spcBef>
                          <a:spcPts val="0"/>
                        </a:spcBef>
                        <a:spcAft>
                          <a:spcPts val="0"/>
                        </a:spcAft>
                        <a:buNone/>
                      </a:pPr>
                      <a:r>
                        <a:rPr lang="he-IL" sz="1800" u="none" strike="noStrike" cap="none" dirty="0">
                          <a:latin typeface="David"/>
                          <a:ea typeface="David"/>
                          <a:cs typeface="David"/>
                          <a:sym typeface="David"/>
                        </a:rPr>
                        <a:t>10:00-12:00</a:t>
                      </a:r>
                      <a:endParaRPr dirty="0"/>
                    </a:p>
                  </a:txBody>
                  <a:tcPr marL="91450" marR="91450" marT="45725" marB="45725"/>
                </a:tc>
                <a:extLst>
                  <a:ext uri="{0D108BD9-81ED-4DB2-BD59-A6C34878D82A}">
                    <a16:rowId xmlns:a16="http://schemas.microsoft.com/office/drawing/2014/main" val="10001"/>
                  </a:ext>
                </a:extLst>
              </a:tr>
            </a:tbl>
          </a:graphicData>
        </a:graphic>
      </p:graphicFrame>
      <p:graphicFrame>
        <p:nvGraphicFramePr>
          <p:cNvPr id="160" name="Google Shape;160;p10"/>
          <p:cNvGraphicFramePr/>
          <p:nvPr/>
        </p:nvGraphicFramePr>
        <p:xfrm>
          <a:off x="4667165" y="2806253"/>
          <a:ext cx="7240659" cy="3301649"/>
        </p:xfrm>
        <a:graphic>
          <a:graphicData uri="http://schemas.openxmlformats.org/drawingml/2006/table">
            <a:tbl>
              <a:tblPr firstRow="1" bandRow="1">
                <a:noFill/>
              </a:tblPr>
              <a:tblGrid>
                <a:gridCol w="7240659">
                  <a:extLst>
                    <a:ext uri="{9D8B030D-6E8A-4147-A177-3AD203B41FA5}">
                      <a16:colId xmlns:a16="http://schemas.microsoft.com/office/drawing/2014/main" val="20000"/>
                    </a:ext>
                  </a:extLst>
                </a:gridCol>
              </a:tblGrid>
              <a:tr h="180366">
                <a:tc>
                  <a:txBody>
                    <a:bodyPr/>
                    <a:lstStyle/>
                    <a:p>
                      <a:pPr marL="0" marR="0" lvl="0" indent="0" algn="ctr" rtl="1">
                        <a:spcBef>
                          <a:spcPts val="0"/>
                        </a:spcBef>
                        <a:spcAft>
                          <a:spcPts val="0"/>
                        </a:spcAft>
                        <a:buNone/>
                      </a:pPr>
                      <a:r>
                        <a:rPr lang="iw-IL" sz="1800" u="none" strike="noStrike" cap="none">
                          <a:latin typeface="David"/>
                          <a:ea typeface="David"/>
                          <a:cs typeface="David"/>
                          <a:sym typeface="David"/>
                        </a:rPr>
                        <a:t>תיאור קצר של הקורס</a:t>
                      </a:r>
                      <a:endParaRPr/>
                    </a:p>
                  </a:txBody>
                  <a:tcPr marL="91450" marR="91450" marT="45725" marB="45725"/>
                </a:tc>
                <a:extLst>
                  <a:ext uri="{0D108BD9-81ED-4DB2-BD59-A6C34878D82A}">
                    <a16:rowId xmlns:a16="http://schemas.microsoft.com/office/drawing/2014/main" val="10000"/>
                  </a:ext>
                </a:extLst>
              </a:tr>
              <a:tr h="2935879">
                <a:tc>
                  <a:txBody>
                    <a:bodyPr/>
                    <a:lstStyle/>
                    <a:p>
                      <a:pPr marL="342900" lvl="0" indent="-342900" algn="r" rtl="1">
                        <a:spcBef>
                          <a:spcPts val="400"/>
                        </a:spcBef>
                        <a:spcAft>
                          <a:spcPts val="0"/>
                        </a:spcAft>
                        <a:buClr>
                          <a:schemeClr val="dk1"/>
                        </a:buClr>
                        <a:buSzPct val="100000"/>
                        <a:buChar char="•"/>
                      </a:pPr>
                      <a:r>
                        <a:rPr lang="he-IL" sz="1050" dirty="0">
                          <a:latin typeface="David" panose="020E0502060401010101" pitchFamily="34" charset="-79"/>
                          <a:cs typeface="David" panose="020E0502060401010101" pitchFamily="34" charset="-79"/>
                        </a:rPr>
                        <a:t>מאז שנות השבעים של המאה העשרים ניכרת התנגדות גוברת למה שנתפס כשליטה הגברית על ההיסטוריה. היסטוריוניות פמיניסטיות החלו להסב את תשומת לבנו לכך, שהמושג 'היסטוריה' מציין, לעתים קרובות, את המרחב המצומצם שבו גברים כתבו, ציירו, הלחינו, חשבו, כבשו, נלחמו, או סחרו, וקראו לנו להפנות את תשומת לבנו מן ההיסטוריה הגברית אל זו הנשית. דרישה זו, לעשות היסטוריה פמיניסטית היא דרישה רדיקלית, שמאתגרת לא רק את מושאי המחקר של ההיסטוריוגרפיה המסורתית, אלא גם את הכלים והמושגים הבסיסיים ביותר שלה; את משמעותם, למשל, של סוכנות היסטורית, של מקורות היסטוריים ושל תיקוף היסטורי. </a:t>
                      </a:r>
                    </a:p>
                    <a:p>
                      <a:pPr marL="342900" lvl="0" indent="-342900" algn="r" rtl="1">
                        <a:spcBef>
                          <a:spcPts val="400"/>
                        </a:spcBef>
                        <a:spcAft>
                          <a:spcPts val="0"/>
                        </a:spcAft>
                        <a:buClr>
                          <a:schemeClr val="dk1"/>
                        </a:buClr>
                        <a:buSzPct val="100000"/>
                        <a:buChar char="•"/>
                      </a:pPr>
                      <a:r>
                        <a:rPr lang="he-IL" sz="1050" dirty="0">
                          <a:latin typeface="David" panose="020E0502060401010101" pitchFamily="34" charset="-79"/>
                          <a:cs typeface="David" panose="020E0502060401010101" pitchFamily="34" charset="-79"/>
                        </a:rPr>
                        <a:t>בשיעור זה נבחן את האתגר שמציבה ההיסטוריוגרפיה הפמיניסטית דרך המקרה המיוחד של ההיסטוריה היהודית. נבחן את המכשולים המתודולוגיים המרכזיים שמזמן לנו הניסיון לכתוב היסטוריה יהודית מנקודת מבט נשית, ובראשם ? היעדרם הכמעט-מוחלט של טקסטים פרי עטן של נשים יהודיות לפני סוף המאה השמונה-עשרה. ננסה לענות על השאלה: האם אכן ניתן לעשות היסטוריה של נשים יהודיות בעידן הטרום מודרני, או שמא עלינו להסתפק בהיסטוריה של ייצוגים נשיים בלבד? במילים אחרות, האם וכיצד ניתן לפרוץ את מחסום השתיקה של האישה היהודייה בימי הביניים ובראשית העת החדשה? </a:t>
                      </a:r>
                    </a:p>
                    <a:p>
                      <a:pPr marL="342900" lvl="0" indent="-342900" algn="r" rtl="1">
                        <a:spcBef>
                          <a:spcPts val="400"/>
                        </a:spcBef>
                        <a:spcAft>
                          <a:spcPts val="0"/>
                        </a:spcAft>
                        <a:buClr>
                          <a:schemeClr val="dk1"/>
                        </a:buClr>
                        <a:buSzPct val="100000"/>
                        <a:buChar char="•"/>
                      </a:pPr>
                      <a:r>
                        <a:rPr lang="he-IL" sz="1050" dirty="0">
                          <a:latin typeface="David" panose="020E0502060401010101" pitchFamily="34" charset="-79"/>
                          <a:cs typeface="David" panose="020E0502060401010101" pitchFamily="34" charset="-79"/>
                        </a:rPr>
                        <a:t>בנוסף, נבחן את התמורות הדרמטיות שחלו באירופה במהלך מאות השנים שבין ימי הביניים לראשית המאה התשע-עשרה דרך סיפורן של נשים באירופה בכלל, ובחברה היהודית-האירופית בפרט. בין הנושאים בהם נעסוק: פשיעה נשית ורצח ילדים, דימויי </a:t>
                      </a:r>
                      <a:r>
                        <a:rPr lang="he-IL" sz="1050" dirty="0" err="1">
                          <a:latin typeface="David" panose="020E0502060401010101" pitchFamily="34" charset="-79"/>
                          <a:cs typeface="David" panose="020E0502060401010101" pitchFamily="34" charset="-79"/>
                        </a:rPr>
                        <a:t>האמהות</a:t>
                      </a:r>
                      <a:r>
                        <a:rPr lang="he-IL" sz="1050" dirty="0">
                          <a:latin typeface="David" panose="020E0502060401010101" pitchFamily="34" charset="-79"/>
                          <a:cs typeface="David" panose="020E0502060401010101" pitchFamily="34" charset="-79"/>
                        </a:rPr>
                        <a:t> לאורך ההיסטוריה, תמורות בדימויי הגוף והמיניות הנשית ועוד.</a:t>
                      </a:r>
                    </a:p>
                    <a:p>
                      <a:pPr marL="0" lvl="0" indent="0" algn="r" rtl="1">
                        <a:spcBef>
                          <a:spcPts val="0"/>
                        </a:spcBef>
                        <a:spcAft>
                          <a:spcPts val="0"/>
                        </a:spcAft>
                        <a:buClr>
                          <a:schemeClr val="dk1"/>
                        </a:buClr>
                        <a:buSzPct val="100000"/>
                        <a:buNone/>
                      </a:pPr>
                      <a:endParaRPr lang="he-IL" sz="1800" dirty="0">
                        <a:latin typeface="David" panose="020E0502060401010101" pitchFamily="34" charset="-79"/>
                        <a:cs typeface="David" panose="020E0502060401010101" pitchFamily="34" charset="-79"/>
                      </a:endParaRPr>
                    </a:p>
                  </a:txBody>
                  <a:tcPr marL="91450" marR="91450" marT="45725" marB="45725"/>
                </a:tc>
                <a:extLst>
                  <a:ext uri="{0D108BD9-81ED-4DB2-BD59-A6C34878D82A}">
                    <a16:rowId xmlns:a16="http://schemas.microsoft.com/office/drawing/2014/main" val="10001"/>
                  </a:ext>
                </a:extLst>
              </a:tr>
            </a:tbl>
          </a:graphicData>
        </a:graphic>
      </p:graphicFrame>
      <p:pic>
        <p:nvPicPr>
          <p:cNvPr id="161" name="Google Shape;161;p10"/>
          <p:cNvPicPr preferRelativeResize="0"/>
          <p:nvPr/>
        </p:nvPicPr>
        <p:blipFill rotWithShape="1">
          <a:blip r:embed="rId3">
            <a:alphaModFix/>
          </a:blip>
          <a:srcRect/>
          <a:stretch/>
        </p:blipFill>
        <p:spPr>
          <a:xfrm>
            <a:off x="8976320" y="77565"/>
            <a:ext cx="2987675" cy="1119187"/>
          </a:xfrm>
          <a:prstGeom prst="rect">
            <a:avLst/>
          </a:prstGeom>
          <a:noFill/>
          <a:ln>
            <a:noFill/>
          </a:ln>
        </p:spPr>
      </p:pic>
    </p:spTree>
    <p:extLst>
      <p:ext uri="{BB962C8B-B14F-4D97-AF65-F5344CB8AC3E}">
        <p14:creationId xmlns:p14="http://schemas.microsoft.com/office/powerpoint/2010/main" val="74167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graphicFrame>
        <p:nvGraphicFramePr>
          <p:cNvPr id="159" name="Google Shape;159;p10"/>
          <p:cNvGraphicFramePr/>
          <p:nvPr/>
        </p:nvGraphicFramePr>
        <p:xfrm>
          <a:off x="407369" y="1308295"/>
          <a:ext cx="11500455" cy="1430030"/>
        </p:xfrm>
        <a:graphic>
          <a:graphicData uri="http://schemas.openxmlformats.org/drawingml/2006/table">
            <a:tbl>
              <a:tblPr rtl="1" firstRow="1" bandRow="1">
                <a:noFill/>
              </a:tblPr>
              <a:tblGrid>
                <a:gridCol w="2518711">
                  <a:extLst>
                    <a:ext uri="{9D8B030D-6E8A-4147-A177-3AD203B41FA5}">
                      <a16:colId xmlns:a16="http://schemas.microsoft.com/office/drawing/2014/main" val="20000"/>
                    </a:ext>
                  </a:extLst>
                </a:gridCol>
                <a:gridCol w="3578950">
                  <a:extLst>
                    <a:ext uri="{9D8B030D-6E8A-4147-A177-3AD203B41FA5}">
                      <a16:colId xmlns:a16="http://schemas.microsoft.com/office/drawing/2014/main" val="20001"/>
                    </a:ext>
                  </a:extLst>
                </a:gridCol>
                <a:gridCol w="2803974">
                  <a:extLst>
                    <a:ext uri="{9D8B030D-6E8A-4147-A177-3AD203B41FA5}">
                      <a16:colId xmlns:a16="http://schemas.microsoft.com/office/drawing/2014/main" val="20002"/>
                    </a:ext>
                  </a:extLst>
                </a:gridCol>
                <a:gridCol w="708168">
                  <a:extLst>
                    <a:ext uri="{9D8B030D-6E8A-4147-A177-3AD203B41FA5}">
                      <a16:colId xmlns:a16="http://schemas.microsoft.com/office/drawing/2014/main" val="20003"/>
                    </a:ext>
                  </a:extLst>
                </a:gridCol>
                <a:gridCol w="519530">
                  <a:extLst>
                    <a:ext uri="{9D8B030D-6E8A-4147-A177-3AD203B41FA5}">
                      <a16:colId xmlns:a16="http://schemas.microsoft.com/office/drawing/2014/main" val="20004"/>
                    </a:ext>
                  </a:extLst>
                </a:gridCol>
                <a:gridCol w="1371122">
                  <a:extLst>
                    <a:ext uri="{9D8B030D-6E8A-4147-A177-3AD203B41FA5}">
                      <a16:colId xmlns:a16="http://schemas.microsoft.com/office/drawing/2014/main" val="20005"/>
                    </a:ext>
                  </a:extLst>
                </a:gridCol>
              </a:tblGrid>
              <a:tr h="717453">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מחלקה ומספר הקורס</a:t>
                      </a:r>
                      <a:endParaRPr sz="1800" u="none" strike="noStrike" cap="none">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שם הקורס</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מרצה</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סמס'</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יום</a:t>
                      </a:r>
                      <a:endParaRPr/>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שעה</a:t>
                      </a:r>
                      <a:endParaRPr dirty="0"/>
                    </a:p>
                  </a:txBody>
                  <a:tcPr marL="91450" marR="91450" marT="45725" marB="45725"/>
                </a:tc>
                <a:extLst>
                  <a:ext uri="{0D108BD9-81ED-4DB2-BD59-A6C34878D82A}">
                    <a16:rowId xmlns:a16="http://schemas.microsoft.com/office/drawing/2014/main" val="10000"/>
                  </a:ext>
                </a:extLst>
              </a:tr>
              <a:tr h="712577">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היסטוריה של עם ישראל</a:t>
                      </a:r>
                      <a:endParaRPr dirty="0"/>
                    </a:p>
                    <a:p>
                      <a:pPr marL="0" marR="0" lvl="0" indent="0" algn="r" rtl="1">
                        <a:lnSpc>
                          <a:spcPct val="100000"/>
                        </a:lnSpc>
                        <a:spcBef>
                          <a:spcPts val="0"/>
                        </a:spcBef>
                        <a:spcAft>
                          <a:spcPts val="0"/>
                        </a:spcAft>
                        <a:buClr>
                          <a:schemeClr val="dk1"/>
                        </a:buClr>
                        <a:buSzPts val="1800"/>
                        <a:buFont typeface="David"/>
                        <a:buNone/>
                      </a:pPr>
                      <a:r>
                        <a:rPr lang="he-IL" sz="1800" u="none" strike="noStrike" cap="none" dirty="0">
                          <a:latin typeface="David"/>
                          <a:cs typeface="David"/>
                          <a:sym typeface="David"/>
                        </a:rPr>
                        <a:t>125-1-0731</a:t>
                      </a:r>
                      <a:endParaRPr dirty="0"/>
                    </a:p>
                  </a:txBody>
                  <a:tcPr marL="91450" marR="91450" marT="45725" marB="45725"/>
                </a:tc>
                <a:tc>
                  <a:txBody>
                    <a:bodyPr/>
                    <a:lstStyle/>
                    <a:p>
                      <a:pPr marL="0" marR="0" lvl="0" indent="0" algn="r" rtl="1">
                        <a:spcBef>
                          <a:spcPts val="0"/>
                        </a:spcBef>
                        <a:spcAft>
                          <a:spcPts val="0"/>
                        </a:spcAft>
                        <a:buNone/>
                      </a:pPr>
                      <a:r>
                        <a:rPr lang="he-IL" sz="1800" dirty="0">
                          <a:latin typeface="David" panose="020E0502060401010101" pitchFamily="34" charset="-79"/>
                          <a:cs typeface="David" panose="020E0502060401010101" pitchFamily="34" charset="-79"/>
                        </a:rPr>
                        <a:t>וינה </a:t>
                      </a:r>
                      <a:r>
                        <a:rPr lang="he-IL" sz="1800" dirty="0" err="1">
                          <a:latin typeface="David" panose="020E0502060401010101" pitchFamily="34" charset="-79"/>
                          <a:cs typeface="David" panose="020E0502060401010101" pitchFamily="34" charset="-79"/>
                        </a:rPr>
                        <a:t>אסתאנבול</a:t>
                      </a:r>
                      <a:r>
                        <a:rPr lang="he-IL" sz="1800" dirty="0">
                          <a:latin typeface="David" panose="020E0502060401010101" pitchFamily="34" charset="-79"/>
                          <a:cs typeface="David" panose="020E0502060401010101" pitchFamily="34" charset="-79"/>
                        </a:rPr>
                        <a:t>, בגדאד- לבוב: יהודים באימפריות הרב לאומיות, 1918-1772</a:t>
                      </a:r>
                      <a:endParaRPr sz="1800" dirty="0">
                        <a:latin typeface="David" panose="020E0502060401010101" pitchFamily="34" charset="-79"/>
                        <a:cs typeface="David" panose="020E0502060401010101" pitchFamily="34" charset="-79"/>
                      </a:endParaRPr>
                    </a:p>
                  </a:txBody>
                  <a:tcPr marL="91450" marR="91450" marT="45725" marB="45725"/>
                </a:tc>
                <a:tc>
                  <a:txBody>
                    <a:bodyPr/>
                    <a:lstStyle/>
                    <a:p>
                      <a:pPr marL="0" marR="0" lvl="0" indent="0" algn="r" rtl="1">
                        <a:spcBef>
                          <a:spcPts val="0"/>
                        </a:spcBef>
                        <a:spcAft>
                          <a:spcPts val="0"/>
                        </a:spcAft>
                        <a:buNone/>
                      </a:pPr>
                      <a:r>
                        <a:rPr lang="he-IL" sz="1800" u="none" strike="noStrike" cap="none" dirty="0">
                          <a:latin typeface="David"/>
                          <a:ea typeface="David"/>
                          <a:cs typeface="David"/>
                          <a:sym typeface="David"/>
                        </a:rPr>
                        <a:t>ד"ר אבי-רם צורף</a:t>
                      </a:r>
                      <a:endParaRPr sz="1800" u="none" strike="noStrike" cap="none" dirty="0">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ב'</a:t>
                      </a:r>
                      <a:endParaRPr dirty="0"/>
                    </a:p>
                  </a:txBody>
                  <a:tcPr marL="91450" marR="91450" marT="45725" marB="45725"/>
                </a:tc>
                <a:tc>
                  <a:txBody>
                    <a:bodyPr/>
                    <a:lstStyle/>
                    <a:p>
                      <a:pPr marL="0" marR="0" lvl="0" indent="0" algn="r" rtl="1">
                        <a:spcBef>
                          <a:spcPts val="0"/>
                        </a:spcBef>
                        <a:spcAft>
                          <a:spcPts val="0"/>
                        </a:spcAft>
                        <a:buNone/>
                      </a:pPr>
                      <a:r>
                        <a:rPr lang="he-IL" sz="1800" u="none" strike="noStrike" cap="none" dirty="0">
                          <a:latin typeface="David"/>
                          <a:ea typeface="David"/>
                          <a:cs typeface="David"/>
                          <a:sym typeface="David"/>
                        </a:rPr>
                        <a:t>א'</a:t>
                      </a:r>
                      <a:endParaRPr dirty="0"/>
                    </a:p>
                  </a:txBody>
                  <a:tcPr marL="91450" marR="91450" marT="45725" marB="45725"/>
                </a:tc>
                <a:tc>
                  <a:txBody>
                    <a:bodyPr/>
                    <a:lstStyle/>
                    <a:p>
                      <a:pPr marL="0" marR="0" lvl="0" indent="0" algn="r" rtl="1">
                        <a:spcBef>
                          <a:spcPts val="0"/>
                        </a:spcBef>
                        <a:spcAft>
                          <a:spcPts val="0"/>
                        </a:spcAft>
                        <a:buNone/>
                      </a:pPr>
                      <a:r>
                        <a:rPr lang="he-IL" sz="1800" u="none" strike="noStrike" cap="none" dirty="0">
                          <a:latin typeface="David"/>
                          <a:ea typeface="David"/>
                          <a:cs typeface="David"/>
                          <a:sym typeface="David"/>
                        </a:rPr>
                        <a:t>10:00-12:00</a:t>
                      </a:r>
                      <a:endParaRPr dirty="0"/>
                    </a:p>
                  </a:txBody>
                  <a:tcPr marL="91450" marR="91450" marT="45725" marB="45725"/>
                </a:tc>
                <a:extLst>
                  <a:ext uri="{0D108BD9-81ED-4DB2-BD59-A6C34878D82A}">
                    <a16:rowId xmlns:a16="http://schemas.microsoft.com/office/drawing/2014/main" val="10001"/>
                  </a:ext>
                </a:extLst>
              </a:tr>
            </a:tbl>
          </a:graphicData>
        </a:graphic>
      </p:graphicFrame>
      <p:graphicFrame>
        <p:nvGraphicFramePr>
          <p:cNvPr id="160" name="Google Shape;160;p10"/>
          <p:cNvGraphicFramePr/>
          <p:nvPr/>
        </p:nvGraphicFramePr>
        <p:xfrm>
          <a:off x="4667165" y="2806253"/>
          <a:ext cx="7240659" cy="3301649"/>
        </p:xfrm>
        <a:graphic>
          <a:graphicData uri="http://schemas.openxmlformats.org/drawingml/2006/table">
            <a:tbl>
              <a:tblPr firstRow="1" bandRow="1">
                <a:noFill/>
              </a:tblPr>
              <a:tblGrid>
                <a:gridCol w="7240659">
                  <a:extLst>
                    <a:ext uri="{9D8B030D-6E8A-4147-A177-3AD203B41FA5}">
                      <a16:colId xmlns:a16="http://schemas.microsoft.com/office/drawing/2014/main" val="20000"/>
                    </a:ext>
                  </a:extLst>
                </a:gridCol>
              </a:tblGrid>
              <a:tr h="180366">
                <a:tc>
                  <a:txBody>
                    <a:bodyPr/>
                    <a:lstStyle/>
                    <a:p>
                      <a:pPr marL="0" marR="0" lvl="0" indent="0" algn="ctr" rtl="1">
                        <a:spcBef>
                          <a:spcPts val="0"/>
                        </a:spcBef>
                        <a:spcAft>
                          <a:spcPts val="0"/>
                        </a:spcAft>
                        <a:buNone/>
                      </a:pPr>
                      <a:r>
                        <a:rPr lang="iw-IL" sz="1800" u="none" strike="noStrike" cap="none">
                          <a:latin typeface="David"/>
                          <a:ea typeface="David"/>
                          <a:cs typeface="David"/>
                          <a:sym typeface="David"/>
                        </a:rPr>
                        <a:t>תיאור קצר של הקורס</a:t>
                      </a:r>
                      <a:endParaRPr/>
                    </a:p>
                  </a:txBody>
                  <a:tcPr marL="91450" marR="91450" marT="45725" marB="45725"/>
                </a:tc>
                <a:extLst>
                  <a:ext uri="{0D108BD9-81ED-4DB2-BD59-A6C34878D82A}">
                    <a16:rowId xmlns:a16="http://schemas.microsoft.com/office/drawing/2014/main" val="10000"/>
                  </a:ext>
                </a:extLst>
              </a:tr>
              <a:tr h="2935879">
                <a:tc>
                  <a:txBody>
                    <a:bodyPr/>
                    <a:lstStyle/>
                    <a:p>
                      <a:pPr marL="0" lvl="0" indent="0" algn="just" rtl="1">
                        <a:spcBef>
                          <a:spcPts val="0"/>
                        </a:spcBef>
                        <a:spcAft>
                          <a:spcPts val="0"/>
                        </a:spcAft>
                        <a:buClr>
                          <a:schemeClr val="dk1"/>
                        </a:buClr>
                        <a:buSzPct val="100000"/>
                        <a:buNone/>
                      </a:pPr>
                      <a:r>
                        <a:rPr lang="he-IL" sz="1800" b="0" i="0" u="none" strike="noStrike" cap="none" dirty="0">
                          <a:solidFill>
                            <a:schemeClr val="dk1"/>
                          </a:solidFill>
                          <a:effectLst/>
                          <a:latin typeface="David" panose="020E0502060401010101" pitchFamily="34" charset="-79"/>
                          <a:ea typeface="Calibri"/>
                          <a:cs typeface="David" panose="020E0502060401010101" pitchFamily="34" charset="-79"/>
                          <a:sym typeface="Arial"/>
                        </a:rPr>
                        <a:t>במהלך המאה התשע-עשרה התחוללו באימפריה </a:t>
                      </a:r>
                      <a:r>
                        <a:rPr lang="he-IL" sz="1800" b="0" i="0" u="none" strike="noStrike" cap="none" dirty="0" err="1">
                          <a:solidFill>
                            <a:schemeClr val="dk1"/>
                          </a:solidFill>
                          <a:effectLst/>
                          <a:latin typeface="David" panose="020E0502060401010101" pitchFamily="34" charset="-79"/>
                          <a:ea typeface="Calibri"/>
                          <a:cs typeface="David" panose="020E0502060401010101" pitchFamily="34" charset="-79"/>
                          <a:sym typeface="Arial"/>
                        </a:rPr>
                        <a:t>ההבסבורגית</a:t>
                      </a:r>
                      <a:r>
                        <a:rPr lang="he-IL" sz="1800" b="0" i="0" u="none" strike="noStrike" cap="none" dirty="0">
                          <a:solidFill>
                            <a:schemeClr val="dk1"/>
                          </a:solidFill>
                          <a:effectLst/>
                          <a:latin typeface="David" panose="020E0502060401010101" pitchFamily="34" charset="-79"/>
                          <a:ea typeface="Calibri"/>
                          <a:cs typeface="David" panose="020E0502060401010101" pitchFamily="34" charset="-79"/>
                          <a:sym typeface="Arial"/>
                        </a:rPr>
                        <a:t> ובאימפריה העות'מאנית תמורות חשובות בשאלת האזרחות והשותפות הפוליטית שהובילו לשינויים במיקומם הפוליטי של יהודים במסגרות אלה והובילו להתגבשותן של תופעות תרבותיות חדשות בקרב הקהילות היהודיות. תהליכים אלה נבדלו במובנים רבים ממגמות ההאחדה החריפות שאפיינו את התמורות שהתרחשו במדינות הלאום האירופיות. בקורס ננסה להעמיד את שתי האימפריות במסגרת דיון אחת, ונדון בשאלות יסוד העולות ממסגרת זו: כיצד תפסו יהודים את מוקדי ההשתייכות החברתיים והפוליטיים שלהם ? לאומי, אזורי ואימפריאלי ? במסגרות אלה? ומה היו יחסיהם עם קבוצות נוספות? ננסה אף לעמוד על הקשרים בין המגמות התרבותיות שהתגבשו בקרב הקהילות היהודיות לבין הדגם הפוליטי שנוצר במסגרת האימפריות.</a:t>
                      </a:r>
                      <a:endParaRPr lang="he-IL" sz="1800" dirty="0">
                        <a:latin typeface="David" panose="020E0502060401010101" pitchFamily="34" charset="-79"/>
                        <a:cs typeface="David" panose="020E0502060401010101" pitchFamily="34" charset="-79"/>
                      </a:endParaRPr>
                    </a:p>
                  </a:txBody>
                  <a:tcPr marL="91450" marR="91450" marT="45725" marB="45725"/>
                </a:tc>
                <a:extLst>
                  <a:ext uri="{0D108BD9-81ED-4DB2-BD59-A6C34878D82A}">
                    <a16:rowId xmlns:a16="http://schemas.microsoft.com/office/drawing/2014/main" val="10001"/>
                  </a:ext>
                </a:extLst>
              </a:tr>
            </a:tbl>
          </a:graphicData>
        </a:graphic>
      </p:graphicFrame>
      <p:pic>
        <p:nvPicPr>
          <p:cNvPr id="161" name="Google Shape;161;p10"/>
          <p:cNvPicPr preferRelativeResize="0"/>
          <p:nvPr/>
        </p:nvPicPr>
        <p:blipFill rotWithShape="1">
          <a:blip r:embed="rId3">
            <a:alphaModFix/>
          </a:blip>
          <a:srcRect/>
          <a:stretch/>
        </p:blipFill>
        <p:spPr>
          <a:xfrm>
            <a:off x="8976320" y="77565"/>
            <a:ext cx="2987675" cy="1119187"/>
          </a:xfrm>
          <a:prstGeom prst="rect">
            <a:avLst/>
          </a:prstGeom>
          <a:noFill/>
          <a:ln>
            <a:noFill/>
          </a:ln>
        </p:spPr>
      </p:pic>
    </p:spTree>
    <p:extLst>
      <p:ext uri="{BB962C8B-B14F-4D97-AF65-F5344CB8AC3E}">
        <p14:creationId xmlns:p14="http://schemas.microsoft.com/office/powerpoint/2010/main" val="2971128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1341080952"/>
              </p:ext>
            </p:extLst>
          </p:nvPr>
        </p:nvGraphicFramePr>
        <p:xfrm>
          <a:off x="386532" y="1263741"/>
          <a:ext cx="11521280" cy="1359173"/>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63145">
                  <a:extLst>
                    <a:ext uri="{9D8B030D-6E8A-4147-A177-3AD203B41FA5}">
                      <a16:colId xmlns:a16="http://schemas.microsoft.com/office/drawing/2014/main" val="20003"/>
                    </a:ext>
                  </a:extLst>
                </a:gridCol>
                <a:gridCol w="468218">
                  <a:extLst>
                    <a:ext uri="{9D8B030D-6E8A-4147-A177-3AD203B41FA5}">
                      <a16:colId xmlns:a16="http://schemas.microsoft.com/office/drawing/2014/main" val="20004"/>
                    </a:ext>
                  </a:extLst>
                </a:gridCol>
                <a:gridCol w="1472152">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שם הקורס</a:t>
                      </a:r>
                    </a:p>
                  </a:txBody>
                  <a:tcPr/>
                </a:tc>
                <a:tc>
                  <a:txBody>
                    <a:bodyPr/>
                    <a:lstStyle/>
                    <a:p>
                      <a:pPr rtl="1"/>
                      <a:r>
                        <a:rPr lang="he-IL" dirty="0">
                          <a:latin typeface="David" panose="020E0502060401010101" pitchFamily="34" charset="-79"/>
                          <a:cs typeface="David" panose="020E0502060401010101" pitchFamily="34" charset="-79"/>
                        </a:rPr>
                        <a:t>מרצה</a:t>
                      </a:r>
                    </a:p>
                  </a:txBody>
                  <a:tcPr/>
                </a:tc>
                <a:tc>
                  <a:txBody>
                    <a:bodyPr/>
                    <a:lstStyle/>
                    <a:p>
                      <a:pPr rtl="1"/>
                      <a:r>
                        <a:rPr lang="he-IL" dirty="0">
                          <a:latin typeface="David" panose="020E0502060401010101" pitchFamily="34" charset="-79"/>
                          <a:cs typeface="David" panose="020E0502060401010101" pitchFamily="34" charset="-79"/>
                        </a:rPr>
                        <a:t>סמס'</a:t>
                      </a:r>
                    </a:p>
                  </a:txBody>
                  <a:tcPr/>
                </a:tc>
                <a:tc>
                  <a:txBody>
                    <a:bodyPr/>
                    <a:lstStyle/>
                    <a:p>
                      <a:pPr rtl="1"/>
                      <a:r>
                        <a:rPr lang="he-IL" dirty="0">
                          <a:latin typeface="David" panose="020E0502060401010101" pitchFamily="34" charset="-79"/>
                          <a:cs typeface="David" panose="020E0502060401010101" pitchFamily="34" charset="-79"/>
                        </a:rPr>
                        <a:t>יום</a:t>
                      </a:r>
                    </a:p>
                  </a:txBody>
                  <a:tcPr/>
                </a:tc>
                <a:tc>
                  <a:txBody>
                    <a:bodyPr/>
                    <a:lstStyle/>
                    <a:p>
                      <a:pP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r>
                        <a:rPr lang="he-IL" sz="1800" kern="1200" dirty="0" err="1">
                          <a:solidFill>
                            <a:schemeClr val="tx1"/>
                          </a:solidFill>
                          <a:latin typeface="David" panose="020E0502060401010101" pitchFamily="34" charset="-79"/>
                          <a:ea typeface="+mn-ea"/>
                          <a:cs typeface="David" panose="020E0502060401010101" pitchFamily="34" charset="-79"/>
                        </a:rPr>
                        <a:t>אמנויות</a:t>
                      </a:r>
                      <a:endParaRPr lang="he-IL" sz="1800" kern="1200" dirty="0">
                        <a:solidFill>
                          <a:schemeClr val="tx1"/>
                        </a:solidFill>
                        <a:latin typeface="David" panose="020E0502060401010101" pitchFamily="34" charset="-79"/>
                        <a:ea typeface="+mn-ea"/>
                        <a:cs typeface="David" panose="020E0502060401010101" pitchFamily="34" charset="-79"/>
                      </a:endParaRPr>
                    </a:p>
                    <a:p>
                      <a:r>
                        <a:rPr lang="he-IL" sz="1800" kern="1200" dirty="0">
                          <a:solidFill>
                            <a:schemeClr val="tx1"/>
                          </a:solidFill>
                          <a:latin typeface="David" panose="020E0502060401010101" pitchFamily="34" charset="-79"/>
                          <a:ea typeface="+mn-ea"/>
                          <a:cs typeface="David" panose="020E0502060401010101" pitchFamily="34" charset="-79"/>
                        </a:rPr>
                        <a:t>134-1-0171</a:t>
                      </a:r>
                    </a:p>
                  </a:txBody>
                  <a:tcPr/>
                </a:tc>
                <a:tc>
                  <a:txBody>
                    <a:bodyPr/>
                    <a:lstStyle/>
                    <a:p>
                      <a:r>
                        <a:rPr lang="he-IL" sz="1800" kern="1200" dirty="0">
                          <a:solidFill>
                            <a:schemeClr val="tx1"/>
                          </a:solidFill>
                          <a:latin typeface="David" panose="020E0502060401010101" pitchFamily="34" charset="-79"/>
                          <a:ea typeface="+mn-ea"/>
                          <a:cs typeface="David" panose="020E0502060401010101" pitchFamily="34" charset="-79"/>
                        </a:rPr>
                        <a:t>מבוא לאמנות עכשווית</a:t>
                      </a:r>
                    </a:p>
                  </a:txBody>
                  <a:tcPr/>
                </a:tc>
                <a:tc>
                  <a:txBody>
                    <a:bodyPr/>
                    <a:lstStyle/>
                    <a:p>
                      <a:r>
                        <a:rPr lang="he-IL" sz="1800" kern="1200" dirty="0">
                          <a:solidFill>
                            <a:schemeClr val="tx1"/>
                          </a:solidFill>
                          <a:latin typeface="David" panose="020E0502060401010101" pitchFamily="34" charset="-79"/>
                          <a:ea typeface="+mn-ea"/>
                          <a:cs typeface="David" panose="020E0502060401010101" pitchFamily="34" charset="-79"/>
                        </a:rPr>
                        <a:t>ד"ר ניעה ארליך</a:t>
                      </a:r>
                    </a:p>
                  </a:txBody>
                  <a:tcPr/>
                </a:tc>
                <a:tc>
                  <a:txBody>
                    <a:bodyPr/>
                    <a:lstStyle/>
                    <a:p>
                      <a:r>
                        <a:rPr lang="he-IL" sz="1800" kern="1200" dirty="0">
                          <a:solidFill>
                            <a:schemeClr val="tx1"/>
                          </a:solidFill>
                          <a:latin typeface="David" panose="020E0502060401010101" pitchFamily="34" charset="-79"/>
                          <a:ea typeface="+mn-ea"/>
                          <a:cs typeface="David" panose="020E0502060401010101" pitchFamily="34" charset="-79"/>
                        </a:rPr>
                        <a:t>א'</a:t>
                      </a:r>
                    </a:p>
                  </a:txBody>
                  <a:tcPr/>
                </a:tc>
                <a:tc>
                  <a:txBody>
                    <a:bodyPr/>
                    <a:lstStyle/>
                    <a:p>
                      <a:r>
                        <a:rPr lang="he-IL" sz="1800" kern="1200" dirty="0">
                          <a:solidFill>
                            <a:schemeClr val="tx1"/>
                          </a:solidFill>
                          <a:latin typeface="David" panose="020E0502060401010101" pitchFamily="34" charset="-79"/>
                          <a:ea typeface="+mn-ea"/>
                          <a:cs typeface="David" panose="020E0502060401010101" pitchFamily="34" charset="-79"/>
                        </a:rPr>
                        <a:t>ג'</a:t>
                      </a:r>
                    </a:p>
                  </a:txBody>
                  <a:tcPr/>
                </a:tc>
                <a:tc>
                  <a:txBody>
                    <a:bodyPr/>
                    <a:lstStyle/>
                    <a:p>
                      <a:r>
                        <a:rPr lang="he-IL" sz="1800" kern="1200" dirty="0">
                          <a:solidFill>
                            <a:schemeClr val="tx1"/>
                          </a:solidFill>
                          <a:latin typeface="David" panose="020E0502060401010101" pitchFamily="34" charset="-79"/>
                          <a:ea typeface="+mn-ea"/>
                          <a:cs typeface="David" panose="020E0502060401010101" pitchFamily="34" charset="-79"/>
                        </a:rPr>
                        <a:t>10-12</a:t>
                      </a:r>
                    </a:p>
                  </a:txBody>
                  <a:tcPr/>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extLst>
              <p:ext uri="{D42A27DB-BD31-4B8C-83A1-F6EECF244321}">
                <p14:modId xmlns:p14="http://schemas.microsoft.com/office/powerpoint/2010/main" val="3351030670"/>
              </p:ext>
            </p:extLst>
          </p:nvPr>
        </p:nvGraphicFramePr>
        <p:xfrm>
          <a:off x="4511824" y="3022852"/>
          <a:ext cx="7375376" cy="3249039"/>
        </p:xfrm>
        <a:graphic>
          <a:graphicData uri="http://schemas.openxmlformats.org/drawingml/2006/table">
            <a:tbl>
              <a:tblPr rtl="1" firstRow="1" bandRow="1">
                <a:tableStyleId>{93296810-A885-4BE3-A3E7-6D5BEEA58F35}</a:tableStyleId>
              </a:tblPr>
              <a:tblGrid>
                <a:gridCol w="7375376">
                  <a:extLst>
                    <a:ext uri="{9D8B030D-6E8A-4147-A177-3AD203B41FA5}">
                      <a16:colId xmlns:a16="http://schemas.microsoft.com/office/drawing/2014/main" val="20000"/>
                    </a:ext>
                  </a:extLst>
                </a:gridCol>
              </a:tblGrid>
              <a:tr h="37235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2876686">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800" kern="1200" dirty="0">
                          <a:solidFill>
                            <a:schemeClr val="tx1"/>
                          </a:solidFill>
                          <a:latin typeface="David" panose="020E0502060401010101" pitchFamily="34" charset="-79"/>
                          <a:ea typeface="+mn-ea"/>
                          <a:cs typeface="David" panose="020E0502060401010101" pitchFamily="34" charset="-79"/>
                        </a:rPr>
                        <a:t>מהי אמנות עכשווית? מה יחס האמנות לעכשווי? וכיצד מושג זה מוגדר בדיוק? כיצד כדאי לגשת למחקר וניתוח הנושא כהיסטוריונים של האמנות? קורס זה עוסק באמנות שנוצרה מסוף המאה ה 20 ובעשורים הראשונים של המאה ה -21 ומשלב בין היסטוריה לתיאוריה. הקורס יתמקד באסתטיקה ובפוליטיקה דרך </a:t>
                      </a:r>
                      <a:r>
                        <a:rPr lang="he-IL" sz="1800" kern="1200" dirty="0" err="1">
                          <a:solidFill>
                            <a:schemeClr val="tx1"/>
                          </a:solidFill>
                          <a:latin typeface="David" panose="020E0502060401010101" pitchFamily="34" charset="-79"/>
                          <a:ea typeface="+mn-ea"/>
                          <a:cs typeface="David" panose="020E0502060401010101" pitchFamily="34" charset="-79"/>
                        </a:rPr>
                        <a:t>תימות</a:t>
                      </a:r>
                      <a:r>
                        <a:rPr lang="he-IL" sz="1800" kern="1200" dirty="0">
                          <a:solidFill>
                            <a:schemeClr val="tx1"/>
                          </a:solidFill>
                          <a:latin typeface="David" panose="020E0502060401010101" pitchFamily="34" charset="-79"/>
                          <a:ea typeface="+mn-ea"/>
                          <a:cs typeface="David" panose="020E0502060401010101" pitchFamily="34" charset="-79"/>
                        </a:rPr>
                        <a:t> מרכזיות המאפיינות אמנות עכשווית כאשר ביניהן תיעוד, ההתפתחות הטכנולוגית המואצת, ביו-פוליטיקה והיחס לגוף, הדימוי הנע, גלובליזציה, המהפך החברתי והכלכלי של אמנות בימינו. הקורס יידון בשינויים ובמאפיינים החזותיים והקונספטואליים של אמנות עכשווית ואת הצורך בכלים, מדיומים ותיאוריות חדשות להבנת הקשר שבין אמנות, צופיה, יוצריה, מוסדותיה והמציאות בה היא נוצרת.</a:t>
                      </a:r>
                      <a:endParaRPr lang="en-US" sz="1800" kern="1200" dirty="0">
                        <a:solidFill>
                          <a:schemeClr val="tx1"/>
                        </a:solidFill>
                        <a:latin typeface="David" panose="020E0502060401010101" pitchFamily="34" charset="-79"/>
                        <a:ea typeface="+mn-ea"/>
                        <a:cs typeface="David" panose="020E0502060401010101" pitchFamily="34" charset="-79"/>
                      </a:endParaRPr>
                    </a:p>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sp>
        <p:nvSpPr>
          <p:cNvPr id="7" name="TextBox 6"/>
          <p:cNvSpPr txBox="1"/>
          <p:nvPr/>
        </p:nvSpPr>
        <p:spPr>
          <a:xfrm>
            <a:off x="9176147" y="889094"/>
            <a:ext cx="2781531" cy="369332"/>
          </a:xfrm>
          <a:prstGeom prst="rect">
            <a:avLst/>
          </a:prstGeom>
          <a:noFill/>
          <a:effectLst/>
        </p:spPr>
        <p:txBody>
          <a:bodyPr wrap="square"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Guttman Frnew" panose="02010401010101010101" pitchFamily="2" charset="-79"/>
                <a:ea typeface="+mn-ea"/>
                <a:cs typeface="Guttman Frnew" panose="02010401010101010101" pitchFamily="2" charset="-79"/>
              </a:rPr>
              <a:t>הפקולטה למדעי הרוח והחברה</a:t>
            </a:r>
          </a:p>
        </p:txBody>
      </p:sp>
      <p:sp>
        <p:nvSpPr>
          <p:cNvPr id="4" name="AutoShape 2" descr="×ª××¦××ª ×ª××× × ×¢×××¨ ×××ª×¨××"/>
          <p:cNvSpPr>
            <a:spLocks noChangeAspect="1" noChangeArrowheads="1"/>
          </p:cNvSpPr>
          <p:nvPr/>
        </p:nvSpPr>
        <p:spPr bwMode="auto">
          <a:xfrm rot="9471088">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8" name="AutoShape 4" descr="×ª××¦××ª ×ª××× × ×¢×××¨ ×××ª×¨××"/>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2" name="טבלה 11"/>
          <p:cNvGraphicFramePr>
            <a:graphicFrameLocks noGrp="1"/>
          </p:cNvGraphicFramePr>
          <p:nvPr/>
        </p:nvGraphicFramePr>
        <p:xfrm>
          <a:off x="454406" y="226771"/>
          <a:ext cx="6336704" cy="883920"/>
        </p:xfrm>
        <a:graphic>
          <a:graphicData uri="http://schemas.openxmlformats.org/drawingml/2006/table">
            <a:tbl>
              <a:tblPr rtl="1" firstRow="1" bandRow="1">
                <a:tableStyleId>{93296810-A885-4BE3-A3E7-6D5BEEA58F35}</a:tableStyleId>
              </a:tblPr>
              <a:tblGrid>
                <a:gridCol w="6336704">
                  <a:extLst>
                    <a:ext uri="{9D8B030D-6E8A-4147-A177-3AD203B41FA5}">
                      <a16:colId xmlns:a16="http://schemas.microsoft.com/office/drawing/2014/main" val="20000"/>
                    </a:ext>
                  </a:extLst>
                </a:gridCol>
              </a:tblGrid>
              <a:tr h="357692">
                <a:tc>
                  <a:txBody>
                    <a:bodyPr/>
                    <a:lstStyle/>
                    <a:p>
                      <a:pPr algn="ctr" rtl="1"/>
                      <a:r>
                        <a:rPr lang="he-IL" sz="2800" dirty="0">
                          <a:latin typeface="David" panose="020E0502060401010101" pitchFamily="34" charset="-79"/>
                          <a:cs typeface="David" panose="020E0502060401010101" pitchFamily="34" charset="-79"/>
                        </a:rPr>
                        <a:t>סמסטר א</a:t>
                      </a:r>
                    </a:p>
                  </a:txBody>
                  <a:tcPr/>
                </a:tc>
                <a:extLst>
                  <a:ext uri="{0D108BD9-81ED-4DB2-BD59-A6C34878D82A}">
                    <a16:rowId xmlns:a16="http://schemas.microsoft.com/office/drawing/2014/main" val="10000"/>
                  </a:ext>
                </a:extLst>
              </a:tr>
              <a:tr h="290379">
                <a:tc>
                  <a:txBody>
                    <a:bodyPr/>
                    <a:lstStyle/>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3119405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3159342846"/>
              </p:ext>
            </p:extLst>
          </p:nvPr>
        </p:nvGraphicFramePr>
        <p:xfrm>
          <a:off x="1713328" y="1268761"/>
          <a:ext cx="8757159" cy="1554480"/>
        </p:xfrm>
        <a:graphic>
          <a:graphicData uri="http://schemas.openxmlformats.org/drawingml/2006/table">
            <a:tbl>
              <a:tblPr rtl="1" firstRow="1" bandRow="1">
                <a:tableStyleId>{E8B1032C-EA38-4F05-BA0D-38AFFFC7BED3}</a:tableStyleId>
              </a:tblPr>
              <a:tblGrid>
                <a:gridCol w="1963922">
                  <a:extLst>
                    <a:ext uri="{9D8B030D-6E8A-4147-A177-3AD203B41FA5}">
                      <a16:colId xmlns:a16="http://schemas.microsoft.com/office/drawing/2014/main" val="20000"/>
                    </a:ext>
                  </a:extLst>
                </a:gridCol>
                <a:gridCol w="2617611">
                  <a:extLst>
                    <a:ext uri="{9D8B030D-6E8A-4147-A177-3AD203B41FA5}">
                      <a16:colId xmlns:a16="http://schemas.microsoft.com/office/drawing/2014/main" val="20001"/>
                    </a:ext>
                  </a:extLst>
                </a:gridCol>
                <a:gridCol w="2106791">
                  <a:extLst>
                    <a:ext uri="{9D8B030D-6E8A-4147-A177-3AD203B41FA5}">
                      <a16:colId xmlns:a16="http://schemas.microsoft.com/office/drawing/2014/main" val="20002"/>
                    </a:ext>
                  </a:extLst>
                </a:gridCol>
                <a:gridCol w="532084">
                  <a:extLst>
                    <a:ext uri="{9D8B030D-6E8A-4147-A177-3AD203B41FA5}">
                      <a16:colId xmlns:a16="http://schemas.microsoft.com/office/drawing/2014/main" val="20003"/>
                    </a:ext>
                  </a:extLst>
                </a:gridCol>
                <a:gridCol w="467360">
                  <a:extLst>
                    <a:ext uri="{9D8B030D-6E8A-4147-A177-3AD203B41FA5}">
                      <a16:colId xmlns:a16="http://schemas.microsoft.com/office/drawing/2014/main" val="20004"/>
                    </a:ext>
                  </a:extLst>
                </a:gridCol>
                <a:gridCol w="1069391">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שם הקורס</a:t>
                      </a:r>
                    </a:p>
                  </a:txBody>
                  <a:tcPr marL="68580" marR="68580"/>
                </a:tc>
                <a:tc>
                  <a:txBody>
                    <a:bodyPr/>
                    <a:lstStyle/>
                    <a:p>
                      <a:pPr rtl="1"/>
                      <a:r>
                        <a:rPr lang="he-IL" dirty="0">
                          <a:latin typeface="David" panose="020E0502060401010101" pitchFamily="34" charset="-79"/>
                          <a:cs typeface="David" panose="020E0502060401010101" pitchFamily="34" charset="-79"/>
                        </a:rPr>
                        <a:t>מרצה</a:t>
                      </a:r>
                    </a:p>
                  </a:txBody>
                  <a:tcPr marL="68580" marR="68580"/>
                </a:tc>
                <a:tc>
                  <a:txBody>
                    <a:bodyPr/>
                    <a:lstStyle/>
                    <a:p>
                      <a:pPr rtl="1"/>
                      <a:r>
                        <a:rPr lang="he-IL" dirty="0">
                          <a:latin typeface="David" panose="020E0502060401010101" pitchFamily="34" charset="-79"/>
                          <a:cs typeface="David" panose="020E0502060401010101" pitchFamily="34" charset="-79"/>
                        </a:rPr>
                        <a:t>סמס'</a:t>
                      </a:r>
                    </a:p>
                  </a:txBody>
                  <a:tcPr marL="68580" marR="68580"/>
                </a:tc>
                <a:tc>
                  <a:txBody>
                    <a:bodyPr/>
                    <a:lstStyle/>
                    <a:p>
                      <a:pPr rtl="1"/>
                      <a:r>
                        <a:rPr lang="he-IL" dirty="0">
                          <a:latin typeface="David" panose="020E0502060401010101" pitchFamily="34" charset="-79"/>
                          <a:cs typeface="David" panose="020E0502060401010101" pitchFamily="34" charset="-79"/>
                        </a:rPr>
                        <a:t>יום</a:t>
                      </a:r>
                    </a:p>
                  </a:txBody>
                  <a:tcPr marL="68580" marR="68580"/>
                </a:tc>
                <a:tc>
                  <a:txBody>
                    <a:bodyPr/>
                    <a:lstStyle/>
                    <a:p>
                      <a:pPr rtl="1"/>
                      <a:r>
                        <a:rPr lang="he-IL" dirty="0">
                          <a:latin typeface="David" panose="020E0502060401010101" pitchFamily="34" charset="-79"/>
                          <a:cs typeface="David" panose="020E0502060401010101" pitchFamily="34" charset="-79"/>
                        </a:rPr>
                        <a:t>שעה</a:t>
                      </a:r>
                    </a:p>
                  </a:txBody>
                  <a:tcPr marL="68580" marR="68580"/>
                </a:tc>
                <a:extLst>
                  <a:ext uri="{0D108BD9-81ED-4DB2-BD59-A6C34878D82A}">
                    <a16:rowId xmlns:a16="http://schemas.microsoft.com/office/drawing/2014/main" val="10000"/>
                  </a:ext>
                </a:extLst>
              </a:tr>
              <a:tr h="733915">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126-1-252</a:t>
                      </a:r>
                    </a:p>
                  </a:txBody>
                  <a:tcPr marL="68580" marR="68580"/>
                </a:tc>
                <a:tc>
                  <a:txBody>
                    <a:bodyPr/>
                    <a:lstStyle/>
                    <a:p>
                      <a:pPr rtl="1"/>
                      <a:r>
                        <a:rPr lang="he-IL" dirty="0">
                          <a:latin typeface="David" panose="020E0502060401010101" pitchFamily="34" charset="-79"/>
                          <a:cs typeface="David" panose="020E0502060401010101" pitchFamily="34" charset="-79"/>
                        </a:rPr>
                        <a:t>נשמות חלומות וגלגולים:תורת הנפש בזוהר ובקבלת האר"י</a:t>
                      </a:r>
                    </a:p>
                  </a:txBody>
                  <a:tcPr marL="68580" marR="68580"/>
                </a:tc>
                <a:tc>
                  <a:txBody>
                    <a:bodyPr/>
                    <a:lstStyle/>
                    <a:p>
                      <a:pPr rtl="1"/>
                      <a:r>
                        <a:rPr lang="he-IL" dirty="0">
                          <a:latin typeface="David" panose="020E0502060401010101" pitchFamily="34" charset="-79"/>
                          <a:cs typeface="David" panose="020E0502060401010101" pitchFamily="34" charset="-79"/>
                        </a:rPr>
                        <a:t>פרופ' עודד ישראלי</a:t>
                      </a:r>
                    </a:p>
                  </a:txBody>
                  <a:tcPr marL="68580" marR="68580"/>
                </a:tc>
                <a:tc>
                  <a:txBody>
                    <a:bodyPr/>
                    <a:lstStyle/>
                    <a:p>
                      <a:pPr rtl="1"/>
                      <a:r>
                        <a:rPr lang="he-IL" dirty="0">
                          <a:latin typeface="David" panose="020E0502060401010101" pitchFamily="34" charset="-79"/>
                          <a:cs typeface="David" panose="020E0502060401010101" pitchFamily="34" charset="-79"/>
                        </a:rPr>
                        <a:t>א'</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8-10</a:t>
                      </a:r>
                    </a:p>
                  </a:txBody>
                  <a:tcPr marL="68580" marR="68580"/>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943872" y="3104750"/>
          <a:ext cx="5410041" cy="3647083"/>
        </p:xfrm>
        <a:graphic>
          <a:graphicData uri="http://schemas.openxmlformats.org/drawingml/2006/table">
            <a:tbl>
              <a:tblPr rtl="1" firstRow="1" bandRow="1">
                <a:tableStyleId>{93296810-A885-4BE3-A3E7-6D5BEEA58F35}</a:tableStyleId>
              </a:tblPr>
              <a:tblGrid>
                <a:gridCol w="5410041">
                  <a:extLst>
                    <a:ext uri="{9D8B030D-6E8A-4147-A177-3AD203B41FA5}">
                      <a16:colId xmlns:a16="http://schemas.microsoft.com/office/drawing/2014/main" val="20000"/>
                    </a:ext>
                  </a:extLst>
                </a:gridCol>
              </a:tblGrid>
              <a:tr h="53812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marL="68580" marR="68580"/>
                </a:tc>
                <a:extLst>
                  <a:ext uri="{0D108BD9-81ED-4DB2-BD59-A6C34878D82A}">
                    <a16:rowId xmlns:a16="http://schemas.microsoft.com/office/drawing/2014/main" val="10000"/>
                  </a:ext>
                </a:extLst>
              </a:tr>
              <a:tr h="2876686">
                <a:tc>
                  <a:txBody>
                    <a:bodyPr/>
                    <a:lstStyle/>
                    <a:p>
                      <a:pPr rtl="1"/>
                      <a:r>
                        <a:rPr lang="he-IL" sz="1800" kern="1200" dirty="0">
                          <a:solidFill>
                            <a:schemeClr val="dk1"/>
                          </a:solidFill>
                          <a:effectLst/>
                          <a:latin typeface="+mn-lt"/>
                          <a:ea typeface="+mn-ea"/>
                          <a:cs typeface="+mn-cs"/>
                        </a:rPr>
                        <a:t>קורס הזה נעסוק בתפיסות שונות של הנפש כפי שהן באות ומפותחות בשני הקורפוסים החשובים בספרות הקבלית הקלאסית ? בספרות הזוהר ובקבלת האר"י. במסגרת זו נעסוק בשאלות כמו מקורה של הנפש, חלקיה השונים, יחסי הגוף והנפש, נעקוב אחרי תיאורי ירידת הנשמה לעולם והסתלקותה ממנו, פשר השינה והחלום. כמו כן נכיר גם את תורת גלגולי הנשמה וגרסאותיה השונות בספרות הקבלית בימי הביניים ובקבלת צפת. הדיונים יתבססו על קריאת טקסטים ועל השוואות בין תפיסות קבליות שונות ובין אלה לתורות אחרות, מזרחיות ומערביות.</a:t>
                      </a:r>
                    </a:p>
                    <a:p>
                      <a:pPr rtl="1"/>
                      <a:endParaRPr lang="en-US" sz="1800" kern="1200" dirty="0">
                        <a:solidFill>
                          <a:schemeClr val="dk1"/>
                        </a:solidFill>
                        <a:effectLst/>
                        <a:latin typeface="+mn-lt"/>
                        <a:ea typeface="+mn-ea"/>
                        <a:cs typeface="+mn-cs"/>
                      </a:endParaRPr>
                    </a:p>
                  </a:txBody>
                  <a:tcPr marL="68580" marR="68580"/>
                </a:tc>
                <a:extLst>
                  <a:ext uri="{0D108BD9-81ED-4DB2-BD59-A6C34878D82A}">
                    <a16:rowId xmlns:a16="http://schemas.microsoft.com/office/drawing/2014/main" val="10001"/>
                  </a:ext>
                </a:extLst>
              </a:tr>
            </a:tbl>
          </a:graphicData>
        </a:graphic>
      </p:graphicFrame>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6241" y="77567"/>
            <a:ext cx="2240756"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468630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1829526" y="1268761"/>
          <a:ext cx="8640961" cy="1554480"/>
        </p:xfrm>
        <a:graphic>
          <a:graphicData uri="http://schemas.openxmlformats.org/drawingml/2006/table">
            <a:tbl>
              <a:tblPr rtl="1" firstRow="1" bandRow="1">
                <a:tableStyleId>{E8B1032C-EA38-4F05-BA0D-38AFFFC7BED3}</a:tableStyleId>
              </a:tblPr>
              <a:tblGrid>
                <a:gridCol w="1963922">
                  <a:extLst>
                    <a:ext uri="{9D8B030D-6E8A-4147-A177-3AD203B41FA5}">
                      <a16:colId xmlns:a16="http://schemas.microsoft.com/office/drawing/2014/main" val="20000"/>
                    </a:ext>
                  </a:extLst>
                </a:gridCol>
                <a:gridCol w="2617611">
                  <a:extLst>
                    <a:ext uri="{9D8B030D-6E8A-4147-A177-3AD203B41FA5}">
                      <a16:colId xmlns:a16="http://schemas.microsoft.com/office/drawing/2014/main" val="20001"/>
                    </a:ext>
                  </a:extLst>
                </a:gridCol>
                <a:gridCol w="1789141">
                  <a:extLst>
                    <a:ext uri="{9D8B030D-6E8A-4147-A177-3AD203B41FA5}">
                      <a16:colId xmlns:a16="http://schemas.microsoft.com/office/drawing/2014/main" val="20002"/>
                    </a:ext>
                  </a:extLst>
                </a:gridCol>
                <a:gridCol w="652828">
                  <a:extLst>
                    <a:ext uri="{9D8B030D-6E8A-4147-A177-3AD203B41FA5}">
                      <a16:colId xmlns:a16="http://schemas.microsoft.com/office/drawing/2014/main" val="20003"/>
                    </a:ext>
                  </a:extLst>
                </a:gridCol>
                <a:gridCol w="548068">
                  <a:extLst>
                    <a:ext uri="{9D8B030D-6E8A-4147-A177-3AD203B41FA5}">
                      <a16:colId xmlns:a16="http://schemas.microsoft.com/office/drawing/2014/main" val="20004"/>
                    </a:ext>
                  </a:extLst>
                </a:gridCol>
                <a:gridCol w="1069391">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שם הקורס</a:t>
                      </a:r>
                    </a:p>
                  </a:txBody>
                  <a:tcPr marL="68580" marR="68580"/>
                </a:tc>
                <a:tc>
                  <a:txBody>
                    <a:bodyPr/>
                    <a:lstStyle/>
                    <a:p>
                      <a:pPr rtl="1"/>
                      <a:r>
                        <a:rPr lang="he-IL" dirty="0">
                          <a:latin typeface="David" panose="020E0502060401010101" pitchFamily="34" charset="-79"/>
                          <a:cs typeface="David" panose="020E0502060401010101" pitchFamily="34" charset="-79"/>
                        </a:rPr>
                        <a:t>מרצה</a:t>
                      </a:r>
                    </a:p>
                  </a:txBody>
                  <a:tcPr marL="68580" marR="68580"/>
                </a:tc>
                <a:tc>
                  <a:txBody>
                    <a:bodyPr/>
                    <a:lstStyle/>
                    <a:p>
                      <a:pPr rtl="1"/>
                      <a:r>
                        <a:rPr lang="he-IL" dirty="0">
                          <a:latin typeface="David" panose="020E0502060401010101" pitchFamily="34" charset="-79"/>
                          <a:cs typeface="David" panose="020E0502060401010101" pitchFamily="34" charset="-79"/>
                        </a:rPr>
                        <a:t>סמס'</a:t>
                      </a:r>
                    </a:p>
                  </a:txBody>
                  <a:tcPr marL="68580" marR="68580"/>
                </a:tc>
                <a:tc>
                  <a:txBody>
                    <a:bodyPr/>
                    <a:lstStyle/>
                    <a:p>
                      <a:pPr rtl="1"/>
                      <a:r>
                        <a:rPr lang="he-IL" dirty="0">
                          <a:latin typeface="David" panose="020E0502060401010101" pitchFamily="34" charset="-79"/>
                          <a:cs typeface="David" panose="020E0502060401010101" pitchFamily="34" charset="-79"/>
                        </a:rPr>
                        <a:t>יום</a:t>
                      </a:r>
                    </a:p>
                  </a:txBody>
                  <a:tcPr marL="68580" marR="68580"/>
                </a:tc>
                <a:tc>
                  <a:txBody>
                    <a:bodyPr/>
                    <a:lstStyle/>
                    <a:p>
                      <a:pPr rtl="1"/>
                      <a:r>
                        <a:rPr lang="he-IL" dirty="0">
                          <a:latin typeface="David" panose="020E0502060401010101" pitchFamily="34" charset="-79"/>
                          <a:cs typeface="David" panose="020E0502060401010101" pitchFamily="34" charset="-79"/>
                        </a:rPr>
                        <a:t>שעה</a:t>
                      </a:r>
                    </a:p>
                  </a:txBody>
                  <a:tcPr marL="68580" marR="68580"/>
                </a:tc>
                <a:extLst>
                  <a:ext uri="{0D108BD9-81ED-4DB2-BD59-A6C34878D82A}">
                    <a16:rowId xmlns:a16="http://schemas.microsoft.com/office/drawing/2014/main" val="10000"/>
                  </a:ext>
                </a:extLst>
              </a:tr>
              <a:tr h="733915">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126-1-272</a:t>
                      </a:r>
                    </a:p>
                  </a:txBody>
                  <a:tcPr marL="68580" marR="68580"/>
                </a:tc>
                <a:tc>
                  <a:txBody>
                    <a:bodyPr/>
                    <a:lstStyle/>
                    <a:p>
                      <a:pPr rtl="1"/>
                      <a:r>
                        <a:rPr lang="he-IL" dirty="0">
                          <a:latin typeface="David" panose="020E0502060401010101" pitchFamily="34" charset="-79"/>
                          <a:cs typeface="David" panose="020E0502060401010101" pitchFamily="34" charset="-79"/>
                        </a:rPr>
                        <a:t>תרבות עממית –יהודית:אמונות, טקסים, סיפורים, זהויות (קורס שנתי)</a:t>
                      </a:r>
                    </a:p>
                  </a:txBody>
                  <a:tcPr marL="68580" marR="68580"/>
                </a:tc>
                <a:tc>
                  <a:txBody>
                    <a:bodyPr/>
                    <a:lstStyle/>
                    <a:p>
                      <a:pPr rtl="1"/>
                      <a:r>
                        <a:rPr lang="he-IL" dirty="0">
                          <a:latin typeface="David" panose="020E0502060401010101" pitchFamily="34" charset="-79"/>
                          <a:cs typeface="David" panose="020E0502060401010101" pitchFamily="34" charset="-79"/>
                        </a:rPr>
                        <a:t>פרופ' יובל הררי</a:t>
                      </a:r>
                    </a:p>
                  </a:txBody>
                  <a:tcPr marL="68580" marR="68580"/>
                </a:tc>
                <a:tc>
                  <a:txBody>
                    <a:bodyPr/>
                    <a:lstStyle/>
                    <a:p>
                      <a:pPr rtl="1"/>
                      <a:r>
                        <a:rPr lang="he-IL" dirty="0">
                          <a:latin typeface="David" panose="020E0502060401010101" pitchFamily="34" charset="-79"/>
                          <a:cs typeface="David" panose="020E0502060401010101" pitchFamily="34" charset="-79"/>
                        </a:rPr>
                        <a:t>שנתי</a:t>
                      </a:r>
                    </a:p>
                  </a:txBody>
                  <a:tcPr marL="68580" marR="68580"/>
                </a:tc>
                <a:tc>
                  <a:txBody>
                    <a:bodyPr/>
                    <a:lstStyle/>
                    <a:p>
                      <a:pPr rtl="1"/>
                      <a:r>
                        <a:rPr lang="he-IL" dirty="0">
                          <a:latin typeface="David" panose="020E0502060401010101" pitchFamily="34" charset="-79"/>
                          <a:cs typeface="David" panose="020E0502060401010101" pitchFamily="34" charset="-79"/>
                        </a:rPr>
                        <a:t>ג</a:t>
                      </a:r>
                    </a:p>
                  </a:txBody>
                  <a:tcPr marL="68580" marR="68580"/>
                </a:tc>
                <a:tc>
                  <a:txBody>
                    <a:bodyPr/>
                    <a:lstStyle/>
                    <a:p>
                      <a:pPr rtl="1"/>
                      <a:r>
                        <a:rPr lang="he-IL" dirty="0">
                          <a:latin typeface="David" panose="020E0502060401010101" pitchFamily="34" charset="-79"/>
                          <a:cs typeface="David" panose="020E0502060401010101" pitchFamily="34" charset="-79"/>
                        </a:rPr>
                        <a:t>12-14</a:t>
                      </a:r>
                    </a:p>
                  </a:txBody>
                  <a:tcPr marL="68580" marR="68580"/>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943872" y="3104750"/>
          <a:ext cx="5410041" cy="3414809"/>
        </p:xfrm>
        <a:graphic>
          <a:graphicData uri="http://schemas.openxmlformats.org/drawingml/2006/table">
            <a:tbl>
              <a:tblPr rtl="1" firstRow="1" bandRow="1">
                <a:tableStyleId>{93296810-A885-4BE3-A3E7-6D5BEEA58F35}</a:tableStyleId>
              </a:tblPr>
              <a:tblGrid>
                <a:gridCol w="5410041">
                  <a:extLst>
                    <a:ext uri="{9D8B030D-6E8A-4147-A177-3AD203B41FA5}">
                      <a16:colId xmlns:a16="http://schemas.microsoft.com/office/drawing/2014/main" val="20000"/>
                    </a:ext>
                  </a:extLst>
                </a:gridCol>
              </a:tblGrid>
              <a:tr h="53812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marL="68580" marR="68580"/>
                </a:tc>
                <a:extLst>
                  <a:ext uri="{0D108BD9-81ED-4DB2-BD59-A6C34878D82A}">
                    <a16:rowId xmlns:a16="http://schemas.microsoft.com/office/drawing/2014/main" val="10000"/>
                  </a:ext>
                </a:extLst>
              </a:tr>
              <a:tr h="2876686">
                <a:tc>
                  <a:txBody>
                    <a:bodyPr/>
                    <a:lstStyle/>
                    <a:p>
                      <a:pPr rtl="1"/>
                      <a:r>
                        <a:rPr lang="he-IL" sz="1800" kern="1200" dirty="0">
                          <a:solidFill>
                            <a:schemeClr val="dk1"/>
                          </a:solidFill>
                          <a:effectLst/>
                          <a:latin typeface="+mn-lt"/>
                          <a:ea typeface="+mn-ea"/>
                          <a:cs typeface="+mn-cs"/>
                        </a:rPr>
                        <a:t>הקורס יפגיש את התלמידים עם עמדות תיאורטיות מרכזיות בחקר התרבות העממית תוך בחינתן בהקשר התרבות היהודית. בקורס יידונו שאלות כגו: הגדרת הפולקלור, תחומי היצירה של התרבות העממית, תרבות עלית ותרבות 'עממית', מסורת ולאומיות, סיגול תרבותי וזהות אתנית, פולקלור וזהות מגדרית, תרבות עממית ותרבות פופולרית, קנוניזציה, הגמוניה ופולקלור, פולקלור והיסטוריוגרפיה, מיתוס וטקס,  אמונה עממית ורציונאליות, וכל זאת מנקודת המבט של היצירה היהודית.</a:t>
                      </a:r>
                    </a:p>
                    <a:p>
                      <a:pPr rtl="1"/>
                      <a:r>
                        <a:rPr lang="he-IL" sz="1800" kern="1200" dirty="0">
                          <a:solidFill>
                            <a:schemeClr val="dk1"/>
                          </a:solidFill>
                          <a:effectLst/>
                          <a:latin typeface="+mn-lt"/>
                          <a:ea typeface="+mn-ea"/>
                          <a:cs typeface="+mn-cs"/>
                        </a:rPr>
                        <a:t>בחינה בסוף השנה.</a:t>
                      </a:r>
                      <a:endParaRPr lang="en-US" sz="1800" kern="1200" dirty="0">
                        <a:solidFill>
                          <a:schemeClr val="dk1"/>
                        </a:solidFill>
                        <a:effectLst/>
                        <a:latin typeface="+mn-lt"/>
                        <a:ea typeface="+mn-ea"/>
                        <a:cs typeface="+mn-cs"/>
                      </a:endParaRPr>
                    </a:p>
                  </a:txBody>
                  <a:tcPr marL="68580" marR="68580"/>
                </a:tc>
                <a:extLst>
                  <a:ext uri="{0D108BD9-81ED-4DB2-BD59-A6C34878D82A}">
                    <a16:rowId xmlns:a16="http://schemas.microsoft.com/office/drawing/2014/main" val="10001"/>
                  </a:ext>
                </a:extLst>
              </a:tr>
            </a:tbl>
          </a:graphicData>
        </a:graphic>
      </p:graphicFrame>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6241" y="77567"/>
            <a:ext cx="2240756"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905302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464079332"/>
              </p:ext>
            </p:extLst>
          </p:nvPr>
        </p:nvGraphicFramePr>
        <p:xfrm>
          <a:off x="1728771" y="1268762"/>
          <a:ext cx="8741716" cy="1373995"/>
        </p:xfrm>
        <a:graphic>
          <a:graphicData uri="http://schemas.openxmlformats.org/drawingml/2006/table">
            <a:tbl>
              <a:tblPr rtl="1" firstRow="1" bandRow="1">
                <a:tableStyleId>{E8B1032C-EA38-4F05-BA0D-38AFFFC7BED3}</a:tableStyleId>
              </a:tblPr>
              <a:tblGrid>
                <a:gridCol w="1963922">
                  <a:extLst>
                    <a:ext uri="{9D8B030D-6E8A-4147-A177-3AD203B41FA5}">
                      <a16:colId xmlns:a16="http://schemas.microsoft.com/office/drawing/2014/main" val="20000"/>
                    </a:ext>
                  </a:extLst>
                </a:gridCol>
                <a:gridCol w="2617611">
                  <a:extLst>
                    <a:ext uri="{9D8B030D-6E8A-4147-A177-3AD203B41FA5}">
                      <a16:colId xmlns:a16="http://schemas.microsoft.com/office/drawing/2014/main" val="20001"/>
                    </a:ext>
                  </a:extLst>
                </a:gridCol>
                <a:gridCol w="2106791">
                  <a:extLst>
                    <a:ext uri="{9D8B030D-6E8A-4147-A177-3AD203B41FA5}">
                      <a16:colId xmlns:a16="http://schemas.microsoft.com/office/drawing/2014/main" val="20002"/>
                    </a:ext>
                  </a:extLst>
                </a:gridCol>
                <a:gridCol w="514721">
                  <a:extLst>
                    <a:ext uri="{9D8B030D-6E8A-4147-A177-3AD203B41FA5}">
                      <a16:colId xmlns:a16="http://schemas.microsoft.com/office/drawing/2014/main" val="20003"/>
                    </a:ext>
                  </a:extLst>
                </a:gridCol>
                <a:gridCol w="467360">
                  <a:extLst>
                    <a:ext uri="{9D8B030D-6E8A-4147-A177-3AD203B41FA5}">
                      <a16:colId xmlns:a16="http://schemas.microsoft.com/office/drawing/2014/main" val="20004"/>
                    </a:ext>
                  </a:extLst>
                </a:gridCol>
                <a:gridCol w="1071311">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שם הקורס</a:t>
                      </a:r>
                    </a:p>
                  </a:txBody>
                  <a:tcPr marL="68580" marR="68580"/>
                </a:tc>
                <a:tc>
                  <a:txBody>
                    <a:bodyPr/>
                    <a:lstStyle/>
                    <a:p>
                      <a:pPr rtl="1"/>
                      <a:r>
                        <a:rPr lang="he-IL" dirty="0">
                          <a:latin typeface="David" panose="020E0502060401010101" pitchFamily="34" charset="-79"/>
                          <a:cs typeface="David" panose="020E0502060401010101" pitchFamily="34" charset="-79"/>
                        </a:rPr>
                        <a:t>מרצה</a:t>
                      </a:r>
                    </a:p>
                  </a:txBody>
                  <a:tcPr marL="68580" marR="68580"/>
                </a:tc>
                <a:tc>
                  <a:txBody>
                    <a:bodyPr/>
                    <a:lstStyle/>
                    <a:p>
                      <a:pPr rtl="1"/>
                      <a:r>
                        <a:rPr lang="he-IL" dirty="0">
                          <a:latin typeface="David" panose="020E0502060401010101" pitchFamily="34" charset="-79"/>
                          <a:cs typeface="David" panose="020E0502060401010101" pitchFamily="34" charset="-79"/>
                        </a:rPr>
                        <a:t>סמס'</a:t>
                      </a:r>
                    </a:p>
                  </a:txBody>
                  <a:tcPr marL="68580" marR="68580"/>
                </a:tc>
                <a:tc>
                  <a:txBody>
                    <a:bodyPr/>
                    <a:lstStyle/>
                    <a:p>
                      <a:pPr rtl="1"/>
                      <a:r>
                        <a:rPr lang="he-IL" dirty="0">
                          <a:latin typeface="David" panose="020E0502060401010101" pitchFamily="34" charset="-79"/>
                          <a:cs typeface="David" panose="020E0502060401010101" pitchFamily="34" charset="-79"/>
                        </a:rPr>
                        <a:t>יום</a:t>
                      </a:r>
                    </a:p>
                  </a:txBody>
                  <a:tcPr marL="68580" marR="68580"/>
                </a:tc>
                <a:tc>
                  <a:txBody>
                    <a:bodyPr/>
                    <a:lstStyle/>
                    <a:p>
                      <a:pPr rtl="1"/>
                      <a:r>
                        <a:rPr lang="he-IL" dirty="0">
                          <a:latin typeface="David" panose="020E0502060401010101" pitchFamily="34" charset="-79"/>
                          <a:cs typeface="David" panose="020E0502060401010101" pitchFamily="34" charset="-79"/>
                        </a:rPr>
                        <a:t>שעה</a:t>
                      </a:r>
                    </a:p>
                  </a:txBody>
                  <a:tcPr marL="68580" marR="68580"/>
                </a:tc>
                <a:extLst>
                  <a:ext uri="{0D108BD9-81ED-4DB2-BD59-A6C34878D82A}">
                    <a16:rowId xmlns:a16="http://schemas.microsoft.com/office/drawing/2014/main" val="10000"/>
                  </a:ext>
                </a:extLst>
              </a:tr>
              <a:tr h="733915">
                <a:tc>
                  <a:txBody>
                    <a:bodyPr/>
                    <a:lstStyle/>
                    <a:p>
                      <a:pPr rtl="1"/>
                      <a:r>
                        <a:rPr lang="he-IL" dirty="0">
                          <a:latin typeface="David" panose="020E0502060401010101" pitchFamily="34" charset="-79"/>
                          <a:cs typeface="David" panose="020E0502060401010101" pitchFamily="34" charset="-79"/>
                        </a:rPr>
                        <a:t>מחשבת</a:t>
                      </a:r>
                      <a:r>
                        <a:rPr lang="he-IL" baseline="0" dirty="0">
                          <a:latin typeface="David" panose="020E0502060401010101" pitchFamily="34" charset="-79"/>
                          <a:cs typeface="David" panose="020E0502060401010101" pitchFamily="34" charset="-79"/>
                        </a:rPr>
                        <a:t> ישראל</a:t>
                      </a:r>
                    </a:p>
                    <a:p>
                      <a:pPr rtl="1"/>
                      <a:r>
                        <a:rPr lang="he-IL" baseline="0" dirty="0">
                          <a:latin typeface="David" panose="020E0502060401010101" pitchFamily="34" charset="-79"/>
                          <a:cs typeface="David" panose="020E0502060401010101" pitchFamily="34" charset="-79"/>
                        </a:rPr>
                        <a:t>126-1-3271</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תלמוד למתחילים: מבואות וסוגיות שונות (ס)</a:t>
                      </a:r>
                    </a:p>
                  </a:txBody>
                  <a:tcPr marL="68580" marR="68580"/>
                </a:tc>
                <a:tc>
                  <a:txBody>
                    <a:bodyPr/>
                    <a:lstStyle/>
                    <a:p>
                      <a:pPr rtl="1"/>
                      <a:r>
                        <a:rPr lang="he-IL" dirty="0">
                          <a:latin typeface="David" panose="020E0502060401010101" pitchFamily="34" charset="-79"/>
                          <a:cs typeface="David" panose="020E0502060401010101" pitchFamily="34" charset="-79"/>
                        </a:rPr>
                        <a:t>ד"ר שמעון פוגל</a:t>
                      </a:r>
                    </a:p>
                  </a:txBody>
                  <a:tcPr marL="68580" marR="68580"/>
                </a:tc>
                <a:tc>
                  <a:txBody>
                    <a:bodyPr/>
                    <a:lstStyle/>
                    <a:p>
                      <a:pPr rtl="1"/>
                      <a:r>
                        <a:rPr lang="he-IL" dirty="0">
                          <a:latin typeface="David" panose="020E0502060401010101" pitchFamily="34" charset="-79"/>
                          <a:cs typeface="David" panose="020E0502060401010101" pitchFamily="34" charset="-79"/>
                        </a:rPr>
                        <a:t>א</a:t>
                      </a:r>
                    </a:p>
                  </a:txBody>
                  <a:tcPr marL="68580" marR="68580"/>
                </a:tc>
                <a:tc>
                  <a:txBody>
                    <a:bodyPr/>
                    <a:lstStyle/>
                    <a:p>
                      <a:pPr rtl="1"/>
                      <a:r>
                        <a:rPr lang="he-IL" dirty="0">
                          <a:latin typeface="David" panose="020E0502060401010101" pitchFamily="34" charset="-79"/>
                          <a:cs typeface="David" panose="020E0502060401010101" pitchFamily="34" charset="-79"/>
                        </a:rPr>
                        <a:t>ה'</a:t>
                      </a:r>
                    </a:p>
                  </a:txBody>
                  <a:tcPr marL="68580" marR="68580"/>
                </a:tc>
                <a:tc>
                  <a:txBody>
                    <a:bodyPr/>
                    <a:lstStyle/>
                    <a:p>
                      <a:pPr rtl="1"/>
                      <a:r>
                        <a:rPr lang="he-IL" dirty="0">
                          <a:latin typeface="David" panose="020E0502060401010101" pitchFamily="34" charset="-79"/>
                          <a:cs typeface="David" panose="020E0502060401010101" pitchFamily="34" charset="-79"/>
                        </a:rPr>
                        <a:t>10-12</a:t>
                      </a:r>
                    </a:p>
                  </a:txBody>
                  <a:tcPr marL="68580" marR="68580"/>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907869" y="3110536"/>
          <a:ext cx="5546991" cy="3414809"/>
        </p:xfrm>
        <a:graphic>
          <a:graphicData uri="http://schemas.openxmlformats.org/drawingml/2006/table">
            <a:tbl>
              <a:tblPr rtl="1" firstRow="1" bandRow="1">
                <a:tableStyleId>{93296810-A885-4BE3-A3E7-6D5BEEA58F35}</a:tableStyleId>
              </a:tblPr>
              <a:tblGrid>
                <a:gridCol w="5546991">
                  <a:extLst>
                    <a:ext uri="{9D8B030D-6E8A-4147-A177-3AD203B41FA5}">
                      <a16:colId xmlns:a16="http://schemas.microsoft.com/office/drawing/2014/main" val="20000"/>
                    </a:ext>
                  </a:extLst>
                </a:gridCol>
              </a:tblGrid>
              <a:tr h="53812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marL="68580" marR="68580"/>
                </a:tc>
                <a:extLst>
                  <a:ext uri="{0D108BD9-81ED-4DB2-BD59-A6C34878D82A}">
                    <a16:rowId xmlns:a16="http://schemas.microsoft.com/office/drawing/2014/main" val="10000"/>
                  </a:ext>
                </a:extLst>
              </a:tr>
              <a:tr h="2876686">
                <a:tc>
                  <a:txBody>
                    <a:bodyPr/>
                    <a:lstStyle/>
                    <a:p>
                      <a:pPr rtl="1"/>
                      <a:r>
                        <a:rPr lang="he-IL" sz="1800" kern="1200" dirty="0">
                          <a:solidFill>
                            <a:schemeClr val="dk1"/>
                          </a:solidFill>
                          <a:effectLst/>
                          <a:latin typeface="David" panose="020E0502060401010101" pitchFamily="34" charset="-79"/>
                          <a:ea typeface="+mn-ea"/>
                          <a:cs typeface="David" panose="020E0502060401010101" pitchFamily="34" charset="-79"/>
                        </a:rPr>
                        <a:t>הקורס מיועד לתלמידים שאין להם רקע מוקדם או שלא למדו תלמוד בשיטה מדעית ביקורתית. בקורס יינתנו מבואות לנושאים מרכזיים ויילמדו מספר סוגיות שידגימו את דרכו של התלמוד ואת מבנהו. </a:t>
                      </a:r>
                      <a:endParaRPr lang="en-US" sz="1800" kern="1200" dirty="0">
                        <a:solidFill>
                          <a:schemeClr val="dk1"/>
                        </a:solidFill>
                        <a:effectLst/>
                        <a:latin typeface="David" panose="020E0502060401010101" pitchFamily="34" charset="-79"/>
                        <a:ea typeface="+mn-ea"/>
                        <a:cs typeface="David" panose="020E0502060401010101" pitchFamily="34" charset="-79"/>
                      </a:endParaRPr>
                    </a:p>
                    <a:p>
                      <a:pPr algn="ctr" rtl="1"/>
                      <a:endParaRPr lang="he-IL" dirty="0">
                        <a:latin typeface="David" panose="020E0502060401010101" pitchFamily="34" charset="-79"/>
                        <a:cs typeface="David" panose="020E0502060401010101" pitchFamily="34" charset="-79"/>
                      </a:endParaRPr>
                    </a:p>
                  </a:txBody>
                  <a:tcPr marL="68580" marR="68580"/>
                </a:tc>
                <a:extLst>
                  <a:ext uri="{0D108BD9-81ED-4DB2-BD59-A6C34878D82A}">
                    <a16:rowId xmlns:a16="http://schemas.microsoft.com/office/drawing/2014/main" val="10001"/>
                  </a:ext>
                </a:extLst>
              </a:tr>
            </a:tbl>
          </a:graphicData>
        </a:graphic>
      </p:graphicFrame>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6241" y="77567"/>
            <a:ext cx="2240756"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114510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1829526" y="1268762"/>
          <a:ext cx="8640961" cy="1373995"/>
        </p:xfrm>
        <a:graphic>
          <a:graphicData uri="http://schemas.openxmlformats.org/drawingml/2006/table">
            <a:tbl>
              <a:tblPr rtl="1" firstRow="1" bandRow="1">
                <a:tableStyleId>{E8B1032C-EA38-4F05-BA0D-38AFFFC7BED3}</a:tableStyleId>
              </a:tblPr>
              <a:tblGrid>
                <a:gridCol w="1963922">
                  <a:extLst>
                    <a:ext uri="{9D8B030D-6E8A-4147-A177-3AD203B41FA5}">
                      <a16:colId xmlns:a16="http://schemas.microsoft.com/office/drawing/2014/main" val="20000"/>
                    </a:ext>
                  </a:extLst>
                </a:gridCol>
                <a:gridCol w="2617611">
                  <a:extLst>
                    <a:ext uri="{9D8B030D-6E8A-4147-A177-3AD203B41FA5}">
                      <a16:colId xmlns:a16="http://schemas.microsoft.com/office/drawing/2014/main" val="20001"/>
                    </a:ext>
                  </a:extLst>
                </a:gridCol>
                <a:gridCol w="1726127">
                  <a:extLst>
                    <a:ext uri="{9D8B030D-6E8A-4147-A177-3AD203B41FA5}">
                      <a16:colId xmlns:a16="http://schemas.microsoft.com/office/drawing/2014/main" val="20002"/>
                    </a:ext>
                  </a:extLst>
                </a:gridCol>
                <a:gridCol w="665374">
                  <a:extLst>
                    <a:ext uri="{9D8B030D-6E8A-4147-A177-3AD203B41FA5}">
                      <a16:colId xmlns:a16="http://schemas.microsoft.com/office/drawing/2014/main" val="20003"/>
                    </a:ext>
                  </a:extLst>
                </a:gridCol>
                <a:gridCol w="581175">
                  <a:extLst>
                    <a:ext uri="{9D8B030D-6E8A-4147-A177-3AD203B41FA5}">
                      <a16:colId xmlns:a16="http://schemas.microsoft.com/office/drawing/2014/main" val="20004"/>
                    </a:ext>
                  </a:extLst>
                </a:gridCol>
                <a:gridCol w="1086752">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שם הקורס</a:t>
                      </a:r>
                    </a:p>
                  </a:txBody>
                  <a:tcPr marL="68580" marR="68580"/>
                </a:tc>
                <a:tc>
                  <a:txBody>
                    <a:bodyPr/>
                    <a:lstStyle/>
                    <a:p>
                      <a:pPr rtl="1"/>
                      <a:r>
                        <a:rPr lang="he-IL" dirty="0">
                          <a:latin typeface="David" panose="020E0502060401010101" pitchFamily="34" charset="-79"/>
                          <a:cs typeface="David" panose="020E0502060401010101" pitchFamily="34" charset="-79"/>
                        </a:rPr>
                        <a:t>מרצה</a:t>
                      </a:r>
                    </a:p>
                  </a:txBody>
                  <a:tcPr marL="68580" marR="68580"/>
                </a:tc>
                <a:tc>
                  <a:txBody>
                    <a:bodyPr/>
                    <a:lstStyle/>
                    <a:p>
                      <a:pPr rtl="1"/>
                      <a:r>
                        <a:rPr lang="he-IL" dirty="0">
                          <a:latin typeface="David" panose="020E0502060401010101" pitchFamily="34" charset="-79"/>
                          <a:cs typeface="David" panose="020E0502060401010101" pitchFamily="34" charset="-79"/>
                        </a:rPr>
                        <a:t>סמס'</a:t>
                      </a:r>
                    </a:p>
                  </a:txBody>
                  <a:tcPr marL="68580" marR="68580"/>
                </a:tc>
                <a:tc>
                  <a:txBody>
                    <a:bodyPr/>
                    <a:lstStyle/>
                    <a:p>
                      <a:pPr rtl="1"/>
                      <a:r>
                        <a:rPr lang="he-IL" dirty="0">
                          <a:latin typeface="David" panose="020E0502060401010101" pitchFamily="34" charset="-79"/>
                          <a:cs typeface="David" panose="020E0502060401010101" pitchFamily="34" charset="-79"/>
                        </a:rPr>
                        <a:t>יום</a:t>
                      </a:r>
                    </a:p>
                  </a:txBody>
                  <a:tcPr marL="68580" marR="68580"/>
                </a:tc>
                <a:tc>
                  <a:txBody>
                    <a:bodyPr/>
                    <a:lstStyle/>
                    <a:p>
                      <a:pPr rtl="1"/>
                      <a:r>
                        <a:rPr lang="he-IL" dirty="0">
                          <a:latin typeface="David" panose="020E0502060401010101" pitchFamily="34" charset="-79"/>
                          <a:cs typeface="David" panose="020E0502060401010101" pitchFamily="34" charset="-79"/>
                        </a:rPr>
                        <a:t>שעה</a:t>
                      </a:r>
                    </a:p>
                  </a:txBody>
                  <a:tcPr marL="68580" marR="68580"/>
                </a:tc>
                <a:extLst>
                  <a:ext uri="{0D108BD9-81ED-4DB2-BD59-A6C34878D82A}">
                    <a16:rowId xmlns:a16="http://schemas.microsoft.com/office/drawing/2014/main" val="10000"/>
                  </a:ext>
                </a:extLst>
              </a:tr>
              <a:tr h="733915">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126-1-0312</a:t>
                      </a:r>
                    </a:p>
                  </a:txBody>
                  <a:tcPr marL="68580" marR="68580"/>
                </a:tc>
                <a:tc>
                  <a:txBody>
                    <a:bodyPr/>
                    <a:lstStyle/>
                    <a:p>
                      <a:pPr rtl="1"/>
                      <a:r>
                        <a:rPr lang="he-IL" dirty="0">
                          <a:latin typeface="David" panose="020E0502060401010101" pitchFamily="34" charset="-79"/>
                          <a:cs typeface="David" panose="020E0502060401010101" pitchFamily="34" charset="-79"/>
                        </a:rPr>
                        <a:t>ספירת טעמי מצוות ושמות בקודש – מושגי יסוד בקבלה</a:t>
                      </a:r>
                    </a:p>
                  </a:txBody>
                  <a:tcPr marL="68580" marR="68580"/>
                </a:tc>
                <a:tc>
                  <a:txBody>
                    <a:bodyPr/>
                    <a:lstStyle/>
                    <a:p>
                      <a:pPr rtl="1"/>
                      <a:r>
                        <a:rPr lang="he-IL" dirty="0">
                          <a:latin typeface="David" panose="020E0502060401010101" pitchFamily="34" charset="-79"/>
                          <a:cs typeface="David" panose="020E0502060401010101" pitchFamily="34" charset="-79"/>
                        </a:rPr>
                        <a:t>פרופ' בועז  הוס</a:t>
                      </a:r>
                    </a:p>
                  </a:txBody>
                  <a:tcPr marL="68580" marR="68580"/>
                </a:tc>
                <a:tc>
                  <a:txBody>
                    <a:bodyPr/>
                    <a:lstStyle/>
                    <a:p>
                      <a:pPr rtl="1"/>
                      <a:r>
                        <a:rPr lang="he-IL" dirty="0">
                          <a:latin typeface="David" panose="020E0502060401010101" pitchFamily="34" charset="-79"/>
                          <a:cs typeface="David" panose="020E0502060401010101" pitchFamily="34" charset="-79"/>
                        </a:rPr>
                        <a:t>א'</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12-14</a:t>
                      </a:r>
                    </a:p>
                  </a:txBody>
                  <a:tcPr marL="68580" marR="68580"/>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907869" y="3110536"/>
          <a:ext cx="5546991" cy="3647083"/>
        </p:xfrm>
        <a:graphic>
          <a:graphicData uri="http://schemas.openxmlformats.org/drawingml/2006/table">
            <a:tbl>
              <a:tblPr rtl="1" firstRow="1" bandRow="1">
                <a:tableStyleId>{93296810-A885-4BE3-A3E7-6D5BEEA58F35}</a:tableStyleId>
              </a:tblPr>
              <a:tblGrid>
                <a:gridCol w="5546991">
                  <a:extLst>
                    <a:ext uri="{9D8B030D-6E8A-4147-A177-3AD203B41FA5}">
                      <a16:colId xmlns:a16="http://schemas.microsoft.com/office/drawing/2014/main" val="20000"/>
                    </a:ext>
                  </a:extLst>
                </a:gridCol>
              </a:tblGrid>
              <a:tr h="53812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marL="68580" marR="68580"/>
                </a:tc>
                <a:extLst>
                  <a:ext uri="{0D108BD9-81ED-4DB2-BD59-A6C34878D82A}">
                    <a16:rowId xmlns:a16="http://schemas.microsoft.com/office/drawing/2014/main" val="10000"/>
                  </a:ext>
                </a:extLst>
              </a:tr>
              <a:tr h="2876686">
                <a:tc>
                  <a:txBody>
                    <a:bodyPr/>
                    <a:lstStyle/>
                    <a:p>
                      <a:pPr algn="r" rtl="1"/>
                      <a:r>
                        <a:rPr lang="he-IL" dirty="0">
                          <a:latin typeface="David" panose="020E0502060401010101" pitchFamily="34" charset="-79"/>
                          <a:cs typeface="David" panose="020E0502060401010101" pitchFamily="34" charset="-79"/>
                        </a:rPr>
                        <a:t>קורס יסקור את מושגי היסוד בקבלה, תוך התמקדות בתפיסת הספירות (ובכללה, מושג האין סוף ותורת הצמצום), תפיסת טעמי המצוות הקבלית, והשימוש בשמות קודש כאמצעי להשגת נבואה, הגנה וברכה. הקורס יסקור את מושגי היסוד בקבלה, תוך התמקדות בתפיסת הספירות (ובכללה, מושג האין סוף ותורת הצמצום), תפיסת טעמי המצוות הקבלית, והשימוש בשמות קודש כאמצעי להשגת נבואה, הגנה וברכה. בקורס יתוארו תפיסות ופרקטיקות קבליות מרכזיות מן המאה השלוש עשרה ועד ימינו. התלמידים ידרשו לקרוא מספר מאמרים, ובסוף הקורס יתקיים מבחן על החומר הביבליוגרפי ועל החומר שנלמד בכתה</a:t>
                      </a:r>
                    </a:p>
                    <a:p>
                      <a:pPr algn="r" rtl="1"/>
                      <a:endParaRPr lang="he-IL" dirty="0">
                        <a:latin typeface="David" panose="020E0502060401010101" pitchFamily="34" charset="-79"/>
                        <a:cs typeface="David" panose="020E0502060401010101" pitchFamily="34" charset="-79"/>
                      </a:endParaRPr>
                    </a:p>
                  </a:txBody>
                  <a:tcPr marL="68580" marR="68580"/>
                </a:tc>
                <a:extLst>
                  <a:ext uri="{0D108BD9-81ED-4DB2-BD59-A6C34878D82A}">
                    <a16:rowId xmlns:a16="http://schemas.microsoft.com/office/drawing/2014/main" val="10001"/>
                  </a:ext>
                </a:extLst>
              </a:tr>
            </a:tbl>
          </a:graphicData>
        </a:graphic>
      </p:graphicFrame>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6241" y="77567"/>
            <a:ext cx="2240756"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361625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1829526" y="1268761"/>
          <a:ext cx="8640961" cy="1554480"/>
        </p:xfrm>
        <a:graphic>
          <a:graphicData uri="http://schemas.openxmlformats.org/drawingml/2006/table">
            <a:tbl>
              <a:tblPr rtl="1" firstRow="1" bandRow="1">
                <a:tableStyleId>{E8B1032C-EA38-4F05-BA0D-38AFFFC7BED3}</a:tableStyleId>
              </a:tblPr>
              <a:tblGrid>
                <a:gridCol w="1963922">
                  <a:extLst>
                    <a:ext uri="{9D8B030D-6E8A-4147-A177-3AD203B41FA5}">
                      <a16:colId xmlns:a16="http://schemas.microsoft.com/office/drawing/2014/main" val="20000"/>
                    </a:ext>
                  </a:extLst>
                </a:gridCol>
                <a:gridCol w="2530498">
                  <a:extLst>
                    <a:ext uri="{9D8B030D-6E8A-4147-A177-3AD203B41FA5}">
                      <a16:colId xmlns:a16="http://schemas.microsoft.com/office/drawing/2014/main" val="20001"/>
                    </a:ext>
                  </a:extLst>
                </a:gridCol>
                <a:gridCol w="1813240">
                  <a:extLst>
                    <a:ext uri="{9D8B030D-6E8A-4147-A177-3AD203B41FA5}">
                      <a16:colId xmlns:a16="http://schemas.microsoft.com/office/drawing/2014/main" val="20002"/>
                    </a:ext>
                  </a:extLst>
                </a:gridCol>
                <a:gridCol w="665374">
                  <a:extLst>
                    <a:ext uri="{9D8B030D-6E8A-4147-A177-3AD203B41FA5}">
                      <a16:colId xmlns:a16="http://schemas.microsoft.com/office/drawing/2014/main" val="20003"/>
                    </a:ext>
                  </a:extLst>
                </a:gridCol>
                <a:gridCol w="581175">
                  <a:extLst>
                    <a:ext uri="{9D8B030D-6E8A-4147-A177-3AD203B41FA5}">
                      <a16:colId xmlns:a16="http://schemas.microsoft.com/office/drawing/2014/main" val="20004"/>
                    </a:ext>
                  </a:extLst>
                </a:gridCol>
                <a:gridCol w="1086752">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שם הקורס</a:t>
                      </a:r>
                    </a:p>
                  </a:txBody>
                  <a:tcPr marL="68580" marR="68580"/>
                </a:tc>
                <a:tc>
                  <a:txBody>
                    <a:bodyPr/>
                    <a:lstStyle/>
                    <a:p>
                      <a:pPr rtl="1"/>
                      <a:r>
                        <a:rPr lang="he-IL" dirty="0">
                          <a:latin typeface="David" panose="020E0502060401010101" pitchFamily="34" charset="-79"/>
                          <a:cs typeface="David" panose="020E0502060401010101" pitchFamily="34" charset="-79"/>
                        </a:rPr>
                        <a:t>מרצה</a:t>
                      </a:r>
                    </a:p>
                  </a:txBody>
                  <a:tcPr marL="68580" marR="68580"/>
                </a:tc>
                <a:tc>
                  <a:txBody>
                    <a:bodyPr/>
                    <a:lstStyle/>
                    <a:p>
                      <a:pPr rtl="1"/>
                      <a:r>
                        <a:rPr lang="he-IL" dirty="0">
                          <a:latin typeface="David" panose="020E0502060401010101" pitchFamily="34" charset="-79"/>
                          <a:cs typeface="David" panose="020E0502060401010101" pitchFamily="34" charset="-79"/>
                        </a:rPr>
                        <a:t>סמס'</a:t>
                      </a:r>
                    </a:p>
                  </a:txBody>
                  <a:tcPr marL="68580" marR="68580"/>
                </a:tc>
                <a:tc>
                  <a:txBody>
                    <a:bodyPr/>
                    <a:lstStyle/>
                    <a:p>
                      <a:pPr rtl="1"/>
                      <a:r>
                        <a:rPr lang="he-IL" dirty="0">
                          <a:latin typeface="David" panose="020E0502060401010101" pitchFamily="34" charset="-79"/>
                          <a:cs typeface="David" panose="020E0502060401010101" pitchFamily="34" charset="-79"/>
                        </a:rPr>
                        <a:t>יום</a:t>
                      </a:r>
                    </a:p>
                  </a:txBody>
                  <a:tcPr marL="68580" marR="68580"/>
                </a:tc>
                <a:tc>
                  <a:txBody>
                    <a:bodyPr/>
                    <a:lstStyle/>
                    <a:p>
                      <a:pPr rtl="1"/>
                      <a:r>
                        <a:rPr lang="he-IL" dirty="0">
                          <a:latin typeface="David" panose="020E0502060401010101" pitchFamily="34" charset="-79"/>
                          <a:cs typeface="David" panose="020E0502060401010101" pitchFamily="34" charset="-79"/>
                        </a:rPr>
                        <a:t>שעה</a:t>
                      </a:r>
                    </a:p>
                  </a:txBody>
                  <a:tcPr marL="68580" marR="68580"/>
                </a:tc>
                <a:extLst>
                  <a:ext uri="{0D108BD9-81ED-4DB2-BD59-A6C34878D82A}">
                    <a16:rowId xmlns:a16="http://schemas.microsoft.com/office/drawing/2014/main" val="10000"/>
                  </a:ext>
                </a:extLst>
              </a:tr>
              <a:tr h="733915">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126-1-1101</a:t>
                      </a:r>
                    </a:p>
                  </a:txBody>
                  <a:tcPr marL="68580" marR="68580"/>
                </a:tc>
                <a:tc>
                  <a:txBody>
                    <a:bodyPr/>
                    <a:lstStyle/>
                    <a:p>
                      <a:pPr rtl="1"/>
                      <a:r>
                        <a:rPr lang="he-IL" sz="1800" b="0" i="0" kern="1200" dirty="0">
                          <a:solidFill>
                            <a:schemeClr val="tx1"/>
                          </a:solidFill>
                          <a:effectLst/>
                          <a:latin typeface="David" panose="020E0502060401010101" pitchFamily="34" charset="-79"/>
                          <a:ea typeface="+mn-ea"/>
                          <a:cs typeface="David" panose="020E0502060401010101" pitchFamily="34" charset="-79"/>
                        </a:rPr>
                        <a:t>ספר קדוש או הבל ורעות רוח? סוגיות בהתקבלות ספר הזוהר</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פרופ' בועז הוס</a:t>
                      </a:r>
                    </a:p>
                  </a:txBody>
                  <a:tcPr marL="68580" marR="68580"/>
                </a:tc>
                <a:tc>
                  <a:txBody>
                    <a:bodyPr/>
                    <a:lstStyle/>
                    <a:p>
                      <a:pPr rtl="1"/>
                      <a:r>
                        <a:rPr lang="he-IL" dirty="0">
                          <a:latin typeface="David" panose="020E0502060401010101" pitchFamily="34" charset="-79"/>
                          <a:cs typeface="David" panose="020E0502060401010101" pitchFamily="34" charset="-79"/>
                        </a:rPr>
                        <a:t>א'</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14-16</a:t>
                      </a:r>
                    </a:p>
                  </a:txBody>
                  <a:tcPr marL="68580" marR="68580"/>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907869" y="3110536"/>
          <a:ext cx="5546991" cy="4195723"/>
        </p:xfrm>
        <a:graphic>
          <a:graphicData uri="http://schemas.openxmlformats.org/drawingml/2006/table">
            <a:tbl>
              <a:tblPr rtl="1" firstRow="1" bandRow="1">
                <a:tableStyleId>{93296810-A885-4BE3-A3E7-6D5BEEA58F35}</a:tableStyleId>
              </a:tblPr>
              <a:tblGrid>
                <a:gridCol w="5546991">
                  <a:extLst>
                    <a:ext uri="{9D8B030D-6E8A-4147-A177-3AD203B41FA5}">
                      <a16:colId xmlns:a16="http://schemas.microsoft.com/office/drawing/2014/main" val="20000"/>
                    </a:ext>
                  </a:extLst>
                </a:gridCol>
              </a:tblGrid>
              <a:tr h="53812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marL="68580" marR="68580"/>
                </a:tc>
                <a:extLst>
                  <a:ext uri="{0D108BD9-81ED-4DB2-BD59-A6C34878D82A}">
                    <a16:rowId xmlns:a16="http://schemas.microsoft.com/office/drawing/2014/main" val="10000"/>
                  </a:ext>
                </a:extLst>
              </a:tr>
              <a:tr h="2876686">
                <a:tc>
                  <a:txBody>
                    <a:bodyPr/>
                    <a:lstStyle/>
                    <a:p>
                      <a:pPr algn="r" rtl="1"/>
                      <a:r>
                        <a:rPr lang="he-IL" dirty="0">
                          <a:latin typeface="David" panose="020E0502060401010101" pitchFamily="34" charset="-79"/>
                          <a:cs typeface="David" panose="020E0502060401010101" pitchFamily="34" charset="-79"/>
                        </a:rPr>
                        <a:t>הקורס יעסוק בהתקבלות ספר הזוהר ומקומו בתרבות היהודית. מטרת הקורס היא להבין כיצד הפך הזוהר לטקסט מקודש וסמכותי, מדוע התפתחה ביקורת כנגד הזוהר, וכיצד השפיע הזוהר על התרבות היהודית, מראשית הופעות ועד ימינו.</a:t>
                      </a:r>
                    </a:p>
                    <a:p>
                      <a:pPr algn="r" rtl="1"/>
                      <a:r>
                        <a:rPr lang="he-IL" dirty="0">
                          <a:latin typeface="David" panose="020E0502060401010101" pitchFamily="34" charset="-79"/>
                          <a:cs typeface="David" panose="020E0502060401010101" pitchFamily="34" charset="-79"/>
                        </a:rPr>
                        <a:t>הקורס יעסוק בהתקבלות ספר הזוהר ומקומו בתרבות היהודית. מטרת הקורס היא להבין כיצד הפך הזוהר לטקסט מקודש וסמכותי, מדוע התפתחה ביקורת כנגד הזוהר, וכיצד השפיע הזוהר על התרבות היהודית, מראשית הופעות ועד ימינואנו נעסוק בחבור הזוהר וראשית התקבלותו, בהדפסת הזוהר, במקומו כספר קדוש וסמכותי. במנהגים הקשורים בזוהר ובדמותו של רשב"י, בביקורת על ספר הזוהר, במחקר הזוהר, ובמקומו של הזוהר בתרבות הפופלרית</a:t>
                      </a:r>
                    </a:p>
                    <a:p>
                      <a:pPr algn="r" rtl="1"/>
                      <a:endParaRPr lang="he-IL" dirty="0">
                        <a:latin typeface="David" panose="020E0502060401010101" pitchFamily="34" charset="-79"/>
                        <a:cs typeface="David" panose="020E0502060401010101" pitchFamily="34" charset="-79"/>
                      </a:endParaRPr>
                    </a:p>
                  </a:txBody>
                  <a:tcPr marL="68580" marR="68580"/>
                </a:tc>
                <a:extLst>
                  <a:ext uri="{0D108BD9-81ED-4DB2-BD59-A6C34878D82A}">
                    <a16:rowId xmlns:a16="http://schemas.microsoft.com/office/drawing/2014/main" val="10001"/>
                  </a:ext>
                </a:extLst>
              </a:tr>
            </a:tbl>
          </a:graphicData>
        </a:graphic>
      </p:graphicFrame>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6241" y="77567"/>
            <a:ext cx="2240756"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403495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2603398649"/>
              </p:ext>
            </p:extLst>
          </p:nvPr>
        </p:nvGraphicFramePr>
        <p:xfrm>
          <a:off x="1713330" y="1268762"/>
          <a:ext cx="8757157" cy="1373995"/>
        </p:xfrm>
        <a:graphic>
          <a:graphicData uri="http://schemas.openxmlformats.org/drawingml/2006/table">
            <a:tbl>
              <a:tblPr rtl="1" firstRow="1" bandRow="1">
                <a:tableStyleId>{E8B1032C-EA38-4F05-BA0D-38AFFFC7BED3}</a:tableStyleId>
              </a:tblPr>
              <a:tblGrid>
                <a:gridCol w="1963922">
                  <a:extLst>
                    <a:ext uri="{9D8B030D-6E8A-4147-A177-3AD203B41FA5}">
                      <a16:colId xmlns:a16="http://schemas.microsoft.com/office/drawing/2014/main" val="20000"/>
                    </a:ext>
                  </a:extLst>
                </a:gridCol>
                <a:gridCol w="2617611">
                  <a:extLst>
                    <a:ext uri="{9D8B030D-6E8A-4147-A177-3AD203B41FA5}">
                      <a16:colId xmlns:a16="http://schemas.microsoft.com/office/drawing/2014/main" val="20001"/>
                    </a:ext>
                  </a:extLst>
                </a:gridCol>
                <a:gridCol w="2106791">
                  <a:extLst>
                    <a:ext uri="{9D8B030D-6E8A-4147-A177-3AD203B41FA5}">
                      <a16:colId xmlns:a16="http://schemas.microsoft.com/office/drawing/2014/main" val="20002"/>
                    </a:ext>
                  </a:extLst>
                </a:gridCol>
                <a:gridCol w="497359">
                  <a:extLst>
                    <a:ext uri="{9D8B030D-6E8A-4147-A177-3AD203B41FA5}">
                      <a16:colId xmlns:a16="http://schemas.microsoft.com/office/drawing/2014/main" val="20003"/>
                    </a:ext>
                  </a:extLst>
                </a:gridCol>
                <a:gridCol w="467360">
                  <a:extLst>
                    <a:ext uri="{9D8B030D-6E8A-4147-A177-3AD203B41FA5}">
                      <a16:colId xmlns:a16="http://schemas.microsoft.com/office/drawing/2014/main" val="20004"/>
                    </a:ext>
                  </a:extLst>
                </a:gridCol>
                <a:gridCol w="1104114">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שם הקורס</a:t>
                      </a:r>
                    </a:p>
                  </a:txBody>
                  <a:tcPr marL="68580" marR="68580"/>
                </a:tc>
                <a:tc>
                  <a:txBody>
                    <a:bodyPr/>
                    <a:lstStyle/>
                    <a:p>
                      <a:pPr rtl="1"/>
                      <a:r>
                        <a:rPr lang="he-IL" dirty="0">
                          <a:latin typeface="David" panose="020E0502060401010101" pitchFamily="34" charset="-79"/>
                          <a:cs typeface="David" panose="020E0502060401010101" pitchFamily="34" charset="-79"/>
                        </a:rPr>
                        <a:t>מרצה</a:t>
                      </a:r>
                    </a:p>
                  </a:txBody>
                  <a:tcPr marL="68580" marR="68580"/>
                </a:tc>
                <a:tc>
                  <a:txBody>
                    <a:bodyPr/>
                    <a:lstStyle/>
                    <a:p>
                      <a:pPr rtl="1"/>
                      <a:r>
                        <a:rPr lang="he-IL" dirty="0">
                          <a:latin typeface="David" panose="020E0502060401010101" pitchFamily="34" charset="-79"/>
                          <a:cs typeface="David" panose="020E0502060401010101" pitchFamily="34" charset="-79"/>
                        </a:rPr>
                        <a:t>סמס'</a:t>
                      </a:r>
                    </a:p>
                  </a:txBody>
                  <a:tcPr marL="68580" marR="68580"/>
                </a:tc>
                <a:tc>
                  <a:txBody>
                    <a:bodyPr/>
                    <a:lstStyle/>
                    <a:p>
                      <a:pPr rtl="1"/>
                      <a:r>
                        <a:rPr lang="he-IL" dirty="0">
                          <a:latin typeface="David" panose="020E0502060401010101" pitchFamily="34" charset="-79"/>
                          <a:cs typeface="David" panose="020E0502060401010101" pitchFamily="34" charset="-79"/>
                        </a:rPr>
                        <a:t>יום</a:t>
                      </a:r>
                    </a:p>
                  </a:txBody>
                  <a:tcPr marL="68580" marR="68580"/>
                </a:tc>
                <a:tc>
                  <a:txBody>
                    <a:bodyPr/>
                    <a:lstStyle/>
                    <a:p>
                      <a:pPr rtl="1"/>
                      <a:r>
                        <a:rPr lang="he-IL" dirty="0">
                          <a:latin typeface="David" panose="020E0502060401010101" pitchFamily="34" charset="-79"/>
                          <a:cs typeface="David" panose="020E0502060401010101" pitchFamily="34" charset="-79"/>
                        </a:rPr>
                        <a:t>שעה</a:t>
                      </a:r>
                    </a:p>
                  </a:txBody>
                  <a:tcPr marL="68580" marR="68580"/>
                </a:tc>
                <a:extLst>
                  <a:ext uri="{0D108BD9-81ED-4DB2-BD59-A6C34878D82A}">
                    <a16:rowId xmlns:a16="http://schemas.microsoft.com/office/drawing/2014/main" val="10000"/>
                  </a:ext>
                </a:extLst>
              </a:tr>
              <a:tr h="733915">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126-1-1011</a:t>
                      </a:r>
                    </a:p>
                  </a:txBody>
                  <a:tcPr marL="68580" marR="68580"/>
                </a:tc>
                <a:tc>
                  <a:txBody>
                    <a:bodyPr/>
                    <a:lstStyle/>
                    <a:p>
                      <a:pPr rtl="1"/>
                      <a:r>
                        <a:rPr lang="he-IL" dirty="0">
                          <a:latin typeface="David" panose="020E0502060401010101" pitchFamily="34" charset="-79"/>
                          <a:cs typeface="David" panose="020E0502060401010101" pitchFamily="34" charset="-79"/>
                        </a:rPr>
                        <a:t>מבוא למחשבת חז"ל </a:t>
                      </a:r>
                      <a:r>
                        <a:rPr lang="he-IL" dirty="0" err="1">
                          <a:latin typeface="David" panose="020E0502060401010101" pitchFamily="34" charset="-79"/>
                          <a:cs typeface="David" panose="020E0502060401010101" pitchFamily="34" charset="-79"/>
                        </a:rPr>
                        <a:t>וספרותה</a:t>
                      </a:r>
                      <a:r>
                        <a:rPr lang="he-IL" dirty="0">
                          <a:latin typeface="David" panose="020E0502060401010101" pitchFamily="34" charset="-79"/>
                          <a:cs typeface="David" panose="020E0502060401010101" pitchFamily="34" charset="-79"/>
                        </a:rPr>
                        <a:t>: התנאים (ס)</a:t>
                      </a:r>
                    </a:p>
                  </a:txBody>
                  <a:tcPr marL="68580" marR="68580"/>
                </a:tc>
                <a:tc>
                  <a:txBody>
                    <a:bodyPr/>
                    <a:lstStyle/>
                    <a:p>
                      <a:pPr rtl="1"/>
                      <a:r>
                        <a:rPr lang="he-IL" dirty="0">
                          <a:latin typeface="David" panose="020E0502060401010101" pitchFamily="34" charset="-79"/>
                          <a:cs typeface="David" panose="020E0502060401010101" pitchFamily="34" charset="-79"/>
                        </a:rPr>
                        <a:t>פרופ' רמי ריינר</a:t>
                      </a:r>
                    </a:p>
                  </a:txBody>
                  <a:tcPr marL="68580" marR="68580"/>
                </a:tc>
                <a:tc>
                  <a:txBody>
                    <a:bodyPr/>
                    <a:lstStyle/>
                    <a:p>
                      <a:pPr rtl="1"/>
                      <a:r>
                        <a:rPr lang="he-IL" dirty="0">
                          <a:latin typeface="David" panose="020E0502060401010101" pitchFamily="34" charset="-79"/>
                          <a:cs typeface="David" panose="020E0502060401010101" pitchFamily="34" charset="-79"/>
                        </a:rPr>
                        <a:t>א'</a:t>
                      </a:r>
                    </a:p>
                  </a:txBody>
                  <a:tcPr marL="68580" marR="68580"/>
                </a:tc>
                <a:tc>
                  <a:txBody>
                    <a:bodyPr/>
                    <a:lstStyle/>
                    <a:p>
                      <a:pPr rtl="1"/>
                      <a:r>
                        <a:rPr lang="he-IL" dirty="0">
                          <a:latin typeface="David" panose="020E0502060401010101" pitchFamily="34" charset="-79"/>
                          <a:cs typeface="David" panose="020E0502060401010101" pitchFamily="34" charset="-79"/>
                        </a:rPr>
                        <a:t>ג'</a:t>
                      </a:r>
                    </a:p>
                  </a:txBody>
                  <a:tcPr marL="68580" marR="68580"/>
                </a:tc>
                <a:tc>
                  <a:txBody>
                    <a:bodyPr/>
                    <a:lstStyle/>
                    <a:p>
                      <a:pPr rtl="1"/>
                      <a:r>
                        <a:rPr lang="he-IL" dirty="0">
                          <a:latin typeface="David" panose="020E0502060401010101" pitchFamily="34" charset="-79"/>
                          <a:cs typeface="David" panose="020E0502060401010101" pitchFamily="34" charset="-79"/>
                        </a:rPr>
                        <a:t>16:00-18:00</a:t>
                      </a:r>
                    </a:p>
                  </a:txBody>
                  <a:tcPr marL="68580" marR="68580"/>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907869" y="2950271"/>
          <a:ext cx="5546991" cy="3414809"/>
        </p:xfrm>
        <a:graphic>
          <a:graphicData uri="http://schemas.openxmlformats.org/drawingml/2006/table">
            <a:tbl>
              <a:tblPr rtl="1" firstRow="1" bandRow="1">
                <a:tableStyleId>{93296810-A885-4BE3-A3E7-6D5BEEA58F35}</a:tableStyleId>
              </a:tblPr>
              <a:tblGrid>
                <a:gridCol w="5546991">
                  <a:extLst>
                    <a:ext uri="{9D8B030D-6E8A-4147-A177-3AD203B41FA5}">
                      <a16:colId xmlns:a16="http://schemas.microsoft.com/office/drawing/2014/main" val="20000"/>
                    </a:ext>
                  </a:extLst>
                </a:gridCol>
              </a:tblGrid>
              <a:tr h="53812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marL="68580" marR="68580"/>
                </a:tc>
                <a:extLst>
                  <a:ext uri="{0D108BD9-81ED-4DB2-BD59-A6C34878D82A}">
                    <a16:rowId xmlns:a16="http://schemas.microsoft.com/office/drawing/2014/main" val="10000"/>
                  </a:ext>
                </a:extLst>
              </a:tr>
              <a:tr h="2876686">
                <a:tc>
                  <a:txBody>
                    <a:bodyPr/>
                    <a:lstStyle/>
                    <a:p>
                      <a:pPr rtl="1"/>
                      <a:r>
                        <a:rPr lang="he-IL" sz="1800" kern="1200" dirty="0">
                          <a:solidFill>
                            <a:schemeClr val="dk1"/>
                          </a:solidFill>
                          <a:effectLst/>
                          <a:latin typeface="David" panose="020E0502060401010101" pitchFamily="34" charset="-79"/>
                          <a:ea typeface="+mn-ea"/>
                          <a:cs typeface="David" panose="020E0502060401010101" pitchFamily="34" charset="-79"/>
                        </a:rPr>
                        <a:t>מטרת הקורס היא להכיר לתלמידים את היצירות הספרותיות הבולטות שהותירה התקופה התנאית  לדורות שאחריה: המשנה, </a:t>
                      </a:r>
                      <a:r>
                        <a:rPr lang="he-IL" sz="1800" kern="1200" dirty="0" err="1">
                          <a:solidFill>
                            <a:schemeClr val="dk1"/>
                          </a:solidFill>
                          <a:effectLst/>
                          <a:latin typeface="David" panose="020E0502060401010101" pitchFamily="34" charset="-79"/>
                          <a:ea typeface="+mn-ea"/>
                          <a:cs typeface="David" panose="020E0502060401010101" pitchFamily="34" charset="-79"/>
                        </a:rPr>
                        <a:t>התוספתא</a:t>
                      </a:r>
                      <a:r>
                        <a:rPr lang="he-IL" sz="1800" kern="1200" dirty="0">
                          <a:solidFill>
                            <a:schemeClr val="dk1"/>
                          </a:solidFill>
                          <a:effectLst/>
                          <a:latin typeface="David" panose="020E0502060401010101" pitchFamily="34" charset="-79"/>
                          <a:ea typeface="+mn-ea"/>
                          <a:cs typeface="David" panose="020E0502060401010101" pitchFamily="34" charset="-79"/>
                        </a:rPr>
                        <a:t>, מדרשי ההלכה והאגדה. לצד העיון הספרותי יודגשו קווים מרכזיים של התקופה שראשיתה בשלהי הבית השני, המשכה בתקופה שבין החורבן ומרד בר כוכבא וסיומה בראשית המאה השלישית כאשר לאורך תקופה זו קיימות קבוצות יהודיות נוספות (איסיים, יהדות הלניסטית) ובאה לעולם גם הנצרות ההופכת במהלך התקופה לדת בעלת השפעה עצומה במרחב  ההתהוות של ספרות חז"ל הקלאסית. </a:t>
                      </a:r>
                      <a:endParaRPr lang="en-US" sz="1800" kern="1200" dirty="0">
                        <a:solidFill>
                          <a:schemeClr val="dk1"/>
                        </a:solidFill>
                        <a:effectLst/>
                        <a:latin typeface="David" panose="020E0502060401010101" pitchFamily="34" charset="-79"/>
                        <a:ea typeface="+mn-ea"/>
                        <a:cs typeface="David" panose="020E0502060401010101" pitchFamily="34" charset="-79"/>
                      </a:endParaRPr>
                    </a:p>
                    <a:p>
                      <a:pPr algn="ctr" rtl="1"/>
                      <a:endParaRPr lang="he-IL" dirty="0">
                        <a:latin typeface="David" panose="020E0502060401010101" pitchFamily="34" charset="-79"/>
                        <a:cs typeface="David" panose="020E0502060401010101" pitchFamily="34" charset="-79"/>
                      </a:endParaRPr>
                    </a:p>
                  </a:txBody>
                  <a:tcPr marL="68580" marR="68580"/>
                </a:tc>
                <a:extLst>
                  <a:ext uri="{0D108BD9-81ED-4DB2-BD59-A6C34878D82A}">
                    <a16:rowId xmlns:a16="http://schemas.microsoft.com/office/drawing/2014/main" val="10001"/>
                  </a:ext>
                </a:extLst>
              </a:tr>
            </a:tbl>
          </a:graphicData>
        </a:graphic>
      </p:graphicFrame>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6241" y="77567"/>
            <a:ext cx="2240756"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951725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500323440"/>
              </p:ext>
            </p:extLst>
          </p:nvPr>
        </p:nvGraphicFramePr>
        <p:xfrm>
          <a:off x="1713330" y="1268761"/>
          <a:ext cx="8757157" cy="1554480"/>
        </p:xfrm>
        <a:graphic>
          <a:graphicData uri="http://schemas.openxmlformats.org/drawingml/2006/table">
            <a:tbl>
              <a:tblPr rtl="1" firstRow="1" bandRow="1">
                <a:tableStyleId>{E8B1032C-EA38-4F05-BA0D-38AFFFC7BED3}</a:tableStyleId>
              </a:tblPr>
              <a:tblGrid>
                <a:gridCol w="1963922">
                  <a:extLst>
                    <a:ext uri="{9D8B030D-6E8A-4147-A177-3AD203B41FA5}">
                      <a16:colId xmlns:a16="http://schemas.microsoft.com/office/drawing/2014/main" val="20000"/>
                    </a:ext>
                  </a:extLst>
                </a:gridCol>
                <a:gridCol w="2617611">
                  <a:extLst>
                    <a:ext uri="{9D8B030D-6E8A-4147-A177-3AD203B41FA5}">
                      <a16:colId xmlns:a16="http://schemas.microsoft.com/office/drawing/2014/main" val="20001"/>
                    </a:ext>
                  </a:extLst>
                </a:gridCol>
                <a:gridCol w="2106791">
                  <a:extLst>
                    <a:ext uri="{9D8B030D-6E8A-4147-A177-3AD203B41FA5}">
                      <a16:colId xmlns:a16="http://schemas.microsoft.com/office/drawing/2014/main" val="20002"/>
                    </a:ext>
                  </a:extLst>
                </a:gridCol>
                <a:gridCol w="497359">
                  <a:extLst>
                    <a:ext uri="{9D8B030D-6E8A-4147-A177-3AD203B41FA5}">
                      <a16:colId xmlns:a16="http://schemas.microsoft.com/office/drawing/2014/main" val="20003"/>
                    </a:ext>
                  </a:extLst>
                </a:gridCol>
                <a:gridCol w="467360">
                  <a:extLst>
                    <a:ext uri="{9D8B030D-6E8A-4147-A177-3AD203B41FA5}">
                      <a16:colId xmlns:a16="http://schemas.microsoft.com/office/drawing/2014/main" val="20004"/>
                    </a:ext>
                  </a:extLst>
                </a:gridCol>
                <a:gridCol w="1104114">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שם הקורס</a:t>
                      </a:r>
                    </a:p>
                  </a:txBody>
                  <a:tcPr marL="68580" marR="68580"/>
                </a:tc>
                <a:tc>
                  <a:txBody>
                    <a:bodyPr/>
                    <a:lstStyle/>
                    <a:p>
                      <a:pPr rtl="1"/>
                      <a:r>
                        <a:rPr lang="he-IL" dirty="0">
                          <a:latin typeface="David" panose="020E0502060401010101" pitchFamily="34" charset="-79"/>
                          <a:cs typeface="David" panose="020E0502060401010101" pitchFamily="34" charset="-79"/>
                        </a:rPr>
                        <a:t>מרצה</a:t>
                      </a:r>
                    </a:p>
                  </a:txBody>
                  <a:tcPr marL="68580" marR="68580"/>
                </a:tc>
                <a:tc>
                  <a:txBody>
                    <a:bodyPr/>
                    <a:lstStyle/>
                    <a:p>
                      <a:pPr rtl="1"/>
                      <a:r>
                        <a:rPr lang="he-IL" dirty="0">
                          <a:latin typeface="David" panose="020E0502060401010101" pitchFamily="34" charset="-79"/>
                          <a:cs typeface="David" panose="020E0502060401010101" pitchFamily="34" charset="-79"/>
                        </a:rPr>
                        <a:t>סמס'</a:t>
                      </a:r>
                    </a:p>
                  </a:txBody>
                  <a:tcPr marL="68580" marR="68580"/>
                </a:tc>
                <a:tc>
                  <a:txBody>
                    <a:bodyPr/>
                    <a:lstStyle/>
                    <a:p>
                      <a:pPr rtl="1"/>
                      <a:r>
                        <a:rPr lang="he-IL" dirty="0">
                          <a:latin typeface="David" panose="020E0502060401010101" pitchFamily="34" charset="-79"/>
                          <a:cs typeface="David" panose="020E0502060401010101" pitchFamily="34" charset="-79"/>
                        </a:rPr>
                        <a:t>יום</a:t>
                      </a:r>
                    </a:p>
                  </a:txBody>
                  <a:tcPr marL="68580" marR="68580"/>
                </a:tc>
                <a:tc>
                  <a:txBody>
                    <a:bodyPr/>
                    <a:lstStyle/>
                    <a:p>
                      <a:pPr rtl="1"/>
                      <a:r>
                        <a:rPr lang="he-IL" dirty="0">
                          <a:latin typeface="David" panose="020E0502060401010101" pitchFamily="34" charset="-79"/>
                          <a:cs typeface="David" panose="020E0502060401010101" pitchFamily="34" charset="-79"/>
                        </a:rPr>
                        <a:t>שעה</a:t>
                      </a:r>
                    </a:p>
                  </a:txBody>
                  <a:tcPr marL="68580" marR="68580"/>
                </a:tc>
                <a:extLst>
                  <a:ext uri="{0D108BD9-81ED-4DB2-BD59-A6C34878D82A}">
                    <a16:rowId xmlns:a16="http://schemas.microsoft.com/office/drawing/2014/main" val="10000"/>
                  </a:ext>
                </a:extLst>
              </a:tr>
              <a:tr h="733915">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126-1-0156</a:t>
                      </a:r>
                    </a:p>
                  </a:txBody>
                  <a:tcPr marL="68580" marR="68580"/>
                </a:tc>
                <a:tc>
                  <a:txBody>
                    <a:bodyPr/>
                    <a:lstStyle/>
                    <a:p>
                      <a:pPr rtl="1"/>
                      <a:r>
                        <a:rPr lang="he-IL" dirty="0">
                          <a:latin typeface="David" panose="020E0502060401010101" pitchFamily="34" charset="-79"/>
                          <a:cs typeface="David" panose="020E0502060401010101" pitchFamily="34" charset="-79"/>
                        </a:rPr>
                        <a:t>זהות עצמית יהודית:גיור והמרת דת בספרות הלכה לדורותיה</a:t>
                      </a:r>
                    </a:p>
                  </a:txBody>
                  <a:tcPr marL="68580" marR="68580"/>
                </a:tc>
                <a:tc>
                  <a:txBody>
                    <a:bodyPr/>
                    <a:lstStyle/>
                    <a:p>
                      <a:pPr rtl="1"/>
                      <a:r>
                        <a:rPr lang="he-IL" dirty="0">
                          <a:latin typeface="David" panose="020E0502060401010101" pitchFamily="34" charset="-79"/>
                          <a:cs typeface="David" panose="020E0502060401010101" pitchFamily="34" charset="-79"/>
                        </a:rPr>
                        <a:t>פרופ' רמי ריינר</a:t>
                      </a:r>
                    </a:p>
                  </a:txBody>
                  <a:tcPr marL="68580" marR="68580"/>
                </a:tc>
                <a:tc>
                  <a:txBody>
                    <a:bodyPr/>
                    <a:lstStyle/>
                    <a:p>
                      <a:pPr rtl="1"/>
                      <a:r>
                        <a:rPr lang="he-IL" dirty="0">
                          <a:latin typeface="David" panose="020E0502060401010101" pitchFamily="34" charset="-79"/>
                          <a:cs typeface="David" panose="020E0502060401010101" pitchFamily="34" charset="-79"/>
                        </a:rPr>
                        <a:t>א'</a:t>
                      </a:r>
                    </a:p>
                  </a:txBody>
                  <a:tcPr marL="68580" marR="68580"/>
                </a:tc>
                <a:tc>
                  <a:txBody>
                    <a:bodyPr/>
                    <a:lstStyle/>
                    <a:p>
                      <a:pPr rtl="1"/>
                      <a:r>
                        <a:rPr lang="he-IL" dirty="0">
                          <a:latin typeface="David" panose="020E0502060401010101" pitchFamily="34" charset="-79"/>
                          <a:cs typeface="David" panose="020E0502060401010101" pitchFamily="34" charset="-79"/>
                        </a:rPr>
                        <a:t>ד</a:t>
                      </a:r>
                    </a:p>
                  </a:txBody>
                  <a:tcPr marL="68580" marR="68580"/>
                </a:tc>
                <a:tc>
                  <a:txBody>
                    <a:bodyPr/>
                    <a:lstStyle/>
                    <a:p>
                      <a:pPr rtl="1"/>
                      <a:r>
                        <a:rPr lang="he-IL" dirty="0">
                          <a:latin typeface="David" panose="020E0502060401010101" pitchFamily="34" charset="-79"/>
                          <a:cs typeface="David" panose="020E0502060401010101" pitchFamily="34" charset="-79"/>
                        </a:rPr>
                        <a:t>16-18</a:t>
                      </a:r>
                    </a:p>
                  </a:txBody>
                  <a:tcPr marL="68580" marR="68580"/>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907869" y="2950271"/>
          <a:ext cx="5546991" cy="3414809"/>
        </p:xfrm>
        <a:graphic>
          <a:graphicData uri="http://schemas.openxmlformats.org/drawingml/2006/table">
            <a:tbl>
              <a:tblPr rtl="1" firstRow="1" bandRow="1">
                <a:tableStyleId>{93296810-A885-4BE3-A3E7-6D5BEEA58F35}</a:tableStyleId>
              </a:tblPr>
              <a:tblGrid>
                <a:gridCol w="5546991">
                  <a:extLst>
                    <a:ext uri="{9D8B030D-6E8A-4147-A177-3AD203B41FA5}">
                      <a16:colId xmlns:a16="http://schemas.microsoft.com/office/drawing/2014/main" val="20000"/>
                    </a:ext>
                  </a:extLst>
                </a:gridCol>
              </a:tblGrid>
              <a:tr h="538123">
                <a:tc>
                  <a:txBody>
                    <a:bodyPr/>
                    <a:lstStyle/>
                    <a:p>
                      <a:pPr algn="r" rtl="1"/>
                      <a:r>
                        <a:rPr lang="he-IL" dirty="0">
                          <a:latin typeface="David" panose="020E0502060401010101" pitchFamily="34" charset="-79"/>
                          <a:cs typeface="David" panose="020E0502060401010101" pitchFamily="34" charset="-79"/>
                        </a:rPr>
                        <a:t>תיאור קצר של הקורס</a:t>
                      </a:r>
                    </a:p>
                  </a:txBody>
                  <a:tcPr marL="68580" marR="68580"/>
                </a:tc>
                <a:extLst>
                  <a:ext uri="{0D108BD9-81ED-4DB2-BD59-A6C34878D82A}">
                    <a16:rowId xmlns:a16="http://schemas.microsoft.com/office/drawing/2014/main" val="10000"/>
                  </a:ext>
                </a:extLst>
              </a:tr>
              <a:tr h="2876686">
                <a:tc>
                  <a:txBody>
                    <a:bodyPr/>
                    <a:lstStyle/>
                    <a:p>
                      <a:pPr algn="r" rtl="1"/>
                      <a:r>
                        <a:rPr lang="he-IL" dirty="0">
                          <a:latin typeface="David" panose="020E0502060401010101" pitchFamily="34" charset="-79"/>
                          <a:cs typeface="David" panose="020E0502060401010101" pitchFamily="34" charset="-79"/>
                        </a:rPr>
                        <a:t>בקורס זה יילמדו וייבחנו התהליכים הנדרשים על פי ספרות ההלכה לכניסה לעם היהודי וליציאה ממנו. הקורס יעסוק בספרות ההלכה מן התלמוד ועד לימינו ויבחן את השינויים בשני התחומים הללו.</a:t>
                      </a:r>
                    </a:p>
                  </a:txBody>
                  <a:tcPr marL="68580" marR="68580"/>
                </a:tc>
                <a:extLst>
                  <a:ext uri="{0D108BD9-81ED-4DB2-BD59-A6C34878D82A}">
                    <a16:rowId xmlns:a16="http://schemas.microsoft.com/office/drawing/2014/main" val="10001"/>
                  </a:ext>
                </a:extLst>
              </a:tr>
            </a:tbl>
          </a:graphicData>
        </a:graphic>
      </p:graphicFrame>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6241" y="77567"/>
            <a:ext cx="2240756"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9294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3896633090"/>
              </p:ext>
            </p:extLst>
          </p:nvPr>
        </p:nvGraphicFramePr>
        <p:xfrm>
          <a:off x="385590" y="1232262"/>
          <a:ext cx="11543058" cy="4887632"/>
        </p:xfrm>
        <a:graphic>
          <a:graphicData uri="http://schemas.openxmlformats.org/drawingml/2006/table">
            <a:tbl>
              <a:tblPr rtl="1" firstRow="1" bandRow="1">
                <a:tableStyleId>{E8B1032C-EA38-4F05-BA0D-38AFFFC7BED3}</a:tableStyleId>
              </a:tblPr>
              <a:tblGrid>
                <a:gridCol w="2862477">
                  <a:extLst>
                    <a:ext uri="{9D8B030D-6E8A-4147-A177-3AD203B41FA5}">
                      <a16:colId xmlns:a16="http://schemas.microsoft.com/office/drawing/2014/main" val="20000"/>
                    </a:ext>
                  </a:extLst>
                </a:gridCol>
                <a:gridCol w="3392396">
                  <a:extLst>
                    <a:ext uri="{9D8B030D-6E8A-4147-A177-3AD203B41FA5}">
                      <a16:colId xmlns:a16="http://schemas.microsoft.com/office/drawing/2014/main" val="20001"/>
                    </a:ext>
                  </a:extLst>
                </a:gridCol>
                <a:gridCol w="2249503">
                  <a:extLst>
                    <a:ext uri="{9D8B030D-6E8A-4147-A177-3AD203B41FA5}">
                      <a16:colId xmlns:a16="http://schemas.microsoft.com/office/drawing/2014/main" val="20002"/>
                    </a:ext>
                  </a:extLst>
                </a:gridCol>
                <a:gridCol w="752858">
                  <a:extLst>
                    <a:ext uri="{9D8B030D-6E8A-4147-A177-3AD203B41FA5}">
                      <a16:colId xmlns:a16="http://schemas.microsoft.com/office/drawing/2014/main" val="20003"/>
                    </a:ext>
                  </a:extLst>
                </a:gridCol>
                <a:gridCol w="901097">
                  <a:extLst>
                    <a:ext uri="{9D8B030D-6E8A-4147-A177-3AD203B41FA5}">
                      <a16:colId xmlns:a16="http://schemas.microsoft.com/office/drawing/2014/main" val="20004"/>
                    </a:ext>
                  </a:extLst>
                </a:gridCol>
                <a:gridCol w="1384727">
                  <a:extLst>
                    <a:ext uri="{9D8B030D-6E8A-4147-A177-3AD203B41FA5}">
                      <a16:colId xmlns:a16="http://schemas.microsoft.com/office/drawing/2014/main" val="20005"/>
                    </a:ext>
                  </a:extLst>
                </a:gridCol>
              </a:tblGrid>
              <a:tr h="457156">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שם הקורס</a:t>
                      </a:r>
                    </a:p>
                  </a:txBody>
                  <a:tcPr/>
                </a:tc>
                <a:tc>
                  <a:txBody>
                    <a:bodyPr/>
                    <a:lstStyle/>
                    <a:p>
                      <a:pPr rtl="1"/>
                      <a:r>
                        <a:rPr lang="he-IL" dirty="0">
                          <a:latin typeface="David" panose="020E0502060401010101" pitchFamily="34" charset="-79"/>
                          <a:cs typeface="David" panose="020E0502060401010101" pitchFamily="34" charset="-79"/>
                        </a:rPr>
                        <a:t>מרצה</a:t>
                      </a:r>
                    </a:p>
                  </a:txBody>
                  <a:tcPr/>
                </a:tc>
                <a:tc>
                  <a:txBody>
                    <a:bodyPr/>
                    <a:lstStyle/>
                    <a:p>
                      <a:pPr rtl="1"/>
                      <a:r>
                        <a:rPr lang="he-IL" dirty="0">
                          <a:latin typeface="David" panose="020E0502060401010101" pitchFamily="34" charset="-79"/>
                          <a:cs typeface="David" panose="020E0502060401010101" pitchFamily="34" charset="-79"/>
                        </a:rPr>
                        <a:t>סמס'</a:t>
                      </a:r>
                    </a:p>
                  </a:txBody>
                  <a:tcPr/>
                </a:tc>
                <a:tc>
                  <a:txBody>
                    <a:bodyPr/>
                    <a:lstStyle/>
                    <a:p>
                      <a:pPr rtl="1"/>
                      <a:r>
                        <a:rPr lang="he-IL" dirty="0">
                          <a:latin typeface="David" panose="020E0502060401010101" pitchFamily="34" charset="-79"/>
                          <a:cs typeface="David" panose="020E0502060401010101" pitchFamily="34" charset="-79"/>
                        </a:rPr>
                        <a:t>יום</a:t>
                      </a:r>
                    </a:p>
                  </a:txBody>
                  <a:tcPr/>
                </a:tc>
                <a:tc>
                  <a:txBody>
                    <a:bodyPr/>
                    <a:lstStyle/>
                    <a:p>
                      <a:pP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650419">
                <a:tc>
                  <a:txBody>
                    <a:bodyPr/>
                    <a:lstStyle/>
                    <a:p>
                      <a:pPr algn="r" rtl="1"/>
                      <a:r>
                        <a:rPr lang="he-IL" dirty="0" err="1">
                          <a:latin typeface="David" panose="020E0502060401010101" pitchFamily="34" charset="-79"/>
                          <a:cs typeface="David" panose="020E0502060401010101" pitchFamily="34" charset="-79"/>
                        </a:rPr>
                        <a:t>אמנויות</a:t>
                      </a:r>
                      <a:endParaRPr lang="he-IL" dirty="0">
                        <a:latin typeface="David" panose="020E0502060401010101" pitchFamily="34" charset="-79"/>
                        <a:cs typeface="David" panose="020E0502060401010101" pitchFamily="34" charset="-79"/>
                      </a:endParaRPr>
                    </a:p>
                    <a:p>
                      <a:pPr algn="r" rtl="1"/>
                      <a:r>
                        <a:rPr lang="he-IL" dirty="0">
                          <a:latin typeface="David" panose="020E0502060401010101" pitchFamily="34" charset="-79"/>
                          <a:cs typeface="David" panose="020E0502060401010101" pitchFamily="34" charset="-79"/>
                        </a:rPr>
                        <a:t>134-1-0210  </a:t>
                      </a:r>
                    </a:p>
                  </a:txBody>
                  <a:tcPr/>
                </a:tc>
                <a:tc>
                  <a:txBody>
                    <a:bodyPr/>
                    <a:lstStyle/>
                    <a:p>
                      <a:pPr algn="r" rtl="1"/>
                      <a:r>
                        <a:rPr lang="he-IL" dirty="0">
                          <a:latin typeface="David" panose="020E0502060401010101" pitchFamily="34" charset="-79"/>
                          <a:cs typeface="David" panose="020E0502060401010101" pitchFamily="34" charset="-79"/>
                        </a:rPr>
                        <a:t>מושגי יסוד בתולדות האמנות</a:t>
                      </a:r>
                    </a:p>
                  </a:txBody>
                  <a:tcPr/>
                </a:tc>
                <a:tc>
                  <a:txBody>
                    <a:bodyPr/>
                    <a:lstStyle/>
                    <a:p>
                      <a:pPr algn="r" rtl="1"/>
                      <a:r>
                        <a:rPr lang="he-IL" dirty="0">
                          <a:latin typeface="David" panose="020E0502060401010101" pitchFamily="34" charset="-79"/>
                          <a:cs typeface="David" panose="020E0502060401010101" pitchFamily="34" charset="-79"/>
                        </a:rPr>
                        <a:t>פרופ' דני אונגר</a:t>
                      </a:r>
                    </a:p>
                  </a:txBody>
                  <a:tcPr/>
                </a:tc>
                <a:tc>
                  <a:txBody>
                    <a:bodyPr/>
                    <a:lstStyle/>
                    <a:p>
                      <a:pPr algn="r" rtl="1"/>
                      <a:r>
                        <a:rPr lang="he-IL" dirty="0">
                          <a:latin typeface="David" panose="020E0502060401010101" pitchFamily="34" charset="-79"/>
                          <a:cs typeface="David" panose="020E0502060401010101" pitchFamily="34" charset="-79"/>
                        </a:rPr>
                        <a:t>א</a:t>
                      </a:r>
                    </a:p>
                  </a:txBody>
                  <a:tcPr/>
                </a:tc>
                <a:tc>
                  <a:txBody>
                    <a:bodyPr/>
                    <a:lstStyle/>
                    <a:p>
                      <a:pPr algn="r" rtl="1"/>
                      <a:r>
                        <a:rPr lang="he-IL" dirty="0">
                          <a:latin typeface="David" panose="020E0502060401010101" pitchFamily="34" charset="-79"/>
                          <a:cs typeface="David" panose="020E0502060401010101" pitchFamily="34" charset="-79"/>
                        </a:rPr>
                        <a:t>ה</a:t>
                      </a:r>
                    </a:p>
                  </a:txBody>
                  <a:tcPr/>
                </a:tc>
                <a:tc>
                  <a:txBody>
                    <a:bodyPr/>
                    <a:lstStyle/>
                    <a:p>
                      <a:pPr algn="r" rtl="1"/>
                      <a:r>
                        <a:rPr lang="he-IL" dirty="0">
                          <a:latin typeface="David" panose="020E0502060401010101" pitchFamily="34" charset="-79"/>
                          <a:cs typeface="David" panose="020E0502060401010101" pitchFamily="34" charset="-79"/>
                        </a:rPr>
                        <a:t>12-14</a:t>
                      </a:r>
                    </a:p>
                  </a:txBody>
                  <a:tcPr/>
                </a:tc>
                <a:extLst>
                  <a:ext uri="{0D108BD9-81ED-4DB2-BD59-A6C34878D82A}">
                    <a16:rowId xmlns:a16="http://schemas.microsoft.com/office/drawing/2014/main" val="10001"/>
                  </a:ext>
                </a:extLst>
              </a:tr>
              <a:tr h="65041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dirty="0" err="1">
                          <a:latin typeface="David" panose="020E0502060401010101" pitchFamily="34" charset="-79"/>
                          <a:cs typeface="David" panose="020E0502060401010101" pitchFamily="34" charset="-79"/>
                        </a:rPr>
                        <a:t>אמנויות</a:t>
                      </a:r>
                      <a:endParaRPr lang="he-IL" dirty="0">
                        <a:latin typeface="David" panose="020E0502060401010101" pitchFamily="34" charset="-79"/>
                        <a:cs typeface="David" panose="020E0502060401010101" pitchFamily="34" charset="-79"/>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rPr>
                        <a:t>134-1-0074</a:t>
                      </a:r>
                    </a:p>
                    <a:p>
                      <a:pPr algn="r" rtl="1"/>
                      <a:endParaRPr lang="he-IL" dirty="0">
                        <a:latin typeface="David" panose="020E0502060401010101" pitchFamily="34" charset="-79"/>
                        <a:cs typeface="David" panose="020E0502060401010101" pitchFamily="34" charset="-79"/>
                      </a:endParaRPr>
                    </a:p>
                  </a:txBody>
                  <a:tcPr/>
                </a:tc>
                <a:tc>
                  <a:txBody>
                    <a:bodyPr/>
                    <a:lstStyle/>
                    <a:p>
                      <a:pPr algn="r" rtl="1"/>
                      <a:r>
                        <a:rPr lang="he-IL" dirty="0">
                          <a:latin typeface="David" panose="020E0502060401010101" pitchFamily="34" charset="-79"/>
                          <a:cs typeface="David" panose="020E0502060401010101" pitchFamily="34" charset="-79"/>
                        </a:rPr>
                        <a:t>מבוא לאמנות ימי הביניים</a:t>
                      </a:r>
                    </a:p>
                  </a:txBody>
                  <a:tcPr/>
                </a:tc>
                <a:tc>
                  <a:txBody>
                    <a:bodyPr/>
                    <a:lstStyle/>
                    <a:p>
                      <a:pPr algn="r" rtl="1"/>
                      <a:r>
                        <a:rPr lang="he-IL" dirty="0">
                          <a:latin typeface="David" panose="020E0502060401010101" pitchFamily="34" charset="-79"/>
                          <a:cs typeface="David" panose="020E0502060401010101" pitchFamily="34" charset="-79"/>
                        </a:rPr>
                        <a:t>פרופ' שרה אופנברג</a:t>
                      </a:r>
                    </a:p>
                  </a:txBody>
                  <a:tcPr/>
                </a:tc>
                <a:tc>
                  <a:txBody>
                    <a:bodyPr/>
                    <a:lstStyle/>
                    <a:p>
                      <a:pPr algn="r" rtl="1"/>
                      <a:r>
                        <a:rPr lang="he-IL" dirty="0">
                          <a:latin typeface="David" panose="020E0502060401010101" pitchFamily="34" charset="-79"/>
                          <a:cs typeface="David" panose="020E0502060401010101" pitchFamily="34" charset="-79"/>
                        </a:rPr>
                        <a:t>א</a:t>
                      </a:r>
                    </a:p>
                  </a:txBody>
                  <a:tcPr/>
                </a:tc>
                <a:tc>
                  <a:txBody>
                    <a:bodyPr/>
                    <a:lstStyle/>
                    <a:p>
                      <a:pPr algn="r" rtl="1"/>
                      <a:r>
                        <a:rPr lang="he-IL" dirty="0">
                          <a:latin typeface="David" panose="020E0502060401010101" pitchFamily="34" charset="-79"/>
                          <a:cs typeface="David" panose="020E0502060401010101" pitchFamily="34" charset="-79"/>
                        </a:rPr>
                        <a:t>א</a:t>
                      </a:r>
                    </a:p>
                  </a:txBody>
                  <a:tcPr/>
                </a:tc>
                <a:tc>
                  <a:txBody>
                    <a:bodyPr/>
                    <a:lstStyle/>
                    <a:p>
                      <a:pPr algn="r" rtl="1"/>
                      <a:r>
                        <a:rPr lang="he-IL" dirty="0">
                          <a:latin typeface="David" panose="020E0502060401010101" pitchFamily="34" charset="-79"/>
                          <a:cs typeface="David" panose="020E0502060401010101" pitchFamily="34" charset="-79"/>
                        </a:rPr>
                        <a:t>10-12</a:t>
                      </a:r>
                    </a:p>
                  </a:txBody>
                  <a:tcPr/>
                </a:tc>
                <a:extLst>
                  <a:ext uri="{0D108BD9-81ED-4DB2-BD59-A6C34878D82A}">
                    <a16:rowId xmlns:a16="http://schemas.microsoft.com/office/drawing/2014/main" val="10002"/>
                  </a:ext>
                </a:extLst>
              </a:tr>
              <a:tr h="65041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dirty="0" err="1">
                          <a:latin typeface="David" panose="020E0502060401010101" pitchFamily="34" charset="-79"/>
                          <a:cs typeface="David" panose="020E0502060401010101" pitchFamily="34" charset="-79"/>
                        </a:rPr>
                        <a:t>אמנויות</a:t>
                      </a:r>
                      <a:endParaRPr lang="he-IL" dirty="0">
                        <a:latin typeface="David" panose="020E0502060401010101" pitchFamily="34" charset="-79"/>
                        <a:cs typeface="David" panose="020E0502060401010101" pitchFamily="34" charset="-79"/>
                      </a:endParaRPr>
                    </a:p>
                    <a:p>
                      <a:pPr algn="r" rtl="1"/>
                      <a:r>
                        <a:rPr lang="he-IL" dirty="0">
                          <a:latin typeface="David" panose="020E0502060401010101" pitchFamily="34" charset="-79"/>
                          <a:cs typeface="David" panose="020E0502060401010101" pitchFamily="34" charset="-79"/>
                        </a:rPr>
                        <a:t>134-1-0081</a:t>
                      </a:r>
                    </a:p>
                  </a:txBody>
                  <a:tcPr/>
                </a:tc>
                <a:tc>
                  <a:txBody>
                    <a:bodyPr/>
                    <a:lstStyle/>
                    <a:p>
                      <a:pPr algn="r" rtl="1"/>
                      <a:r>
                        <a:rPr lang="he-IL" dirty="0">
                          <a:latin typeface="David" panose="020E0502060401010101" pitchFamily="34" charset="-79"/>
                          <a:cs typeface="David" panose="020E0502060401010101" pitchFamily="34" charset="-79"/>
                        </a:rPr>
                        <a:t>מבוא לאמנות יהודית</a:t>
                      </a:r>
                    </a:p>
                  </a:txBody>
                  <a:tcPr/>
                </a:tc>
                <a:tc>
                  <a:txBody>
                    <a:bodyPr/>
                    <a:lstStyle/>
                    <a:p>
                      <a:pPr algn="r" rtl="1"/>
                      <a:r>
                        <a:rPr lang="he-IL" dirty="0">
                          <a:latin typeface="David" panose="020E0502060401010101" pitchFamily="34" charset="-79"/>
                          <a:cs typeface="David" panose="020E0502060401010101" pitchFamily="34" charset="-79"/>
                        </a:rPr>
                        <a:t>פרופ' שרה אופנברג</a:t>
                      </a:r>
                    </a:p>
                  </a:txBody>
                  <a:tcPr/>
                </a:tc>
                <a:tc>
                  <a:txBody>
                    <a:bodyPr/>
                    <a:lstStyle/>
                    <a:p>
                      <a:pPr algn="r" rtl="1"/>
                      <a:r>
                        <a:rPr lang="he-IL" dirty="0">
                          <a:latin typeface="David" panose="020E0502060401010101" pitchFamily="34" charset="-79"/>
                          <a:cs typeface="David" panose="020E0502060401010101" pitchFamily="34" charset="-79"/>
                        </a:rPr>
                        <a:t>א</a:t>
                      </a:r>
                    </a:p>
                  </a:txBody>
                  <a:tcPr/>
                </a:tc>
                <a:tc>
                  <a:txBody>
                    <a:bodyPr/>
                    <a:lstStyle/>
                    <a:p>
                      <a:pPr algn="r" rtl="1"/>
                      <a:r>
                        <a:rPr lang="he-IL" dirty="0">
                          <a:latin typeface="David" panose="020E0502060401010101" pitchFamily="34" charset="-79"/>
                          <a:cs typeface="David" panose="020E0502060401010101" pitchFamily="34" charset="-79"/>
                        </a:rPr>
                        <a:t>א</a:t>
                      </a:r>
                    </a:p>
                  </a:txBody>
                  <a:tcPr/>
                </a:tc>
                <a:tc>
                  <a:txBody>
                    <a:bodyPr/>
                    <a:lstStyle/>
                    <a:p>
                      <a:pPr algn="r" rtl="1"/>
                      <a:r>
                        <a:rPr lang="he-IL" dirty="0">
                          <a:latin typeface="David" panose="020E0502060401010101" pitchFamily="34" charset="-79"/>
                          <a:cs typeface="David" panose="020E0502060401010101" pitchFamily="34" charset="-79"/>
                        </a:rPr>
                        <a:t>12-14</a:t>
                      </a:r>
                    </a:p>
                  </a:txBody>
                  <a:tcPr/>
                </a:tc>
                <a:extLst>
                  <a:ext uri="{0D108BD9-81ED-4DB2-BD59-A6C34878D82A}">
                    <a16:rowId xmlns:a16="http://schemas.microsoft.com/office/drawing/2014/main" val="3416418977"/>
                  </a:ext>
                </a:extLst>
              </a:tr>
              <a:tr h="650419">
                <a:tc>
                  <a:txBody>
                    <a:bodyPr/>
                    <a:lstStyle/>
                    <a:p>
                      <a:r>
                        <a:rPr lang="he-IL" sz="1800" kern="1200" dirty="0" err="1">
                          <a:solidFill>
                            <a:schemeClr val="tx1"/>
                          </a:solidFill>
                          <a:latin typeface="David" panose="020E0502060401010101" pitchFamily="34" charset="-79"/>
                          <a:ea typeface="+mn-ea"/>
                          <a:cs typeface="David" panose="020E0502060401010101" pitchFamily="34" charset="-79"/>
                        </a:rPr>
                        <a:t>אמנויות</a:t>
                      </a:r>
                      <a:endParaRPr lang="he-IL" sz="1800" kern="1200" dirty="0">
                        <a:solidFill>
                          <a:schemeClr val="tx1"/>
                        </a:solidFill>
                        <a:latin typeface="David" panose="020E0502060401010101" pitchFamily="34" charset="-79"/>
                        <a:ea typeface="+mn-ea"/>
                        <a:cs typeface="David" panose="020E0502060401010101" pitchFamily="34" charset="-79"/>
                      </a:endParaRPr>
                    </a:p>
                    <a:p>
                      <a:r>
                        <a:rPr lang="he-IL" sz="1800" kern="1200" dirty="0">
                          <a:solidFill>
                            <a:schemeClr val="tx1"/>
                          </a:solidFill>
                          <a:latin typeface="David" panose="020E0502060401010101" pitchFamily="34" charset="-79"/>
                          <a:ea typeface="+mn-ea"/>
                          <a:cs typeface="David" panose="020E0502060401010101" pitchFamily="34" charset="-79"/>
                        </a:rPr>
                        <a:t>134-1-0171</a:t>
                      </a:r>
                    </a:p>
                    <a:p>
                      <a:endParaRPr lang="he-IL" sz="1800" kern="1200" dirty="0">
                        <a:solidFill>
                          <a:schemeClr val="tx1"/>
                        </a:solidFill>
                        <a:latin typeface="David" panose="020E0502060401010101" pitchFamily="34" charset="-79"/>
                        <a:ea typeface="+mn-ea"/>
                        <a:cs typeface="David" panose="020E0502060401010101" pitchFamily="34" charset="-79"/>
                      </a:endParaRPr>
                    </a:p>
                  </a:txBody>
                  <a:tcPr/>
                </a:tc>
                <a:tc>
                  <a:txBody>
                    <a:bodyPr/>
                    <a:lstStyle/>
                    <a:p>
                      <a:r>
                        <a:rPr lang="he-IL" sz="1800" kern="1200" dirty="0">
                          <a:solidFill>
                            <a:schemeClr val="tx1"/>
                          </a:solidFill>
                          <a:latin typeface="David" panose="020E0502060401010101" pitchFamily="34" charset="-79"/>
                          <a:ea typeface="+mn-ea"/>
                          <a:cs typeface="David" panose="020E0502060401010101" pitchFamily="34" charset="-79"/>
                        </a:rPr>
                        <a:t>מבוא לאמנות עכשווית</a:t>
                      </a:r>
                    </a:p>
                  </a:txBody>
                  <a:tcPr/>
                </a:tc>
                <a:tc>
                  <a:txBody>
                    <a:bodyPr/>
                    <a:lstStyle/>
                    <a:p>
                      <a:r>
                        <a:rPr lang="he-IL" sz="1800" kern="1200" dirty="0">
                          <a:solidFill>
                            <a:schemeClr val="tx1"/>
                          </a:solidFill>
                          <a:latin typeface="David" panose="020E0502060401010101" pitchFamily="34" charset="-79"/>
                          <a:ea typeface="+mn-ea"/>
                          <a:cs typeface="David" panose="020E0502060401010101" pitchFamily="34" charset="-79"/>
                        </a:rPr>
                        <a:t>ד"ר ניעה ארליך</a:t>
                      </a:r>
                    </a:p>
                  </a:txBody>
                  <a:tcPr/>
                </a:tc>
                <a:tc>
                  <a:txBody>
                    <a:bodyPr/>
                    <a:lstStyle/>
                    <a:p>
                      <a:r>
                        <a:rPr lang="he-IL" sz="1800" kern="1200" dirty="0">
                          <a:solidFill>
                            <a:schemeClr val="tx1"/>
                          </a:solidFill>
                          <a:latin typeface="David" panose="020E0502060401010101" pitchFamily="34" charset="-79"/>
                          <a:ea typeface="+mn-ea"/>
                          <a:cs typeface="David" panose="020E0502060401010101" pitchFamily="34" charset="-79"/>
                        </a:rPr>
                        <a:t>א'</a:t>
                      </a:r>
                    </a:p>
                  </a:txBody>
                  <a:tcPr/>
                </a:tc>
                <a:tc>
                  <a:txBody>
                    <a:bodyPr/>
                    <a:lstStyle/>
                    <a:p>
                      <a:r>
                        <a:rPr lang="he-IL" sz="1800" kern="1200" dirty="0">
                          <a:solidFill>
                            <a:schemeClr val="tx1"/>
                          </a:solidFill>
                          <a:latin typeface="David" panose="020E0502060401010101" pitchFamily="34" charset="-79"/>
                          <a:ea typeface="+mn-ea"/>
                          <a:cs typeface="David" panose="020E0502060401010101" pitchFamily="34" charset="-79"/>
                        </a:rPr>
                        <a:t>ג'</a:t>
                      </a:r>
                    </a:p>
                  </a:txBody>
                  <a:tcPr/>
                </a:tc>
                <a:tc>
                  <a:txBody>
                    <a:bodyPr/>
                    <a:lstStyle/>
                    <a:p>
                      <a:r>
                        <a:rPr lang="he-IL" sz="1800" kern="1200" dirty="0">
                          <a:solidFill>
                            <a:schemeClr val="tx1"/>
                          </a:solidFill>
                          <a:latin typeface="David" panose="020E0502060401010101" pitchFamily="34" charset="-79"/>
                          <a:ea typeface="+mn-ea"/>
                          <a:cs typeface="David" panose="020E0502060401010101" pitchFamily="34" charset="-79"/>
                        </a:rPr>
                        <a:t>10-12</a:t>
                      </a:r>
                    </a:p>
                  </a:txBody>
                  <a:tcPr/>
                </a:tc>
                <a:extLst>
                  <a:ext uri="{0D108BD9-81ED-4DB2-BD59-A6C34878D82A}">
                    <a16:rowId xmlns:a16="http://schemas.microsoft.com/office/drawing/2014/main" val="2660724382"/>
                  </a:ext>
                </a:extLst>
              </a:tr>
              <a:tr h="650419">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126-1-252</a:t>
                      </a:r>
                    </a:p>
                  </a:txBody>
                  <a:tcPr marL="68580" marR="68580"/>
                </a:tc>
                <a:tc>
                  <a:txBody>
                    <a:bodyPr/>
                    <a:lstStyle/>
                    <a:p>
                      <a:pPr rtl="1"/>
                      <a:r>
                        <a:rPr lang="he-IL" dirty="0">
                          <a:latin typeface="David" panose="020E0502060401010101" pitchFamily="34" charset="-79"/>
                          <a:cs typeface="David" panose="020E0502060401010101" pitchFamily="34" charset="-79"/>
                        </a:rPr>
                        <a:t>נשמות חלומות וגלגולים:תורת הנפש בזוהר ובקבלת האר"י</a:t>
                      </a:r>
                    </a:p>
                  </a:txBody>
                  <a:tcPr marL="68580" marR="68580"/>
                </a:tc>
                <a:tc>
                  <a:txBody>
                    <a:bodyPr/>
                    <a:lstStyle/>
                    <a:p>
                      <a:pPr rtl="1"/>
                      <a:r>
                        <a:rPr lang="he-IL" dirty="0">
                          <a:latin typeface="David" panose="020E0502060401010101" pitchFamily="34" charset="-79"/>
                          <a:cs typeface="David" panose="020E0502060401010101" pitchFamily="34" charset="-79"/>
                        </a:rPr>
                        <a:t>פרופ' עודד ישראלי</a:t>
                      </a:r>
                    </a:p>
                  </a:txBody>
                  <a:tcPr marL="68580" marR="68580"/>
                </a:tc>
                <a:tc>
                  <a:txBody>
                    <a:bodyPr/>
                    <a:lstStyle/>
                    <a:p>
                      <a:pPr rtl="1"/>
                      <a:r>
                        <a:rPr lang="he-IL" dirty="0">
                          <a:latin typeface="David" panose="020E0502060401010101" pitchFamily="34" charset="-79"/>
                          <a:cs typeface="David" panose="020E0502060401010101" pitchFamily="34" charset="-79"/>
                        </a:rPr>
                        <a:t>א'</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8-10</a:t>
                      </a:r>
                    </a:p>
                  </a:txBody>
                  <a:tcPr marL="68580" marR="68580"/>
                </a:tc>
                <a:extLst>
                  <a:ext uri="{0D108BD9-81ED-4DB2-BD59-A6C34878D82A}">
                    <a16:rowId xmlns:a16="http://schemas.microsoft.com/office/drawing/2014/main" val="4236119408"/>
                  </a:ext>
                </a:extLst>
              </a:tr>
              <a:tr h="650419">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126-1-272</a:t>
                      </a:r>
                    </a:p>
                  </a:txBody>
                  <a:tcPr marL="68580" marR="68580"/>
                </a:tc>
                <a:tc>
                  <a:txBody>
                    <a:bodyPr/>
                    <a:lstStyle/>
                    <a:p>
                      <a:pPr rtl="1"/>
                      <a:r>
                        <a:rPr lang="he-IL" dirty="0">
                          <a:latin typeface="David" panose="020E0502060401010101" pitchFamily="34" charset="-79"/>
                          <a:cs typeface="David" panose="020E0502060401010101" pitchFamily="34" charset="-79"/>
                        </a:rPr>
                        <a:t>תרבות עממית –יהודית:אמונות, טקסים, סיפורים, זהויות (קורס שנתי)</a:t>
                      </a:r>
                    </a:p>
                  </a:txBody>
                  <a:tcPr marL="68580" marR="68580"/>
                </a:tc>
                <a:tc>
                  <a:txBody>
                    <a:bodyPr/>
                    <a:lstStyle/>
                    <a:p>
                      <a:pPr rtl="1"/>
                      <a:r>
                        <a:rPr lang="he-IL" dirty="0">
                          <a:latin typeface="David" panose="020E0502060401010101" pitchFamily="34" charset="-79"/>
                          <a:cs typeface="David" panose="020E0502060401010101" pitchFamily="34" charset="-79"/>
                        </a:rPr>
                        <a:t>פרופ' יובל הררי</a:t>
                      </a:r>
                    </a:p>
                  </a:txBody>
                  <a:tcPr marL="68580" marR="68580"/>
                </a:tc>
                <a:tc>
                  <a:txBody>
                    <a:bodyPr/>
                    <a:lstStyle/>
                    <a:p>
                      <a:pPr rtl="1"/>
                      <a:r>
                        <a:rPr lang="he-IL" dirty="0">
                          <a:latin typeface="David" panose="020E0502060401010101" pitchFamily="34" charset="-79"/>
                          <a:cs typeface="David" panose="020E0502060401010101" pitchFamily="34" charset="-79"/>
                        </a:rPr>
                        <a:t>שנתי</a:t>
                      </a:r>
                    </a:p>
                  </a:txBody>
                  <a:tcPr marL="68580" marR="68580"/>
                </a:tc>
                <a:tc>
                  <a:txBody>
                    <a:bodyPr/>
                    <a:lstStyle/>
                    <a:p>
                      <a:pPr rtl="1"/>
                      <a:r>
                        <a:rPr lang="he-IL" dirty="0">
                          <a:latin typeface="David" panose="020E0502060401010101" pitchFamily="34" charset="-79"/>
                          <a:cs typeface="David" panose="020E0502060401010101" pitchFamily="34" charset="-79"/>
                        </a:rPr>
                        <a:t>ג</a:t>
                      </a:r>
                    </a:p>
                  </a:txBody>
                  <a:tcPr marL="68580" marR="68580"/>
                </a:tc>
                <a:tc>
                  <a:txBody>
                    <a:bodyPr/>
                    <a:lstStyle/>
                    <a:p>
                      <a:pPr rtl="1"/>
                      <a:r>
                        <a:rPr lang="he-IL" dirty="0">
                          <a:latin typeface="David" panose="020E0502060401010101" pitchFamily="34" charset="-79"/>
                          <a:cs typeface="David" panose="020E0502060401010101" pitchFamily="34" charset="-79"/>
                        </a:rPr>
                        <a:t>12-14</a:t>
                      </a:r>
                    </a:p>
                  </a:txBody>
                  <a:tcPr marL="68580" marR="68580"/>
                </a:tc>
                <a:extLst>
                  <a:ext uri="{0D108BD9-81ED-4DB2-BD59-A6C34878D82A}">
                    <a16:rowId xmlns:a16="http://schemas.microsoft.com/office/drawing/2014/main" val="1648765484"/>
                  </a:ext>
                </a:extLst>
              </a:tr>
            </a:tbl>
          </a:graphicData>
        </a:graphic>
      </p:graphicFrame>
      <p:graphicFrame>
        <p:nvGraphicFramePr>
          <p:cNvPr id="5" name="טבלה 4"/>
          <p:cNvGraphicFramePr>
            <a:graphicFrameLocks noGrp="1"/>
          </p:cNvGraphicFramePr>
          <p:nvPr/>
        </p:nvGraphicFramePr>
        <p:xfrm>
          <a:off x="386548" y="189840"/>
          <a:ext cx="6336704" cy="883920"/>
        </p:xfrm>
        <a:graphic>
          <a:graphicData uri="http://schemas.openxmlformats.org/drawingml/2006/table">
            <a:tbl>
              <a:tblPr rtl="1" firstRow="1" bandRow="1">
                <a:tableStyleId>{93296810-A885-4BE3-A3E7-6D5BEEA58F35}</a:tableStyleId>
              </a:tblPr>
              <a:tblGrid>
                <a:gridCol w="6336704">
                  <a:extLst>
                    <a:ext uri="{9D8B030D-6E8A-4147-A177-3AD203B41FA5}">
                      <a16:colId xmlns:a16="http://schemas.microsoft.com/office/drawing/2014/main" val="20000"/>
                    </a:ext>
                  </a:extLst>
                </a:gridCol>
              </a:tblGrid>
              <a:tr h="357692">
                <a:tc>
                  <a:txBody>
                    <a:bodyPr/>
                    <a:lstStyle/>
                    <a:p>
                      <a:pPr algn="ctr" rtl="1"/>
                      <a:r>
                        <a:rPr lang="he-IL" sz="2800" dirty="0">
                          <a:latin typeface="David" panose="020E0502060401010101" pitchFamily="34" charset="-79"/>
                          <a:cs typeface="David" panose="020E0502060401010101" pitchFamily="34" charset="-79"/>
                        </a:rPr>
                        <a:t>סמסטר א</a:t>
                      </a:r>
                    </a:p>
                  </a:txBody>
                  <a:tcPr/>
                </a:tc>
                <a:extLst>
                  <a:ext uri="{0D108BD9-81ED-4DB2-BD59-A6C34878D82A}">
                    <a16:rowId xmlns:a16="http://schemas.microsoft.com/office/drawing/2014/main" val="10000"/>
                  </a:ext>
                </a:extLst>
              </a:tr>
              <a:tr h="290379">
                <a:tc>
                  <a:txBody>
                    <a:bodyPr/>
                    <a:lstStyle/>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63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1829526" y="1268762"/>
          <a:ext cx="8640961" cy="1373995"/>
        </p:xfrm>
        <a:graphic>
          <a:graphicData uri="http://schemas.openxmlformats.org/drawingml/2006/table">
            <a:tbl>
              <a:tblPr rtl="1" firstRow="1" bandRow="1">
                <a:tableStyleId>{E8B1032C-EA38-4F05-BA0D-38AFFFC7BED3}</a:tableStyleId>
              </a:tblPr>
              <a:tblGrid>
                <a:gridCol w="1963922">
                  <a:extLst>
                    <a:ext uri="{9D8B030D-6E8A-4147-A177-3AD203B41FA5}">
                      <a16:colId xmlns:a16="http://schemas.microsoft.com/office/drawing/2014/main" val="20000"/>
                    </a:ext>
                  </a:extLst>
                </a:gridCol>
                <a:gridCol w="2617611">
                  <a:extLst>
                    <a:ext uri="{9D8B030D-6E8A-4147-A177-3AD203B41FA5}">
                      <a16:colId xmlns:a16="http://schemas.microsoft.com/office/drawing/2014/main" val="20001"/>
                    </a:ext>
                  </a:extLst>
                </a:gridCol>
                <a:gridCol w="1596817">
                  <a:extLst>
                    <a:ext uri="{9D8B030D-6E8A-4147-A177-3AD203B41FA5}">
                      <a16:colId xmlns:a16="http://schemas.microsoft.com/office/drawing/2014/main" val="20002"/>
                    </a:ext>
                  </a:extLst>
                </a:gridCol>
                <a:gridCol w="755856">
                  <a:extLst>
                    <a:ext uri="{9D8B030D-6E8A-4147-A177-3AD203B41FA5}">
                      <a16:colId xmlns:a16="http://schemas.microsoft.com/office/drawing/2014/main" val="20003"/>
                    </a:ext>
                  </a:extLst>
                </a:gridCol>
                <a:gridCol w="602641">
                  <a:extLst>
                    <a:ext uri="{9D8B030D-6E8A-4147-A177-3AD203B41FA5}">
                      <a16:colId xmlns:a16="http://schemas.microsoft.com/office/drawing/2014/main" val="20004"/>
                    </a:ext>
                  </a:extLst>
                </a:gridCol>
                <a:gridCol w="1104114">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שם הקורס</a:t>
                      </a:r>
                    </a:p>
                  </a:txBody>
                  <a:tcPr marL="68580" marR="68580"/>
                </a:tc>
                <a:tc>
                  <a:txBody>
                    <a:bodyPr/>
                    <a:lstStyle/>
                    <a:p>
                      <a:pPr rtl="1"/>
                      <a:r>
                        <a:rPr lang="he-IL" dirty="0">
                          <a:latin typeface="David" panose="020E0502060401010101" pitchFamily="34" charset="-79"/>
                          <a:cs typeface="David" panose="020E0502060401010101" pitchFamily="34" charset="-79"/>
                        </a:rPr>
                        <a:t>מרצה</a:t>
                      </a:r>
                    </a:p>
                  </a:txBody>
                  <a:tcPr marL="68580" marR="68580"/>
                </a:tc>
                <a:tc>
                  <a:txBody>
                    <a:bodyPr/>
                    <a:lstStyle/>
                    <a:p>
                      <a:pPr rtl="1"/>
                      <a:r>
                        <a:rPr lang="he-IL" dirty="0">
                          <a:latin typeface="David" panose="020E0502060401010101" pitchFamily="34" charset="-79"/>
                          <a:cs typeface="David" panose="020E0502060401010101" pitchFamily="34" charset="-79"/>
                        </a:rPr>
                        <a:t>סמס'</a:t>
                      </a:r>
                    </a:p>
                  </a:txBody>
                  <a:tcPr marL="68580" marR="68580"/>
                </a:tc>
                <a:tc>
                  <a:txBody>
                    <a:bodyPr/>
                    <a:lstStyle/>
                    <a:p>
                      <a:pPr rtl="1"/>
                      <a:r>
                        <a:rPr lang="he-IL" dirty="0">
                          <a:latin typeface="David" panose="020E0502060401010101" pitchFamily="34" charset="-79"/>
                          <a:cs typeface="David" panose="020E0502060401010101" pitchFamily="34" charset="-79"/>
                        </a:rPr>
                        <a:t>יום</a:t>
                      </a:r>
                    </a:p>
                  </a:txBody>
                  <a:tcPr marL="68580" marR="68580"/>
                </a:tc>
                <a:tc>
                  <a:txBody>
                    <a:bodyPr/>
                    <a:lstStyle/>
                    <a:p>
                      <a:pPr rtl="1"/>
                      <a:r>
                        <a:rPr lang="he-IL" dirty="0">
                          <a:latin typeface="David" panose="020E0502060401010101" pitchFamily="34" charset="-79"/>
                          <a:cs typeface="David" panose="020E0502060401010101" pitchFamily="34" charset="-79"/>
                        </a:rPr>
                        <a:t>שעה</a:t>
                      </a:r>
                    </a:p>
                  </a:txBody>
                  <a:tcPr marL="68580" marR="68580"/>
                </a:tc>
                <a:extLst>
                  <a:ext uri="{0D108BD9-81ED-4DB2-BD59-A6C34878D82A}">
                    <a16:rowId xmlns:a16="http://schemas.microsoft.com/office/drawing/2014/main" val="10000"/>
                  </a:ext>
                </a:extLst>
              </a:tr>
              <a:tr h="733915">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126-1-262</a:t>
                      </a:r>
                    </a:p>
                  </a:txBody>
                  <a:tcPr marL="68580" marR="68580"/>
                </a:tc>
                <a:tc>
                  <a:txBody>
                    <a:bodyPr/>
                    <a:lstStyle/>
                    <a:p>
                      <a:pPr rtl="1"/>
                      <a:r>
                        <a:rPr lang="he-IL" sz="1800" b="0" i="0" kern="1200" dirty="0">
                          <a:solidFill>
                            <a:schemeClr val="tx1"/>
                          </a:solidFill>
                          <a:effectLst/>
                          <a:latin typeface="David" panose="020E0502060401010101" pitchFamily="34" charset="-79"/>
                          <a:ea typeface="+mn-ea"/>
                          <a:cs typeface="David" panose="020E0502060401010101" pitchFamily="34" charset="-79"/>
                        </a:rPr>
                        <a:t>מאבקים פוליטיים בעולמם של חכמי התלמוד</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ד"ר ישי גזונדהייט</a:t>
                      </a:r>
                    </a:p>
                  </a:txBody>
                  <a:tcPr marL="68580" marR="68580"/>
                </a:tc>
                <a:tc>
                  <a:txBody>
                    <a:bodyPr/>
                    <a:lstStyle/>
                    <a:p>
                      <a:pPr rtl="1"/>
                      <a:r>
                        <a:rPr lang="he-IL" dirty="0">
                          <a:latin typeface="David" panose="020E0502060401010101" pitchFamily="34" charset="-79"/>
                          <a:cs typeface="David" panose="020E0502060401010101" pitchFamily="34" charset="-79"/>
                        </a:rPr>
                        <a:t>א'</a:t>
                      </a:r>
                    </a:p>
                  </a:txBody>
                  <a:tcPr marL="68580" marR="68580"/>
                </a:tc>
                <a:tc>
                  <a:txBody>
                    <a:bodyPr/>
                    <a:lstStyle/>
                    <a:p>
                      <a:pPr rtl="1"/>
                      <a:r>
                        <a:rPr lang="he-IL" dirty="0">
                          <a:latin typeface="David" panose="020E0502060401010101" pitchFamily="34" charset="-79"/>
                          <a:cs typeface="David" panose="020E0502060401010101" pitchFamily="34" charset="-79"/>
                        </a:rPr>
                        <a:t>א</a:t>
                      </a:r>
                    </a:p>
                  </a:txBody>
                  <a:tcPr marL="68580" marR="68580"/>
                </a:tc>
                <a:tc>
                  <a:txBody>
                    <a:bodyPr/>
                    <a:lstStyle/>
                    <a:p>
                      <a:pPr rtl="1"/>
                      <a:r>
                        <a:rPr lang="he-IL" dirty="0">
                          <a:latin typeface="David" panose="020E0502060401010101" pitchFamily="34" charset="-79"/>
                          <a:cs typeface="David" panose="020E0502060401010101" pitchFamily="34" charset="-79"/>
                        </a:rPr>
                        <a:t>16-18</a:t>
                      </a:r>
                    </a:p>
                  </a:txBody>
                  <a:tcPr marL="68580" marR="68580"/>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907869" y="3110536"/>
          <a:ext cx="5546991" cy="3414809"/>
        </p:xfrm>
        <a:graphic>
          <a:graphicData uri="http://schemas.openxmlformats.org/drawingml/2006/table">
            <a:tbl>
              <a:tblPr rtl="1" firstRow="1" bandRow="1">
                <a:tableStyleId>{93296810-A885-4BE3-A3E7-6D5BEEA58F35}</a:tableStyleId>
              </a:tblPr>
              <a:tblGrid>
                <a:gridCol w="5546991">
                  <a:extLst>
                    <a:ext uri="{9D8B030D-6E8A-4147-A177-3AD203B41FA5}">
                      <a16:colId xmlns:a16="http://schemas.microsoft.com/office/drawing/2014/main" val="20000"/>
                    </a:ext>
                  </a:extLst>
                </a:gridCol>
              </a:tblGrid>
              <a:tr h="538123">
                <a:tc>
                  <a:txBody>
                    <a:bodyPr/>
                    <a:lstStyle/>
                    <a:p>
                      <a:pPr algn="ctr" rtl="1"/>
                      <a:endParaRPr lang="he-IL" dirty="0">
                        <a:latin typeface="David" panose="020E0502060401010101" pitchFamily="34" charset="-79"/>
                        <a:cs typeface="David" panose="020E0502060401010101" pitchFamily="34" charset="-79"/>
                      </a:endParaRPr>
                    </a:p>
                  </a:txBody>
                  <a:tcPr marL="68580" marR="68580"/>
                </a:tc>
                <a:extLst>
                  <a:ext uri="{0D108BD9-81ED-4DB2-BD59-A6C34878D82A}">
                    <a16:rowId xmlns:a16="http://schemas.microsoft.com/office/drawing/2014/main" val="10000"/>
                  </a:ext>
                </a:extLst>
              </a:tr>
              <a:tr h="2876686">
                <a:tc>
                  <a:txBody>
                    <a:bodyPr/>
                    <a:lstStyle/>
                    <a:p>
                      <a:pPr rtl="1"/>
                      <a:r>
                        <a:rPr lang="he-IL" sz="1800" kern="1200" dirty="0">
                          <a:solidFill>
                            <a:schemeClr val="dk1"/>
                          </a:solidFill>
                          <a:effectLst/>
                          <a:latin typeface="David" panose="020E0502060401010101" pitchFamily="34" charset="-79"/>
                          <a:ea typeface="+mn-ea"/>
                          <a:cs typeface="David" panose="020E0502060401010101" pitchFamily="34" charset="-79"/>
                        </a:rPr>
                        <a:t>בקורס נעסוק בדמויות מרכזיות בין חכמי התלמוד בבבל במאות הרביעית והחמישית לספירה, כפי שהן משתקפות מתוך אגדות וסוגיות שונות. נתמקד במתחים ובמאבקים מייצגים ונבחן את עולמות התוכן האידיאולוגיים הניצבים ברקע של אותם מאבקים. </a:t>
                      </a:r>
                    </a:p>
                    <a:p>
                      <a:pPr rtl="1"/>
                      <a:endParaRPr lang="en-US" sz="1800" kern="1200" dirty="0">
                        <a:solidFill>
                          <a:schemeClr val="dk1"/>
                        </a:solidFill>
                        <a:effectLst/>
                        <a:latin typeface="David" panose="020E0502060401010101" pitchFamily="34" charset="-79"/>
                        <a:ea typeface="+mn-ea"/>
                        <a:cs typeface="David" panose="020E0502060401010101" pitchFamily="34" charset="-79"/>
                      </a:endParaRPr>
                    </a:p>
                  </a:txBody>
                  <a:tcPr marL="68580" marR="68580"/>
                </a:tc>
                <a:extLst>
                  <a:ext uri="{0D108BD9-81ED-4DB2-BD59-A6C34878D82A}">
                    <a16:rowId xmlns:a16="http://schemas.microsoft.com/office/drawing/2014/main" val="10001"/>
                  </a:ext>
                </a:extLst>
              </a:tr>
            </a:tbl>
          </a:graphicData>
        </a:graphic>
      </p:graphicFrame>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6241" y="77567"/>
            <a:ext cx="2240756"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724707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1829526" y="1268762"/>
          <a:ext cx="8640961" cy="1373995"/>
        </p:xfrm>
        <a:graphic>
          <a:graphicData uri="http://schemas.openxmlformats.org/drawingml/2006/table">
            <a:tbl>
              <a:tblPr rtl="1" firstRow="1" bandRow="1">
                <a:tableStyleId>{E8B1032C-EA38-4F05-BA0D-38AFFFC7BED3}</a:tableStyleId>
              </a:tblPr>
              <a:tblGrid>
                <a:gridCol w="1963922">
                  <a:extLst>
                    <a:ext uri="{9D8B030D-6E8A-4147-A177-3AD203B41FA5}">
                      <a16:colId xmlns:a16="http://schemas.microsoft.com/office/drawing/2014/main" val="20000"/>
                    </a:ext>
                  </a:extLst>
                </a:gridCol>
                <a:gridCol w="2617611">
                  <a:extLst>
                    <a:ext uri="{9D8B030D-6E8A-4147-A177-3AD203B41FA5}">
                      <a16:colId xmlns:a16="http://schemas.microsoft.com/office/drawing/2014/main" val="20001"/>
                    </a:ext>
                  </a:extLst>
                </a:gridCol>
                <a:gridCol w="1596817">
                  <a:extLst>
                    <a:ext uri="{9D8B030D-6E8A-4147-A177-3AD203B41FA5}">
                      <a16:colId xmlns:a16="http://schemas.microsoft.com/office/drawing/2014/main" val="20002"/>
                    </a:ext>
                  </a:extLst>
                </a:gridCol>
                <a:gridCol w="755856">
                  <a:extLst>
                    <a:ext uri="{9D8B030D-6E8A-4147-A177-3AD203B41FA5}">
                      <a16:colId xmlns:a16="http://schemas.microsoft.com/office/drawing/2014/main" val="20003"/>
                    </a:ext>
                  </a:extLst>
                </a:gridCol>
                <a:gridCol w="602641">
                  <a:extLst>
                    <a:ext uri="{9D8B030D-6E8A-4147-A177-3AD203B41FA5}">
                      <a16:colId xmlns:a16="http://schemas.microsoft.com/office/drawing/2014/main" val="20004"/>
                    </a:ext>
                  </a:extLst>
                </a:gridCol>
                <a:gridCol w="1104114">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שם הקורס</a:t>
                      </a:r>
                    </a:p>
                  </a:txBody>
                  <a:tcPr marL="68580" marR="68580"/>
                </a:tc>
                <a:tc>
                  <a:txBody>
                    <a:bodyPr/>
                    <a:lstStyle/>
                    <a:p>
                      <a:pPr rtl="1"/>
                      <a:r>
                        <a:rPr lang="he-IL" dirty="0">
                          <a:latin typeface="David" panose="020E0502060401010101" pitchFamily="34" charset="-79"/>
                          <a:cs typeface="David" panose="020E0502060401010101" pitchFamily="34" charset="-79"/>
                        </a:rPr>
                        <a:t>מרצה</a:t>
                      </a:r>
                    </a:p>
                  </a:txBody>
                  <a:tcPr marL="68580" marR="68580"/>
                </a:tc>
                <a:tc>
                  <a:txBody>
                    <a:bodyPr/>
                    <a:lstStyle/>
                    <a:p>
                      <a:pPr rtl="1"/>
                      <a:r>
                        <a:rPr lang="he-IL" dirty="0">
                          <a:latin typeface="David" panose="020E0502060401010101" pitchFamily="34" charset="-79"/>
                          <a:cs typeface="David" panose="020E0502060401010101" pitchFamily="34" charset="-79"/>
                        </a:rPr>
                        <a:t>סמס'</a:t>
                      </a:r>
                    </a:p>
                  </a:txBody>
                  <a:tcPr marL="68580" marR="68580"/>
                </a:tc>
                <a:tc>
                  <a:txBody>
                    <a:bodyPr/>
                    <a:lstStyle/>
                    <a:p>
                      <a:pPr rtl="1"/>
                      <a:r>
                        <a:rPr lang="he-IL" dirty="0">
                          <a:latin typeface="David" panose="020E0502060401010101" pitchFamily="34" charset="-79"/>
                          <a:cs typeface="David" panose="020E0502060401010101" pitchFamily="34" charset="-79"/>
                        </a:rPr>
                        <a:t>יום</a:t>
                      </a:r>
                    </a:p>
                  </a:txBody>
                  <a:tcPr marL="68580" marR="68580"/>
                </a:tc>
                <a:tc>
                  <a:txBody>
                    <a:bodyPr/>
                    <a:lstStyle/>
                    <a:p>
                      <a:pPr rtl="1"/>
                      <a:r>
                        <a:rPr lang="he-IL" dirty="0">
                          <a:latin typeface="David" panose="020E0502060401010101" pitchFamily="34" charset="-79"/>
                          <a:cs typeface="David" panose="020E0502060401010101" pitchFamily="34" charset="-79"/>
                        </a:rPr>
                        <a:t>שעה</a:t>
                      </a:r>
                    </a:p>
                  </a:txBody>
                  <a:tcPr marL="68580" marR="68580"/>
                </a:tc>
                <a:extLst>
                  <a:ext uri="{0D108BD9-81ED-4DB2-BD59-A6C34878D82A}">
                    <a16:rowId xmlns:a16="http://schemas.microsoft.com/office/drawing/2014/main" val="10000"/>
                  </a:ext>
                </a:extLst>
              </a:tr>
              <a:tr h="733915">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126-1-2701</a:t>
                      </a:r>
                    </a:p>
                  </a:txBody>
                  <a:tcPr marL="68580" marR="68580"/>
                </a:tc>
                <a:tc>
                  <a:txBody>
                    <a:bodyPr/>
                    <a:lstStyle/>
                    <a:p>
                      <a:pPr rtl="1"/>
                      <a:r>
                        <a:rPr lang="he-IL" sz="1800" b="0" i="0" kern="1200" dirty="0">
                          <a:solidFill>
                            <a:schemeClr val="tx1"/>
                          </a:solidFill>
                          <a:effectLst/>
                          <a:latin typeface="+mn-lt"/>
                          <a:ea typeface="+mn-ea"/>
                          <a:cs typeface="+mn-cs"/>
                        </a:rPr>
                        <a:t>כפירה וכופרים בספרות חז"ל</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פרופ' מיכל בר אשר סיגל </a:t>
                      </a:r>
                    </a:p>
                  </a:txBody>
                  <a:tcPr marL="68580" marR="68580"/>
                </a:tc>
                <a:tc>
                  <a:txBody>
                    <a:bodyPr/>
                    <a:lstStyle/>
                    <a:p>
                      <a:pPr rtl="1"/>
                      <a:r>
                        <a:rPr lang="he-IL" dirty="0">
                          <a:latin typeface="David" panose="020E0502060401010101" pitchFamily="34" charset="-79"/>
                          <a:cs typeface="David" panose="020E0502060401010101" pitchFamily="34" charset="-79"/>
                        </a:rPr>
                        <a:t>א'</a:t>
                      </a:r>
                    </a:p>
                  </a:txBody>
                  <a:tcPr marL="68580" marR="68580"/>
                </a:tc>
                <a:tc>
                  <a:txBody>
                    <a:bodyPr/>
                    <a:lstStyle/>
                    <a:p>
                      <a:pPr rtl="1"/>
                      <a:r>
                        <a:rPr lang="he-IL" dirty="0">
                          <a:latin typeface="David" panose="020E0502060401010101" pitchFamily="34" charset="-79"/>
                          <a:cs typeface="David" panose="020E0502060401010101" pitchFamily="34" charset="-79"/>
                        </a:rPr>
                        <a:t>ג</a:t>
                      </a:r>
                    </a:p>
                  </a:txBody>
                  <a:tcPr marL="68580" marR="68580"/>
                </a:tc>
                <a:tc>
                  <a:txBody>
                    <a:bodyPr/>
                    <a:lstStyle/>
                    <a:p>
                      <a:pPr rtl="1"/>
                      <a:r>
                        <a:rPr lang="he-IL" dirty="0">
                          <a:latin typeface="David" panose="020E0502060401010101" pitchFamily="34" charset="-79"/>
                          <a:cs typeface="David" panose="020E0502060401010101" pitchFamily="34" charset="-79"/>
                        </a:rPr>
                        <a:t>10-12</a:t>
                      </a:r>
                    </a:p>
                  </a:txBody>
                  <a:tcPr marL="68580" marR="68580"/>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extLst>
              <p:ext uri="{D42A27DB-BD31-4B8C-83A1-F6EECF244321}">
                <p14:modId xmlns:p14="http://schemas.microsoft.com/office/powerpoint/2010/main" val="2723926091"/>
              </p:ext>
            </p:extLst>
          </p:nvPr>
        </p:nvGraphicFramePr>
        <p:xfrm>
          <a:off x="4907869" y="2780931"/>
          <a:ext cx="5436604" cy="3875600"/>
        </p:xfrm>
        <a:graphic>
          <a:graphicData uri="http://schemas.openxmlformats.org/drawingml/2006/table">
            <a:tbl>
              <a:tblPr rtl="1" firstRow="1" bandRow="1">
                <a:tableStyleId>{93296810-A885-4BE3-A3E7-6D5BEEA58F35}</a:tableStyleId>
              </a:tblPr>
              <a:tblGrid>
                <a:gridCol w="5436604">
                  <a:extLst>
                    <a:ext uri="{9D8B030D-6E8A-4147-A177-3AD203B41FA5}">
                      <a16:colId xmlns:a16="http://schemas.microsoft.com/office/drawing/2014/main" val="20000"/>
                    </a:ext>
                  </a:extLst>
                </a:gridCol>
              </a:tblGrid>
              <a:tr h="171567">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marL="68580" marR="68580"/>
                </a:tc>
                <a:extLst>
                  <a:ext uri="{0D108BD9-81ED-4DB2-BD59-A6C34878D82A}">
                    <a16:rowId xmlns:a16="http://schemas.microsoft.com/office/drawing/2014/main" val="10000"/>
                  </a:ext>
                </a:extLst>
              </a:tr>
              <a:tr h="1458319">
                <a:tc>
                  <a:txBody>
                    <a:bodyPr/>
                    <a:lstStyle/>
                    <a:p>
                      <a:pPr rtl="1"/>
                      <a:r>
                        <a:rPr lang="he-IL" sz="1800" kern="1200" dirty="0">
                          <a:solidFill>
                            <a:schemeClr val="dk1"/>
                          </a:solidFill>
                          <a:effectLst/>
                          <a:latin typeface="David" panose="020E0502060401010101" pitchFamily="34" charset="-79"/>
                          <a:ea typeface="+mn-ea"/>
                          <a:cs typeface="David" panose="020E0502060401010101" pitchFamily="34" charset="-79"/>
                        </a:rPr>
                        <a:t>הקורס יעסוק בדרך שבה כופרים וכפירה מוצגים בספרות הרבנית, מתוך עיון משווה בטקסטים מן המאה הראשונה לספירה ועד המאה הששית, מאזורים גאוגרפיים שונים, מתוכם עולה התמונה המורכבת של יחסי היהודים והנוצרים. נתרכז בספרות הרבנית היהודית ונדון במגע והיחסים שבין שתי הדתות, דרך הטקסטים והסיפורים שעוסקים ב"מינים". נעמוד על הדרך שבה ראו בני כל דת ודת את העולם שסביבם והאחד את השני, תוך הבחנה בין המשותף ובין המבדיל בין שתי הקבוצות הללו. התמונה המורכבת שעולה מן המקורות מלמדת על העת העתיקה ועל הדתות השונות שחיו אז. </a:t>
                      </a:r>
                    </a:p>
                    <a:p>
                      <a:pPr rtl="1"/>
                      <a:endParaRPr lang="en-US" sz="1800" kern="1200" dirty="0">
                        <a:solidFill>
                          <a:schemeClr val="dk1"/>
                        </a:solidFill>
                        <a:effectLst/>
                        <a:latin typeface="David" panose="020E0502060401010101" pitchFamily="34" charset="-79"/>
                        <a:ea typeface="+mn-ea"/>
                        <a:cs typeface="David" panose="020E0502060401010101" pitchFamily="34" charset="-79"/>
                      </a:endParaRPr>
                    </a:p>
                  </a:txBody>
                  <a:tcPr marL="68580" marR="68580"/>
                </a:tc>
                <a:extLst>
                  <a:ext uri="{0D108BD9-81ED-4DB2-BD59-A6C34878D82A}">
                    <a16:rowId xmlns:a16="http://schemas.microsoft.com/office/drawing/2014/main" val="10001"/>
                  </a:ext>
                </a:extLst>
              </a:tr>
              <a:tr h="400880">
                <a:tc>
                  <a:txBody>
                    <a:bodyPr/>
                    <a:lstStyle/>
                    <a:p>
                      <a:pPr rtl="1"/>
                      <a:endParaRPr lang="en-US" sz="1800" kern="1200" dirty="0">
                        <a:solidFill>
                          <a:schemeClr val="dk1"/>
                        </a:solidFill>
                        <a:effectLst/>
                        <a:latin typeface="David" panose="020E0502060401010101" pitchFamily="34" charset="-79"/>
                        <a:ea typeface="+mn-ea"/>
                        <a:cs typeface="David" panose="020E0502060401010101" pitchFamily="34" charset="-79"/>
                      </a:endParaRPr>
                    </a:p>
                  </a:txBody>
                  <a:tcPr marL="68580" marR="68580"/>
                </a:tc>
                <a:extLst>
                  <a:ext uri="{0D108BD9-81ED-4DB2-BD59-A6C34878D82A}">
                    <a16:rowId xmlns:a16="http://schemas.microsoft.com/office/drawing/2014/main" val="561460546"/>
                  </a:ext>
                </a:extLst>
              </a:tr>
            </a:tbl>
          </a:graphicData>
        </a:graphic>
      </p:graphicFrame>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6241" y="77567"/>
            <a:ext cx="2240756"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268040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1656602427"/>
              </p:ext>
            </p:extLst>
          </p:nvPr>
        </p:nvGraphicFramePr>
        <p:xfrm>
          <a:off x="1765416" y="1268760"/>
          <a:ext cx="8705071" cy="1554480"/>
        </p:xfrm>
        <a:graphic>
          <a:graphicData uri="http://schemas.openxmlformats.org/drawingml/2006/table">
            <a:tbl>
              <a:tblPr rtl="1" firstRow="1" bandRow="1">
                <a:tableStyleId>{E8B1032C-EA38-4F05-BA0D-38AFFFC7BED3}</a:tableStyleId>
              </a:tblPr>
              <a:tblGrid>
                <a:gridCol w="1963922">
                  <a:extLst>
                    <a:ext uri="{9D8B030D-6E8A-4147-A177-3AD203B41FA5}">
                      <a16:colId xmlns:a16="http://schemas.microsoft.com/office/drawing/2014/main" val="20000"/>
                    </a:ext>
                  </a:extLst>
                </a:gridCol>
                <a:gridCol w="2617611">
                  <a:extLst>
                    <a:ext uri="{9D8B030D-6E8A-4147-A177-3AD203B41FA5}">
                      <a16:colId xmlns:a16="http://schemas.microsoft.com/office/drawing/2014/main" val="20001"/>
                    </a:ext>
                  </a:extLst>
                </a:gridCol>
                <a:gridCol w="2106791">
                  <a:extLst>
                    <a:ext uri="{9D8B030D-6E8A-4147-A177-3AD203B41FA5}">
                      <a16:colId xmlns:a16="http://schemas.microsoft.com/office/drawing/2014/main" val="20002"/>
                    </a:ext>
                  </a:extLst>
                </a:gridCol>
                <a:gridCol w="497359">
                  <a:extLst>
                    <a:ext uri="{9D8B030D-6E8A-4147-A177-3AD203B41FA5}">
                      <a16:colId xmlns:a16="http://schemas.microsoft.com/office/drawing/2014/main" val="20003"/>
                    </a:ext>
                  </a:extLst>
                </a:gridCol>
                <a:gridCol w="467360">
                  <a:extLst>
                    <a:ext uri="{9D8B030D-6E8A-4147-A177-3AD203B41FA5}">
                      <a16:colId xmlns:a16="http://schemas.microsoft.com/office/drawing/2014/main" val="20004"/>
                    </a:ext>
                  </a:extLst>
                </a:gridCol>
                <a:gridCol w="1052028">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שם הקורס</a:t>
                      </a:r>
                    </a:p>
                  </a:txBody>
                  <a:tcPr marL="68580" marR="68580"/>
                </a:tc>
                <a:tc>
                  <a:txBody>
                    <a:bodyPr/>
                    <a:lstStyle/>
                    <a:p>
                      <a:pPr rtl="1"/>
                      <a:r>
                        <a:rPr lang="he-IL" dirty="0">
                          <a:latin typeface="David" panose="020E0502060401010101" pitchFamily="34" charset="-79"/>
                          <a:cs typeface="David" panose="020E0502060401010101" pitchFamily="34" charset="-79"/>
                        </a:rPr>
                        <a:t>מרצה</a:t>
                      </a:r>
                    </a:p>
                  </a:txBody>
                  <a:tcPr marL="68580" marR="68580"/>
                </a:tc>
                <a:tc>
                  <a:txBody>
                    <a:bodyPr/>
                    <a:lstStyle/>
                    <a:p>
                      <a:pPr rtl="1"/>
                      <a:r>
                        <a:rPr lang="he-IL" dirty="0">
                          <a:latin typeface="David" panose="020E0502060401010101" pitchFamily="34" charset="-79"/>
                          <a:cs typeface="David" panose="020E0502060401010101" pitchFamily="34" charset="-79"/>
                        </a:rPr>
                        <a:t>סמס'</a:t>
                      </a:r>
                    </a:p>
                  </a:txBody>
                  <a:tcPr marL="68580" marR="68580"/>
                </a:tc>
                <a:tc>
                  <a:txBody>
                    <a:bodyPr/>
                    <a:lstStyle/>
                    <a:p>
                      <a:pPr rtl="1"/>
                      <a:r>
                        <a:rPr lang="he-IL" dirty="0">
                          <a:latin typeface="David" panose="020E0502060401010101" pitchFamily="34" charset="-79"/>
                          <a:cs typeface="David" panose="020E0502060401010101" pitchFamily="34" charset="-79"/>
                        </a:rPr>
                        <a:t>יום</a:t>
                      </a:r>
                    </a:p>
                  </a:txBody>
                  <a:tcPr marL="68580" marR="68580"/>
                </a:tc>
                <a:tc>
                  <a:txBody>
                    <a:bodyPr/>
                    <a:lstStyle/>
                    <a:p>
                      <a:pPr rtl="1"/>
                      <a:r>
                        <a:rPr lang="he-IL" dirty="0">
                          <a:latin typeface="David" panose="020E0502060401010101" pitchFamily="34" charset="-79"/>
                          <a:cs typeface="David" panose="020E0502060401010101" pitchFamily="34" charset="-79"/>
                        </a:rPr>
                        <a:t>שעה</a:t>
                      </a:r>
                    </a:p>
                  </a:txBody>
                  <a:tcPr marL="68580" marR="68580"/>
                </a:tc>
                <a:extLst>
                  <a:ext uri="{0D108BD9-81ED-4DB2-BD59-A6C34878D82A}">
                    <a16:rowId xmlns:a16="http://schemas.microsoft.com/office/drawing/2014/main" val="10000"/>
                  </a:ext>
                </a:extLst>
              </a:tr>
              <a:tr h="733915">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126-1-1261</a:t>
                      </a:r>
                    </a:p>
                    <a:p>
                      <a:pPr rtl="1"/>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תולדות הקבלה – מראשיתה</a:t>
                      </a:r>
                      <a:r>
                        <a:rPr lang="he-IL" baseline="0" dirty="0">
                          <a:latin typeface="David" panose="020E0502060401010101" pitchFamily="34" charset="-79"/>
                          <a:cs typeface="David" panose="020E0502060401010101" pitchFamily="34" charset="-79"/>
                        </a:rPr>
                        <a:t> ועד ימינו </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פרופ' בועז </a:t>
                      </a:r>
                      <a:r>
                        <a:rPr lang="he-IL" dirty="0" err="1">
                          <a:latin typeface="David" panose="020E0502060401010101" pitchFamily="34" charset="-79"/>
                          <a:cs typeface="David" panose="020E0502060401010101" pitchFamily="34" charset="-79"/>
                        </a:rPr>
                        <a:t>הוס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א'</a:t>
                      </a:r>
                    </a:p>
                  </a:txBody>
                  <a:tcPr marL="68580" marR="68580"/>
                </a:tc>
                <a:tc>
                  <a:txBody>
                    <a:bodyPr/>
                    <a:lstStyle/>
                    <a:p>
                      <a:pPr rtl="1"/>
                      <a:r>
                        <a:rPr lang="he-IL" dirty="0">
                          <a:latin typeface="David" panose="020E0502060401010101" pitchFamily="34" charset="-79"/>
                          <a:cs typeface="David" panose="020E0502060401010101" pitchFamily="34" charset="-79"/>
                        </a:rPr>
                        <a:t>ד'</a:t>
                      </a:r>
                    </a:p>
                  </a:txBody>
                  <a:tcPr marL="68580" marR="68580"/>
                </a:tc>
                <a:tc>
                  <a:txBody>
                    <a:bodyPr/>
                    <a:lstStyle/>
                    <a:p>
                      <a:pPr rtl="1"/>
                      <a:r>
                        <a:rPr lang="he-IL" dirty="0">
                          <a:latin typeface="David" panose="020E0502060401010101" pitchFamily="34" charset="-79"/>
                          <a:cs typeface="David" panose="020E0502060401010101" pitchFamily="34" charset="-79"/>
                        </a:rPr>
                        <a:t>10-12</a:t>
                      </a:r>
                    </a:p>
                  </a:txBody>
                  <a:tcPr marL="68580" marR="68580"/>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907869" y="3110536"/>
          <a:ext cx="5546991" cy="3414809"/>
        </p:xfrm>
        <a:graphic>
          <a:graphicData uri="http://schemas.openxmlformats.org/drawingml/2006/table">
            <a:tbl>
              <a:tblPr rtl="1" firstRow="1" bandRow="1">
                <a:tableStyleId>{93296810-A885-4BE3-A3E7-6D5BEEA58F35}</a:tableStyleId>
              </a:tblPr>
              <a:tblGrid>
                <a:gridCol w="5546991">
                  <a:extLst>
                    <a:ext uri="{9D8B030D-6E8A-4147-A177-3AD203B41FA5}">
                      <a16:colId xmlns:a16="http://schemas.microsoft.com/office/drawing/2014/main" val="20000"/>
                    </a:ext>
                  </a:extLst>
                </a:gridCol>
              </a:tblGrid>
              <a:tr h="53812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marL="68580" marR="68580"/>
                </a:tc>
                <a:extLst>
                  <a:ext uri="{0D108BD9-81ED-4DB2-BD59-A6C34878D82A}">
                    <a16:rowId xmlns:a16="http://schemas.microsoft.com/office/drawing/2014/main" val="10000"/>
                  </a:ext>
                </a:extLst>
              </a:tr>
              <a:tr h="2876686">
                <a:tc>
                  <a:txBody>
                    <a:bodyPr/>
                    <a:lstStyle/>
                    <a:p>
                      <a:pPr rtl="1"/>
                      <a:r>
                        <a:rPr lang="he-IL" sz="1800" kern="1200" dirty="0">
                          <a:solidFill>
                            <a:schemeClr val="dk1"/>
                          </a:solidFill>
                          <a:effectLst/>
                          <a:latin typeface="David" panose="020E0502060401010101" pitchFamily="34" charset="-79"/>
                          <a:ea typeface="+mn-ea"/>
                          <a:cs typeface="David" panose="020E0502060401010101" pitchFamily="34" charset="-79"/>
                        </a:rPr>
                        <a:t>בקורס זה נסקור את תולדות תורת הסוד העברית והקבלה, על השלבים השונים של התפתחותה, החל בתורות </a:t>
                      </a:r>
                      <a:r>
                        <a:rPr lang="he-IL" sz="1800" kern="1200" dirty="0" err="1">
                          <a:solidFill>
                            <a:schemeClr val="dk1"/>
                          </a:solidFill>
                          <a:effectLst/>
                          <a:latin typeface="David" panose="020E0502060401010101" pitchFamily="34" charset="-79"/>
                          <a:ea typeface="+mn-ea"/>
                          <a:cs typeface="David" panose="020E0502060401010101" pitchFamily="34" charset="-79"/>
                        </a:rPr>
                        <a:t>איזוטריות</a:t>
                      </a:r>
                      <a:r>
                        <a:rPr lang="he-IL" sz="1800" kern="1200" dirty="0">
                          <a:solidFill>
                            <a:schemeClr val="dk1"/>
                          </a:solidFill>
                          <a:effectLst/>
                          <a:latin typeface="David" panose="020E0502060401010101" pitchFamily="34" charset="-79"/>
                          <a:ea typeface="+mn-ea"/>
                          <a:cs typeface="David" panose="020E0502060401010101" pitchFamily="34" charset="-79"/>
                        </a:rPr>
                        <a:t> קדם קבליות, דרך הופעתה ההיסטורית של הקבלה בימי הביניים, התקבלותה והתעצמותה במהלך מאות השנים הבאות, ועד למקומה בתרבות המודרנית. נכיר את תורות הסוד העבריות העתיקות ונכיר את מושגי היסוד של הקבלה ואת העקרונות התיאולוגיים והאידיאולוגיים שעליהם היא מבוססת, ונעמוד על שאלות יסוד בתולדותיה. כל זאת תוך עיון במבחר מן המקורות הספרותיים שלה.</a:t>
                      </a:r>
                      <a:endParaRPr lang="he-IL" dirty="0">
                        <a:latin typeface="David" panose="020E0502060401010101" pitchFamily="34" charset="-79"/>
                        <a:cs typeface="David" panose="020E0502060401010101" pitchFamily="34" charset="-79"/>
                      </a:endParaRPr>
                    </a:p>
                  </a:txBody>
                  <a:tcPr marL="68580" marR="68580"/>
                </a:tc>
                <a:extLst>
                  <a:ext uri="{0D108BD9-81ED-4DB2-BD59-A6C34878D82A}">
                    <a16:rowId xmlns:a16="http://schemas.microsoft.com/office/drawing/2014/main" val="10001"/>
                  </a:ext>
                </a:extLst>
              </a:tr>
            </a:tbl>
          </a:graphicData>
        </a:graphic>
      </p:graphicFrame>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6241" y="77567"/>
            <a:ext cx="2240756"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553346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2254060457"/>
              </p:ext>
            </p:extLst>
          </p:nvPr>
        </p:nvGraphicFramePr>
        <p:xfrm>
          <a:off x="1730691" y="1268762"/>
          <a:ext cx="8739796" cy="1373995"/>
        </p:xfrm>
        <a:graphic>
          <a:graphicData uri="http://schemas.openxmlformats.org/drawingml/2006/table">
            <a:tbl>
              <a:tblPr rtl="1" firstRow="1" bandRow="1">
                <a:tableStyleId>{E8B1032C-EA38-4F05-BA0D-38AFFFC7BED3}</a:tableStyleId>
              </a:tblPr>
              <a:tblGrid>
                <a:gridCol w="1963922">
                  <a:extLst>
                    <a:ext uri="{9D8B030D-6E8A-4147-A177-3AD203B41FA5}">
                      <a16:colId xmlns:a16="http://schemas.microsoft.com/office/drawing/2014/main" val="20000"/>
                    </a:ext>
                  </a:extLst>
                </a:gridCol>
                <a:gridCol w="2617611">
                  <a:extLst>
                    <a:ext uri="{9D8B030D-6E8A-4147-A177-3AD203B41FA5}">
                      <a16:colId xmlns:a16="http://schemas.microsoft.com/office/drawing/2014/main" val="20001"/>
                    </a:ext>
                  </a:extLst>
                </a:gridCol>
                <a:gridCol w="2106791">
                  <a:extLst>
                    <a:ext uri="{9D8B030D-6E8A-4147-A177-3AD203B41FA5}">
                      <a16:colId xmlns:a16="http://schemas.microsoft.com/office/drawing/2014/main" val="20002"/>
                    </a:ext>
                  </a:extLst>
                </a:gridCol>
                <a:gridCol w="514721">
                  <a:extLst>
                    <a:ext uri="{9D8B030D-6E8A-4147-A177-3AD203B41FA5}">
                      <a16:colId xmlns:a16="http://schemas.microsoft.com/office/drawing/2014/main" val="20003"/>
                    </a:ext>
                  </a:extLst>
                </a:gridCol>
                <a:gridCol w="467360">
                  <a:extLst>
                    <a:ext uri="{9D8B030D-6E8A-4147-A177-3AD203B41FA5}">
                      <a16:colId xmlns:a16="http://schemas.microsoft.com/office/drawing/2014/main" val="20004"/>
                    </a:ext>
                  </a:extLst>
                </a:gridCol>
                <a:gridCol w="1069391">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שם הקורס</a:t>
                      </a:r>
                    </a:p>
                  </a:txBody>
                  <a:tcPr marL="68580" marR="68580"/>
                </a:tc>
                <a:tc>
                  <a:txBody>
                    <a:bodyPr/>
                    <a:lstStyle/>
                    <a:p>
                      <a:pPr rtl="1"/>
                      <a:r>
                        <a:rPr lang="he-IL" dirty="0">
                          <a:latin typeface="David" panose="020E0502060401010101" pitchFamily="34" charset="-79"/>
                          <a:cs typeface="David" panose="020E0502060401010101" pitchFamily="34" charset="-79"/>
                        </a:rPr>
                        <a:t>מרצה</a:t>
                      </a:r>
                    </a:p>
                  </a:txBody>
                  <a:tcPr marL="68580" marR="68580"/>
                </a:tc>
                <a:tc>
                  <a:txBody>
                    <a:bodyPr/>
                    <a:lstStyle/>
                    <a:p>
                      <a:pPr rtl="1"/>
                      <a:r>
                        <a:rPr lang="he-IL" dirty="0">
                          <a:latin typeface="David" panose="020E0502060401010101" pitchFamily="34" charset="-79"/>
                          <a:cs typeface="David" panose="020E0502060401010101" pitchFamily="34" charset="-79"/>
                        </a:rPr>
                        <a:t>סמס'</a:t>
                      </a:r>
                    </a:p>
                  </a:txBody>
                  <a:tcPr marL="68580" marR="68580"/>
                </a:tc>
                <a:tc>
                  <a:txBody>
                    <a:bodyPr/>
                    <a:lstStyle/>
                    <a:p>
                      <a:pPr rtl="1"/>
                      <a:r>
                        <a:rPr lang="he-IL" dirty="0">
                          <a:latin typeface="David" panose="020E0502060401010101" pitchFamily="34" charset="-79"/>
                          <a:cs typeface="David" panose="020E0502060401010101" pitchFamily="34" charset="-79"/>
                        </a:rPr>
                        <a:t>יום</a:t>
                      </a:r>
                    </a:p>
                  </a:txBody>
                  <a:tcPr marL="68580" marR="68580"/>
                </a:tc>
                <a:tc>
                  <a:txBody>
                    <a:bodyPr/>
                    <a:lstStyle/>
                    <a:p>
                      <a:pPr rtl="1"/>
                      <a:r>
                        <a:rPr lang="he-IL" dirty="0">
                          <a:latin typeface="David" panose="020E0502060401010101" pitchFamily="34" charset="-79"/>
                          <a:cs typeface="David" panose="020E0502060401010101" pitchFamily="34" charset="-79"/>
                        </a:rPr>
                        <a:t>שעה</a:t>
                      </a:r>
                    </a:p>
                  </a:txBody>
                  <a:tcPr marL="68580" marR="68580"/>
                </a:tc>
                <a:extLst>
                  <a:ext uri="{0D108BD9-81ED-4DB2-BD59-A6C34878D82A}">
                    <a16:rowId xmlns:a16="http://schemas.microsoft.com/office/drawing/2014/main" val="10000"/>
                  </a:ext>
                </a:extLst>
              </a:tr>
              <a:tr h="733915">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126-1-1141</a:t>
                      </a:r>
                    </a:p>
                  </a:txBody>
                  <a:tcPr marL="68580" marR="68580"/>
                </a:tc>
                <a:tc>
                  <a:txBody>
                    <a:bodyPr/>
                    <a:lstStyle/>
                    <a:p>
                      <a:pPr rtl="1"/>
                      <a:r>
                        <a:rPr lang="he-IL" dirty="0">
                          <a:latin typeface="David" panose="020E0502060401010101" pitchFamily="34" charset="-79"/>
                          <a:cs typeface="David" panose="020E0502060401010101" pitchFamily="34" charset="-79"/>
                        </a:rPr>
                        <a:t>מבוא לפילוסופיה יהודית מודרנית בין המאות 17-19 (ס)</a:t>
                      </a:r>
                    </a:p>
                  </a:txBody>
                  <a:tcPr marL="68580" marR="68580"/>
                </a:tc>
                <a:tc>
                  <a:txBody>
                    <a:bodyPr/>
                    <a:lstStyle/>
                    <a:p>
                      <a:pPr rtl="1"/>
                      <a:r>
                        <a:rPr lang="he-IL" dirty="0">
                          <a:latin typeface="David" panose="020E0502060401010101" pitchFamily="34" charset="-79"/>
                          <a:cs typeface="David" panose="020E0502060401010101" pitchFamily="34" charset="-79"/>
                        </a:rPr>
                        <a:t>ד"ר ניחם רוס</a:t>
                      </a:r>
                    </a:p>
                  </a:txBody>
                  <a:tcPr marL="68580" marR="68580"/>
                </a:tc>
                <a:tc>
                  <a:txBody>
                    <a:bodyPr/>
                    <a:lstStyle/>
                    <a:p>
                      <a:pPr rtl="1"/>
                      <a:r>
                        <a:rPr lang="he-IL" dirty="0">
                          <a:latin typeface="David" panose="020E0502060401010101" pitchFamily="34" charset="-79"/>
                          <a:cs typeface="David" panose="020E0502060401010101" pitchFamily="34" charset="-79"/>
                        </a:rPr>
                        <a:t>א'</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12-14</a:t>
                      </a:r>
                    </a:p>
                  </a:txBody>
                  <a:tcPr marL="68580" marR="68580"/>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907869" y="3110536"/>
          <a:ext cx="5546991" cy="3414809"/>
        </p:xfrm>
        <a:graphic>
          <a:graphicData uri="http://schemas.openxmlformats.org/drawingml/2006/table">
            <a:tbl>
              <a:tblPr rtl="1" firstRow="1" bandRow="1">
                <a:tableStyleId>{93296810-A885-4BE3-A3E7-6D5BEEA58F35}</a:tableStyleId>
              </a:tblPr>
              <a:tblGrid>
                <a:gridCol w="5546991">
                  <a:extLst>
                    <a:ext uri="{9D8B030D-6E8A-4147-A177-3AD203B41FA5}">
                      <a16:colId xmlns:a16="http://schemas.microsoft.com/office/drawing/2014/main" val="20000"/>
                    </a:ext>
                  </a:extLst>
                </a:gridCol>
              </a:tblGrid>
              <a:tr h="53812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marL="68580" marR="68580"/>
                </a:tc>
                <a:extLst>
                  <a:ext uri="{0D108BD9-81ED-4DB2-BD59-A6C34878D82A}">
                    <a16:rowId xmlns:a16="http://schemas.microsoft.com/office/drawing/2014/main" val="10000"/>
                  </a:ext>
                </a:extLst>
              </a:tr>
              <a:tr h="2876686">
                <a:tc>
                  <a:txBody>
                    <a:bodyPr/>
                    <a:lstStyle/>
                    <a:p>
                      <a:pPr rtl="1"/>
                      <a:r>
                        <a:rPr lang="he-IL" sz="1800" kern="1200" dirty="0">
                          <a:solidFill>
                            <a:schemeClr val="dk1"/>
                          </a:solidFill>
                          <a:effectLst/>
                          <a:latin typeface="David" panose="020E0502060401010101" pitchFamily="34" charset="-79"/>
                          <a:ea typeface="+mn-ea"/>
                          <a:cs typeface="David" panose="020E0502060401010101" pitchFamily="34" charset="-79"/>
                        </a:rPr>
                        <a:t>קורס זה מכוון להציג מבוא והיכרות ראשונית עם שורה של הוגים וזרמים מרכזיים שהטביעו את חותמם המיוחד על השיח המחשבתי ביהדות המאות 17-19. </a:t>
                      </a:r>
                      <a:r>
                        <a:rPr lang="en-US" sz="1800" kern="1200" dirty="0">
                          <a:solidFill>
                            <a:schemeClr val="dk1"/>
                          </a:solidFill>
                          <a:effectLst/>
                          <a:latin typeface="David" panose="020E0502060401010101" pitchFamily="34" charset="-79"/>
                          <a:ea typeface="+mn-ea"/>
                          <a:cs typeface="David" panose="020E0502060401010101" pitchFamily="34" charset="-79"/>
                        </a:rPr>
                        <a:t> </a:t>
                      </a:r>
                      <a:r>
                        <a:rPr lang="he-IL" sz="1800" kern="1200" dirty="0">
                          <a:solidFill>
                            <a:schemeClr val="dk1"/>
                          </a:solidFill>
                          <a:effectLst/>
                          <a:latin typeface="David" panose="020E0502060401010101" pitchFamily="34" charset="-79"/>
                          <a:ea typeface="+mn-ea"/>
                          <a:cs typeface="David" panose="020E0502060401010101" pitchFamily="34" charset="-79"/>
                        </a:rPr>
                        <a:t>כיצד השפיעו רוחות העת החדשה על תפיסת היהדות של הוגים יהודיים?  אילו היבטים יהודיים נדרשו 'להתגונן' או 'להתעדכן' בעקבות שינויים במחשבה הפילוסופית החדשה או בטעמו התרבותי והחברתי של האדם המודרני?  </a:t>
                      </a:r>
                      <a:endParaRPr lang="en-US" sz="1800" kern="1200" dirty="0">
                        <a:solidFill>
                          <a:schemeClr val="dk1"/>
                        </a:solidFill>
                        <a:effectLst/>
                        <a:latin typeface="David" panose="020E0502060401010101" pitchFamily="34" charset="-79"/>
                        <a:ea typeface="+mn-ea"/>
                        <a:cs typeface="David" panose="020E0502060401010101" pitchFamily="34" charset="-79"/>
                      </a:endParaRPr>
                    </a:p>
                    <a:p>
                      <a:pPr algn="ctr" rtl="1"/>
                      <a:endParaRPr lang="he-IL" dirty="0">
                        <a:latin typeface="David" panose="020E0502060401010101" pitchFamily="34" charset="-79"/>
                        <a:cs typeface="David" panose="020E0502060401010101" pitchFamily="34" charset="-79"/>
                      </a:endParaRPr>
                    </a:p>
                  </a:txBody>
                  <a:tcPr marL="68580" marR="68580"/>
                </a:tc>
                <a:extLst>
                  <a:ext uri="{0D108BD9-81ED-4DB2-BD59-A6C34878D82A}">
                    <a16:rowId xmlns:a16="http://schemas.microsoft.com/office/drawing/2014/main" val="10001"/>
                  </a:ext>
                </a:extLst>
              </a:tr>
            </a:tbl>
          </a:graphicData>
        </a:graphic>
      </p:graphicFrame>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6241" y="77567"/>
            <a:ext cx="2240756"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518134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1829526" y="1268762"/>
          <a:ext cx="8640961" cy="1373995"/>
        </p:xfrm>
        <a:graphic>
          <a:graphicData uri="http://schemas.openxmlformats.org/drawingml/2006/table">
            <a:tbl>
              <a:tblPr rtl="1" firstRow="1" bandRow="1">
                <a:tableStyleId>{E8B1032C-EA38-4F05-BA0D-38AFFFC7BED3}</a:tableStyleId>
              </a:tblPr>
              <a:tblGrid>
                <a:gridCol w="1963922">
                  <a:extLst>
                    <a:ext uri="{9D8B030D-6E8A-4147-A177-3AD203B41FA5}">
                      <a16:colId xmlns:a16="http://schemas.microsoft.com/office/drawing/2014/main" val="20000"/>
                    </a:ext>
                  </a:extLst>
                </a:gridCol>
                <a:gridCol w="2617611">
                  <a:extLst>
                    <a:ext uri="{9D8B030D-6E8A-4147-A177-3AD203B41FA5}">
                      <a16:colId xmlns:a16="http://schemas.microsoft.com/office/drawing/2014/main" val="20001"/>
                    </a:ext>
                  </a:extLst>
                </a:gridCol>
                <a:gridCol w="1424915">
                  <a:extLst>
                    <a:ext uri="{9D8B030D-6E8A-4147-A177-3AD203B41FA5}">
                      <a16:colId xmlns:a16="http://schemas.microsoft.com/office/drawing/2014/main" val="20002"/>
                    </a:ext>
                  </a:extLst>
                </a:gridCol>
                <a:gridCol w="794684">
                  <a:extLst>
                    <a:ext uri="{9D8B030D-6E8A-4147-A177-3AD203B41FA5}">
                      <a16:colId xmlns:a16="http://schemas.microsoft.com/office/drawing/2014/main" val="20003"/>
                    </a:ext>
                  </a:extLst>
                </a:gridCol>
                <a:gridCol w="770438">
                  <a:extLst>
                    <a:ext uri="{9D8B030D-6E8A-4147-A177-3AD203B41FA5}">
                      <a16:colId xmlns:a16="http://schemas.microsoft.com/office/drawing/2014/main" val="20004"/>
                    </a:ext>
                  </a:extLst>
                </a:gridCol>
                <a:gridCol w="1069391">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שם הקורס</a:t>
                      </a:r>
                    </a:p>
                  </a:txBody>
                  <a:tcPr marL="68580" marR="68580"/>
                </a:tc>
                <a:tc>
                  <a:txBody>
                    <a:bodyPr/>
                    <a:lstStyle/>
                    <a:p>
                      <a:pPr rtl="1"/>
                      <a:r>
                        <a:rPr lang="he-IL" dirty="0">
                          <a:latin typeface="David" panose="020E0502060401010101" pitchFamily="34" charset="-79"/>
                          <a:cs typeface="David" panose="020E0502060401010101" pitchFamily="34" charset="-79"/>
                        </a:rPr>
                        <a:t>מרצה</a:t>
                      </a:r>
                    </a:p>
                  </a:txBody>
                  <a:tcPr marL="68580" marR="68580"/>
                </a:tc>
                <a:tc>
                  <a:txBody>
                    <a:bodyPr/>
                    <a:lstStyle/>
                    <a:p>
                      <a:pPr rtl="1"/>
                      <a:r>
                        <a:rPr lang="he-IL" dirty="0">
                          <a:latin typeface="David" panose="020E0502060401010101" pitchFamily="34" charset="-79"/>
                          <a:cs typeface="David" panose="020E0502060401010101" pitchFamily="34" charset="-79"/>
                        </a:rPr>
                        <a:t>סמס'</a:t>
                      </a:r>
                    </a:p>
                  </a:txBody>
                  <a:tcPr marL="68580" marR="68580"/>
                </a:tc>
                <a:tc>
                  <a:txBody>
                    <a:bodyPr/>
                    <a:lstStyle/>
                    <a:p>
                      <a:pPr rtl="1"/>
                      <a:r>
                        <a:rPr lang="he-IL" dirty="0">
                          <a:latin typeface="David" panose="020E0502060401010101" pitchFamily="34" charset="-79"/>
                          <a:cs typeface="David" panose="020E0502060401010101" pitchFamily="34" charset="-79"/>
                        </a:rPr>
                        <a:t>יום</a:t>
                      </a:r>
                    </a:p>
                  </a:txBody>
                  <a:tcPr marL="68580" marR="68580"/>
                </a:tc>
                <a:tc>
                  <a:txBody>
                    <a:bodyPr/>
                    <a:lstStyle/>
                    <a:p>
                      <a:pPr rtl="1"/>
                      <a:r>
                        <a:rPr lang="he-IL" dirty="0">
                          <a:latin typeface="David" panose="020E0502060401010101" pitchFamily="34" charset="-79"/>
                          <a:cs typeface="David" panose="020E0502060401010101" pitchFamily="34" charset="-79"/>
                        </a:rPr>
                        <a:t>שעה</a:t>
                      </a:r>
                    </a:p>
                  </a:txBody>
                  <a:tcPr marL="68580" marR="68580"/>
                </a:tc>
                <a:extLst>
                  <a:ext uri="{0D108BD9-81ED-4DB2-BD59-A6C34878D82A}">
                    <a16:rowId xmlns:a16="http://schemas.microsoft.com/office/drawing/2014/main" val="10000"/>
                  </a:ext>
                </a:extLst>
              </a:tr>
              <a:tr h="733915">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126-1-242</a:t>
                      </a:r>
                    </a:p>
                  </a:txBody>
                  <a:tcPr marL="68580" marR="68580"/>
                </a:tc>
                <a:tc>
                  <a:txBody>
                    <a:bodyPr/>
                    <a:lstStyle/>
                    <a:p>
                      <a:pPr rtl="1"/>
                      <a:r>
                        <a:rPr lang="he-IL" dirty="0">
                          <a:latin typeface="David" panose="020E0502060401010101" pitchFamily="34" charset="-79"/>
                          <a:cs typeface="David" panose="020E0502060401010101" pitchFamily="34" charset="-79"/>
                        </a:rPr>
                        <a:t>בן דת למוסר בהגות היהודית בעת החדשה</a:t>
                      </a:r>
                    </a:p>
                  </a:txBody>
                  <a:tcPr marL="68580" marR="68580"/>
                </a:tc>
                <a:tc>
                  <a:txBody>
                    <a:bodyPr/>
                    <a:lstStyle/>
                    <a:p>
                      <a:pPr rtl="1"/>
                      <a:r>
                        <a:rPr lang="he-IL" dirty="0">
                          <a:latin typeface="David" panose="020E0502060401010101" pitchFamily="34" charset="-79"/>
                          <a:cs typeface="David" panose="020E0502060401010101" pitchFamily="34" charset="-79"/>
                        </a:rPr>
                        <a:t>ד"ר ניחם רוס</a:t>
                      </a:r>
                    </a:p>
                  </a:txBody>
                  <a:tcPr marL="68580" marR="68580"/>
                </a:tc>
                <a:tc>
                  <a:txBody>
                    <a:bodyPr/>
                    <a:lstStyle/>
                    <a:p>
                      <a:pPr rtl="1"/>
                      <a:r>
                        <a:rPr lang="he-IL" dirty="0">
                          <a:latin typeface="David" panose="020E0502060401010101" pitchFamily="34" charset="-79"/>
                          <a:cs typeface="David" panose="020E0502060401010101" pitchFamily="34" charset="-79"/>
                        </a:rPr>
                        <a:t>א'</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16-18</a:t>
                      </a:r>
                    </a:p>
                  </a:txBody>
                  <a:tcPr marL="68580" marR="68580"/>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5087889" y="2895250"/>
          <a:ext cx="5150947" cy="4854969"/>
        </p:xfrm>
        <a:graphic>
          <a:graphicData uri="http://schemas.openxmlformats.org/drawingml/2006/table">
            <a:tbl>
              <a:tblPr rtl="1" firstRow="1" bandRow="1">
                <a:tableStyleId>{93296810-A885-4BE3-A3E7-6D5BEEA58F35}</a:tableStyleId>
              </a:tblPr>
              <a:tblGrid>
                <a:gridCol w="5150947">
                  <a:extLst>
                    <a:ext uri="{9D8B030D-6E8A-4147-A177-3AD203B41FA5}">
                      <a16:colId xmlns:a16="http://schemas.microsoft.com/office/drawing/2014/main" val="20000"/>
                    </a:ext>
                  </a:extLst>
                </a:gridCol>
              </a:tblGrid>
              <a:tr h="469269">
                <a:tc>
                  <a:txBody>
                    <a:bodyPr/>
                    <a:lstStyle/>
                    <a:p>
                      <a:pPr algn="r" rtl="1"/>
                      <a:r>
                        <a:rPr lang="he-IL" dirty="0">
                          <a:latin typeface="David" panose="020E0502060401010101" pitchFamily="34" charset="-79"/>
                          <a:cs typeface="David" panose="020E0502060401010101" pitchFamily="34" charset="-79"/>
                        </a:rPr>
                        <a:t>תיאור קצר של הקורס</a:t>
                      </a:r>
                    </a:p>
                  </a:txBody>
                  <a:tcPr marL="68580" marR="68580"/>
                </a:tc>
                <a:extLst>
                  <a:ext uri="{0D108BD9-81ED-4DB2-BD59-A6C34878D82A}">
                    <a16:rowId xmlns:a16="http://schemas.microsoft.com/office/drawing/2014/main" val="10000"/>
                  </a:ext>
                </a:extLst>
              </a:tr>
              <a:tr h="4385700">
                <a:tc>
                  <a:txBody>
                    <a:bodyPr/>
                    <a:lstStyle/>
                    <a:p>
                      <a:pPr algn="r" rtl="1"/>
                      <a:r>
                        <a:rPr lang="he-IL" dirty="0">
                          <a:latin typeface="David" panose="020E0502060401010101" pitchFamily="34" charset="-79"/>
                          <a:cs typeface="David" panose="020E0502060401010101" pitchFamily="34" charset="-79"/>
                        </a:rPr>
                        <a:t>הקורס יוקדש למגמה בולטת בהגות היהודית בעת החדשה: העמדת המוסר במרכז הדיון היהודי והתיאולוגי. </a:t>
                      </a:r>
                    </a:p>
                    <a:p>
                      <a:pPr algn="r" rtl="1"/>
                      <a:r>
                        <a:rPr lang="he-IL" dirty="0">
                          <a:latin typeface="David" panose="020E0502060401010101" pitchFamily="34" charset="-79"/>
                          <a:cs typeface="David" panose="020E0502060401010101" pitchFamily="34" charset="-79"/>
                        </a:rPr>
                        <a:t>מה טיב היחס בין דת ומוסר בהקשר היהודי</a:t>
                      </a:r>
                    </a:p>
                  </a:txBody>
                  <a:tcPr marL="68580" marR="68580"/>
                </a:tc>
                <a:extLst>
                  <a:ext uri="{0D108BD9-81ED-4DB2-BD59-A6C34878D82A}">
                    <a16:rowId xmlns:a16="http://schemas.microsoft.com/office/drawing/2014/main" val="10001"/>
                  </a:ext>
                </a:extLst>
              </a:tr>
            </a:tbl>
          </a:graphicData>
        </a:graphic>
      </p:graphicFrame>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6241" y="77567"/>
            <a:ext cx="2240756"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005811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3343206847"/>
              </p:ext>
            </p:extLst>
          </p:nvPr>
        </p:nvGraphicFramePr>
        <p:xfrm>
          <a:off x="1732612" y="1268762"/>
          <a:ext cx="8737875" cy="1373995"/>
        </p:xfrm>
        <a:graphic>
          <a:graphicData uri="http://schemas.openxmlformats.org/drawingml/2006/table">
            <a:tbl>
              <a:tblPr rtl="1" firstRow="1" bandRow="1">
                <a:tableStyleId>{E8B1032C-EA38-4F05-BA0D-38AFFFC7BED3}</a:tableStyleId>
              </a:tblPr>
              <a:tblGrid>
                <a:gridCol w="1963922">
                  <a:extLst>
                    <a:ext uri="{9D8B030D-6E8A-4147-A177-3AD203B41FA5}">
                      <a16:colId xmlns:a16="http://schemas.microsoft.com/office/drawing/2014/main" val="20000"/>
                    </a:ext>
                  </a:extLst>
                </a:gridCol>
                <a:gridCol w="2617611">
                  <a:extLst>
                    <a:ext uri="{9D8B030D-6E8A-4147-A177-3AD203B41FA5}">
                      <a16:colId xmlns:a16="http://schemas.microsoft.com/office/drawing/2014/main" val="20001"/>
                    </a:ext>
                  </a:extLst>
                </a:gridCol>
                <a:gridCol w="2106791">
                  <a:extLst>
                    <a:ext uri="{9D8B030D-6E8A-4147-A177-3AD203B41FA5}">
                      <a16:colId xmlns:a16="http://schemas.microsoft.com/office/drawing/2014/main" val="20002"/>
                    </a:ext>
                  </a:extLst>
                </a:gridCol>
                <a:gridCol w="495439">
                  <a:extLst>
                    <a:ext uri="{9D8B030D-6E8A-4147-A177-3AD203B41FA5}">
                      <a16:colId xmlns:a16="http://schemas.microsoft.com/office/drawing/2014/main" val="20003"/>
                    </a:ext>
                  </a:extLst>
                </a:gridCol>
                <a:gridCol w="467360">
                  <a:extLst>
                    <a:ext uri="{9D8B030D-6E8A-4147-A177-3AD203B41FA5}">
                      <a16:colId xmlns:a16="http://schemas.microsoft.com/office/drawing/2014/main" val="20004"/>
                    </a:ext>
                  </a:extLst>
                </a:gridCol>
                <a:gridCol w="1086752">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שם הקורס</a:t>
                      </a:r>
                    </a:p>
                  </a:txBody>
                  <a:tcPr marL="68580" marR="68580"/>
                </a:tc>
                <a:tc>
                  <a:txBody>
                    <a:bodyPr/>
                    <a:lstStyle/>
                    <a:p>
                      <a:pPr rtl="1"/>
                      <a:r>
                        <a:rPr lang="he-IL" dirty="0">
                          <a:latin typeface="David" panose="020E0502060401010101" pitchFamily="34" charset="-79"/>
                          <a:cs typeface="David" panose="020E0502060401010101" pitchFamily="34" charset="-79"/>
                        </a:rPr>
                        <a:t>מרצה</a:t>
                      </a:r>
                    </a:p>
                  </a:txBody>
                  <a:tcPr marL="68580" marR="68580"/>
                </a:tc>
                <a:tc>
                  <a:txBody>
                    <a:bodyPr/>
                    <a:lstStyle/>
                    <a:p>
                      <a:pPr rtl="1"/>
                      <a:r>
                        <a:rPr lang="he-IL" dirty="0">
                          <a:latin typeface="David" panose="020E0502060401010101" pitchFamily="34" charset="-79"/>
                          <a:cs typeface="David" panose="020E0502060401010101" pitchFamily="34" charset="-79"/>
                        </a:rPr>
                        <a:t>סמס'</a:t>
                      </a:r>
                    </a:p>
                  </a:txBody>
                  <a:tcPr marL="68580" marR="68580"/>
                </a:tc>
                <a:tc>
                  <a:txBody>
                    <a:bodyPr/>
                    <a:lstStyle/>
                    <a:p>
                      <a:pPr rtl="1"/>
                      <a:r>
                        <a:rPr lang="he-IL" dirty="0">
                          <a:latin typeface="David" panose="020E0502060401010101" pitchFamily="34" charset="-79"/>
                          <a:cs typeface="David" panose="020E0502060401010101" pitchFamily="34" charset="-79"/>
                        </a:rPr>
                        <a:t>יום</a:t>
                      </a:r>
                    </a:p>
                  </a:txBody>
                  <a:tcPr marL="68580" marR="68580"/>
                </a:tc>
                <a:tc>
                  <a:txBody>
                    <a:bodyPr/>
                    <a:lstStyle/>
                    <a:p>
                      <a:pPr rtl="1"/>
                      <a:r>
                        <a:rPr lang="he-IL" dirty="0">
                          <a:latin typeface="David" panose="020E0502060401010101" pitchFamily="34" charset="-79"/>
                          <a:cs typeface="David" panose="020E0502060401010101" pitchFamily="34" charset="-79"/>
                        </a:rPr>
                        <a:t>שעה</a:t>
                      </a:r>
                    </a:p>
                  </a:txBody>
                  <a:tcPr marL="68580" marR="68580"/>
                </a:tc>
                <a:extLst>
                  <a:ext uri="{0D108BD9-81ED-4DB2-BD59-A6C34878D82A}">
                    <a16:rowId xmlns:a16="http://schemas.microsoft.com/office/drawing/2014/main" val="10000"/>
                  </a:ext>
                </a:extLst>
              </a:tr>
              <a:tr h="733915">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126-1-1051</a:t>
                      </a:r>
                    </a:p>
                  </a:txBody>
                  <a:tcPr marL="68580" marR="68580"/>
                </a:tc>
                <a:tc>
                  <a:txBody>
                    <a:bodyPr/>
                    <a:lstStyle/>
                    <a:p>
                      <a:pPr rtl="1"/>
                      <a:r>
                        <a:rPr lang="he-IL" dirty="0">
                          <a:latin typeface="David" panose="020E0502060401010101" pitchFamily="34" charset="-79"/>
                          <a:cs typeface="David" panose="020E0502060401010101" pitchFamily="34" charset="-79"/>
                        </a:rPr>
                        <a:t>מבוא לפילוסופיה יהודית של ימי הביניים </a:t>
                      </a:r>
                    </a:p>
                  </a:txBody>
                  <a:tcPr marL="68580" marR="68580"/>
                </a:tc>
                <a:tc>
                  <a:txBody>
                    <a:bodyPr/>
                    <a:lstStyle/>
                    <a:p>
                      <a:r>
                        <a:rPr lang="he-IL" dirty="0"/>
                        <a:t>ד"ר שלום</a:t>
                      </a:r>
                      <a:r>
                        <a:rPr lang="he-IL" baseline="0" dirty="0"/>
                        <a:t> צדיק</a:t>
                      </a:r>
                      <a:endParaRPr lang="he-IL" dirty="0"/>
                    </a:p>
                  </a:txBody>
                  <a:tcPr marL="68580" marR="68580"/>
                </a:tc>
                <a:tc>
                  <a:txBody>
                    <a:bodyPr/>
                    <a:lstStyle/>
                    <a:p>
                      <a:r>
                        <a:rPr lang="he-IL" dirty="0"/>
                        <a:t>א'</a:t>
                      </a:r>
                    </a:p>
                  </a:txBody>
                  <a:tcPr marL="68580" marR="68580"/>
                </a:tc>
                <a:tc>
                  <a:txBody>
                    <a:bodyPr/>
                    <a:lstStyle/>
                    <a:p>
                      <a:r>
                        <a:rPr lang="he-IL" dirty="0"/>
                        <a:t>א'</a:t>
                      </a:r>
                    </a:p>
                  </a:txBody>
                  <a:tcPr marL="68580" marR="68580"/>
                </a:tc>
                <a:tc>
                  <a:txBody>
                    <a:bodyPr/>
                    <a:lstStyle/>
                    <a:p>
                      <a:r>
                        <a:rPr lang="he-IL" dirty="0"/>
                        <a:t>10-12</a:t>
                      </a:r>
                    </a:p>
                  </a:txBody>
                  <a:tcPr marL="68580" marR="68580"/>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907869" y="3110536"/>
          <a:ext cx="5546991" cy="3414809"/>
        </p:xfrm>
        <a:graphic>
          <a:graphicData uri="http://schemas.openxmlformats.org/drawingml/2006/table">
            <a:tbl>
              <a:tblPr rtl="1" firstRow="1" bandRow="1">
                <a:tableStyleId>{93296810-A885-4BE3-A3E7-6D5BEEA58F35}</a:tableStyleId>
              </a:tblPr>
              <a:tblGrid>
                <a:gridCol w="5546991">
                  <a:extLst>
                    <a:ext uri="{9D8B030D-6E8A-4147-A177-3AD203B41FA5}">
                      <a16:colId xmlns:a16="http://schemas.microsoft.com/office/drawing/2014/main" val="20000"/>
                    </a:ext>
                  </a:extLst>
                </a:gridCol>
              </a:tblGrid>
              <a:tr h="538123">
                <a:tc>
                  <a:txBody>
                    <a:bodyPr/>
                    <a:lstStyle/>
                    <a:p>
                      <a:pPr algn="ctr" rtl="1"/>
                      <a:r>
                        <a:rPr lang="he-IL" sz="1400" dirty="0">
                          <a:latin typeface="David" panose="020E0502060401010101" pitchFamily="34" charset="-79"/>
                          <a:cs typeface="David" panose="020E0502060401010101" pitchFamily="34" charset="-79"/>
                        </a:rPr>
                        <a:t>תיאור קצר של הקורס</a:t>
                      </a:r>
                    </a:p>
                  </a:txBody>
                  <a:tcPr marL="68580" marR="68580"/>
                </a:tc>
                <a:extLst>
                  <a:ext uri="{0D108BD9-81ED-4DB2-BD59-A6C34878D82A}">
                    <a16:rowId xmlns:a16="http://schemas.microsoft.com/office/drawing/2014/main" val="10000"/>
                  </a:ext>
                </a:extLst>
              </a:tr>
              <a:tr h="2876686">
                <a:tc>
                  <a:txBody>
                    <a:bodyPr/>
                    <a:lstStyle/>
                    <a:p>
                      <a:r>
                        <a:rPr lang="he-IL" sz="1600" b="0" i="0" u="none" strike="noStrike" kern="1200" baseline="0" dirty="0">
                          <a:solidFill>
                            <a:schemeClr val="dk1"/>
                          </a:solidFill>
                          <a:latin typeface="David" panose="020E0502060401010101" pitchFamily="34" charset="-79"/>
                          <a:ea typeface="+mn-ea"/>
                          <a:cs typeface="David" panose="020E0502060401010101" pitchFamily="34" charset="-79"/>
                        </a:rPr>
                        <a:t>בקורס אנו נלמד על השאלות המרכזיות ועל האישים המרכזים בפילוסופיה</a:t>
                      </a:r>
                    </a:p>
                    <a:p>
                      <a:r>
                        <a:rPr lang="he-IL" sz="1600" b="0" i="0" u="none" strike="noStrike" kern="1200" baseline="0" dirty="0">
                          <a:solidFill>
                            <a:schemeClr val="dk1"/>
                          </a:solidFill>
                          <a:latin typeface="David" panose="020E0502060401010101" pitchFamily="34" charset="-79"/>
                          <a:ea typeface="+mn-ea"/>
                          <a:cs typeface="David" panose="020E0502060401010101" pitchFamily="34" charset="-79"/>
                        </a:rPr>
                        <a:t>היהודית בימי הביניים. תחילה נראה הגדרות שונות של הדת ושל הפילוסופיה ונעמוד על היחסים האפשריים ביניהם. האם הדת והפילוסופיה מערכות משלימות או סותרות? מה מקור הסמכות של כל אחת מהם? מה טיבעו של המחויבות של הפילוסוף הדתי לשני המערכות השונות? לאחר מכן נדון בשורה של הוגים מרכזים ונסקור את עיקר מפעלם עם דגש על עמדתם בנוגע למתח הקיים בין הדת )היהודית( לבין הפילוסופיה. נעיין בשאלות כמו הבחירה החופשית, תוארי האל, מהות ההשגחה ובעיית צדיק ורע לו. מטרת הקורס היא לאפשר הכרה עם כלל הזרמים של הפילוסופיה היהודית ולעמוד על המחלוקות העיקריות ביניהם.</a:t>
                      </a:r>
                      <a:endParaRPr lang="he-IL" sz="1600" dirty="0">
                        <a:latin typeface="David" panose="020E0502060401010101" pitchFamily="34" charset="-79"/>
                        <a:cs typeface="David" panose="020E0502060401010101" pitchFamily="34" charset="-79"/>
                      </a:endParaRPr>
                    </a:p>
                  </a:txBody>
                  <a:tcPr marL="68580" marR="68580"/>
                </a:tc>
                <a:extLst>
                  <a:ext uri="{0D108BD9-81ED-4DB2-BD59-A6C34878D82A}">
                    <a16:rowId xmlns:a16="http://schemas.microsoft.com/office/drawing/2014/main" val="10001"/>
                  </a:ext>
                </a:extLst>
              </a:tr>
            </a:tbl>
          </a:graphicData>
        </a:graphic>
      </p:graphicFrame>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6241" y="77567"/>
            <a:ext cx="2240756"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286816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1829526" y="1268762"/>
          <a:ext cx="8640960" cy="1373995"/>
        </p:xfrm>
        <a:graphic>
          <a:graphicData uri="http://schemas.openxmlformats.org/drawingml/2006/table">
            <a:tbl>
              <a:tblPr rtl="1" firstRow="1" bandRow="1">
                <a:tableStyleId>{E8B1032C-EA38-4F05-BA0D-38AFFFC7BED3}</a:tableStyleId>
              </a:tblPr>
              <a:tblGrid>
                <a:gridCol w="1963922">
                  <a:extLst>
                    <a:ext uri="{9D8B030D-6E8A-4147-A177-3AD203B41FA5}">
                      <a16:colId xmlns:a16="http://schemas.microsoft.com/office/drawing/2014/main" val="20000"/>
                    </a:ext>
                  </a:extLst>
                </a:gridCol>
                <a:gridCol w="2617611">
                  <a:extLst>
                    <a:ext uri="{9D8B030D-6E8A-4147-A177-3AD203B41FA5}">
                      <a16:colId xmlns:a16="http://schemas.microsoft.com/office/drawing/2014/main" val="20001"/>
                    </a:ext>
                  </a:extLst>
                </a:gridCol>
                <a:gridCol w="2106791">
                  <a:extLst>
                    <a:ext uri="{9D8B030D-6E8A-4147-A177-3AD203B41FA5}">
                      <a16:colId xmlns:a16="http://schemas.microsoft.com/office/drawing/2014/main" val="20002"/>
                    </a:ext>
                  </a:extLst>
                </a:gridCol>
                <a:gridCol w="608162">
                  <a:extLst>
                    <a:ext uri="{9D8B030D-6E8A-4147-A177-3AD203B41FA5}">
                      <a16:colId xmlns:a16="http://schemas.microsoft.com/office/drawing/2014/main" val="20003"/>
                    </a:ext>
                  </a:extLst>
                </a:gridCol>
                <a:gridCol w="491588">
                  <a:extLst>
                    <a:ext uri="{9D8B030D-6E8A-4147-A177-3AD203B41FA5}">
                      <a16:colId xmlns:a16="http://schemas.microsoft.com/office/drawing/2014/main" val="20004"/>
                    </a:ext>
                  </a:extLst>
                </a:gridCol>
                <a:gridCol w="852886">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שם הקורס</a:t>
                      </a:r>
                    </a:p>
                  </a:txBody>
                  <a:tcPr marL="68580" marR="68580"/>
                </a:tc>
                <a:tc>
                  <a:txBody>
                    <a:bodyPr/>
                    <a:lstStyle/>
                    <a:p>
                      <a:pPr rtl="1"/>
                      <a:r>
                        <a:rPr lang="he-IL" dirty="0">
                          <a:latin typeface="David" panose="020E0502060401010101" pitchFamily="34" charset="-79"/>
                          <a:cs typeface="David" panose="020E0502060401010101" pitchFamily="34" charset="-79"/>
                        </a:rPr>
                        <a:t>מרצה</a:t>
                      </a:r>
                    </a:p>
                  </a:txBody>
                  <a:tcPr marL="68580" marR="68580"/>
                </a:tc>
                <a:tc>
                  <a:txBody>
                    <a:bodyPr/>
                    <a:lstStyle/>
                    <a:p>
                      <a:pPr rtl="1"/>
                      <a:r>
                        <a:rPr lang="he-IL" dirty="0">
                          <a:latin typeface="David" panose="020E0502060401010101" pitchFamily="34" charset="-79"/>
                          <a:cs typeface="David" panose="020E0502060401010101" pitchFamily="34" charset="-79"/>
                        </a:rPr>
                        <a:t>סמס</a:t>
                      </a:r>
                    </a:p>
                  </a:txBody>
                  <a:tcPr marL="68580" marR="68580"/>
                </a:tc>
                <a:tc>
                  <a:txBody>
                    <a:bodyPr/>
                    <a:lstStyle/>
                    <a:p>
                      <a:pPr rtl="1"/>
                      <a:r>
                        <a:rPr lang="he-IL" dirty="0">
                          <a:latin typeface="David" panose="020E0502060401010101" pitchFamily="34" charset="-79"/>
                          <a:cs typeface="David" panose="020E0502060401010101" pitchFamily="34" charset="-79"/>
                        </a:rPr>
                        <a:t>יום</a:t>
                      </a:r>
                    </a:p>
                  </a:txBody>
                  <a:tcPr marL="68580" marR="68580"/>
                </a:tc>
                <a:tc>
                  <a:txBody>
                    <a:bodyPr/>
                    <a:lstStyle/>
                    <a:p>
                      <a:pPr rtl="1"/>
                      <a:r>
                        <a:rPr lang="he-IL" dirty="0">
                          <a:latin typeface="David" panose="020E0502060401010101" pitchFamily="34" charset="-79"/>
                          <a:cs typeface="David" panose="020E0502060401010101" pitchFamily="34" charset="-79"/>
                        </a:rPr>
                        <a:t>שעה</a:t>
                      </a:r>
                    </a:p>
                  </a:txBody>
                  <a:tcPr marL="68580" marR="68580"/>
                </a:tc>
                <a:extLst>
                  <a:ext uri="{0D108BD9-81ED-4DB2-BD59-A6C34878D82A}">
                    <a16:rowId xmlns:a16="http://schemas.microsoft.com/office/drawing/2014/main" val="10000"/>
                  </a:ext>
                </a:extLst>
              </a:tr>
              <a:tr h="733915">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126-1-0267</a:t>
                      </a:r>
                    </a:p>
                  </a:txBody>
                  <a:tcPr marL="68580" marR="68580"/>
                </a:tc>
                <a:tc>
                  <a:txBody>
                    <a:bodyPr/>
                    <a:lstStyle/>
                    <a:p>
                      <a:pPr rtl="1"/>
                      <a:r>
                        <a:rPr lang="he-IL" sz="1800" b="0" i="0" kern="1200" dirty="0">
                          <a:solidFill>
                            <a:schemeClr val="tx1"/>
                          </a:solidFill>
                          <a:effectLst/>
                          <a:latin typeface="+mn-lt"/>
                          <a:ea typeface="+mn-ea"/>
                          <a:cs typeface="+mn-cs"/>
                        </a:rPr>
                        <a:t>על שדים ואנשים: דמונולוגיה יהודית בעת העתיקה </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פרופ' יובל הררי</a:t>
                      </a:r>
                    </a:p>
                  </a:txBody>
                  <a:tcPr marL="68580" marR="68580"/>
                </a:tc>
                <a:tc>
                  <a:txBody>
                    <a:bodyPr/>
                    <a:lstStyle/>
                    <a:p>
                      <a:pPr rtl="1"/>
                      <a:r>
                        <a:rPr lang="he-IL" dirty="0">
                          <a:latin typeface="David" panose="020E0502060401010101" pitchFamily="34" charset="-79"/>
                          <a:cs typeface="David" panose="020E0502060401010101" pitchFamily="34" charset="-79"/>
                        </a:rPr>
                        <a:t>א'</a:t>
                      </a:r>
                    </a:p>
                  </a:txBody>
                  <a:tcPr marL="68580" marR="68580"/>
                </a:tc>
                <a:tc>
                  <a:txBody>
                    <a:bodyPr/>
                    <a:lstStyle/>
                    <a:p>
                      <a:pPr rtl="1"/>
                      <a:r>
                        <a:rPr lang="he-IL" dirty="0">
                          <a:latin typeface="David" panose="020E0502060401010101" pitchFamily="34" charset="-79"/>
                          <a:cs typeface="David" panose="020E0502060401010101" pitchFamily="34" charset="-79"/>
                        </a:rPr>
                        <a:t>ד</a:t>
                      </a:r>
                    </a:p>
                  </a:txBody>
                  <a:tcPr marL="68580" marR="68580"/>
                </a:tc>
                <a:tc>
                  <a:txBody>
                    <a:bodyPr/>
                    <a:lstStyle/>
                    <a:p>
                      <a:pPr rtl="1"/>
                      <a:r>
                        <a:rPr lang="he-IL" dirty="0">
                          <a:latin typeface="David" panose="020E0502060401010101" pitchFamily="34" charset="-79"/>
                          <a:cs typeface="David" panose="020E0502060401010101" pitchFamily="34" charset="-79"/>
                        </a:rPr>
                        <a:t>14-16</a:t>
                      </a:r>
                    </a:p>
                  </a:txBody>
                  <a:tcPr marL="68580" marR="68580"/>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907869" y="3110536"/>
          <a:ext cx="5546991" cy="3414809"/>
        </p:xfrm>
        <a:graphic>
          <a:graphicData uri="http://schemas.openxmlformats.org/drawingml/2006/table">
            <a:tbl>
              <a:tblPr rtl="1" firstRow="1" bandRow="1">
                <a:tableStyleId>{93296810-A885-4BE3-A3E7-6D5BEEA58F35}</a:tableStyleId>
              </a:tblPr>
              <a:tblGrid>
                <a:gridCol w="5546991">
                  <a:extLst>
                    <a:ext uri="{9D8B030D-6E8A-4147-A177-3AD203B41FA5}">
                      <a16:colId xmlns:a16="http://schemas.microsoft.com/office/drawing/2014/main" val="20000"/>
                    </a:ext>
                  </a:extLst>
                </a:gridCol>
              </a:tblGrid>
              <a:tr h="53812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marL="68580" marR="68580"/>
                </a:tc>
                <a:extLst>
                  <a:ext uri="{0D108BD9-81ED-4DB2-BD59-A6C34878D82A}">
                    <a16:rowId xmlns:a16="http://schemas.microsoft.com/office/drawing/2014/main" val="10000"/>
                  </a:ext>
                </a:extLst>
              </a:tr>
              <a:tr h="2876686">
                <a:tc>
                  <a:txBody>
                    <a:bodyPr/>
                    <a:lstStyle/>
                    <a:p>
                      <a:pPr rtl="1"/>
                      <a:r>
                        <a:rPr lang="he-IL" dirty="0">
                          <a:latin typeface="David" panose="020E0502060401010101" pitchFamily="34" charset="-79"/>
                          <a:cs typeface="David" panose="020E0502060401010101" pitchFamily="34" charset="-79"/>
                        </a:rPr>
                        <a:t>האמונה בקיומם של שדים והמעשים הנגזרים ממנה מלוים את היהדות המסורתית עד ימינו. הקורס יתמקד בראשיתה של הדמונולוגיה (תורת השדים) היהודית ויבחן היבטים עיוניים, מעשיים ונראטיביים שלה בעת העתיקה ובימי הביניים. נעמוד על התפיסות בנוגע למוצא השדים למעמדם, למקומו של השטן (העומד בראשם) בעולם ולדרכי פעולתם, ועל אמצעי ההתגוננות האנושיים מפניהם. </a:t>
                      </a:r>
                      <a:r>
                        <a:rPr lang="he-IL">
                          <a:latin typeface="David" panose="020E0502060401010101" pitchFamily="34" charset="-79"/>
                          <a:cs typeface="David" panose="020E0502060401010101" pitchFamily="34" charset="-79"/>
                        </a:rPr>
                        <a:t>נעשה זאת על יסוד קריאה במקרא, בספרות בית שני, בספרות חז"ל ובחיבורי מאגיים וקבליים מימי הביניים.</a:t>
                      </a:r>
                    </a:p>
                    <a:p>
                      <a:pPr rtl="1"/>
                      <a:endParaRPr lang="he-IL" dirty="0">
                        <a:latin typeface="David" panose="020E0502060401010101" pitchFamily="34" charset="-79"/>
                        <a:cs typeface="David" panose="020E0502060401010101" pitchFamily="34" charset="-79"/>
                      </a:endParaRPr>
                    </a:p>
                  </a:txBody>
                  <a:tcPr marL="68580" marR="68580"/>
                </a:tc>
                <a:extLst>
                  <a:ext uri="{0D108BD9-81ED-4DB2-BD59-A6C34878D82A}">
                    <a16:rowId xmlns:a16="http://schemas.microsoft.com/office/drawing/2014/main" val="10001"/>
                  </a:ext>
                </a:extLst>
              </a:tr>
            </a:tbl>
          </a:graphicData>
        </a:graphic>
      </p:graphicFrame>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6241" y="77567"/>
            <a:ext cx="2240756"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561685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1829526" y="1268762"/>
          <a:ext cx="8640960" cy="1373995"/>
        </p:xfrm>
        <a:graphic>
          <a:graphicData uri="http://schemas.openxmlformats.org/drawingml/2006/table">
            <a:tbl>
              <a:tblPr rtl="1" firstRow="1" bandRow="1">
                <a:tableStyleId>{E8B1032C-EA38-4F05-BA0D-38AFFFC7BED3}</a:tableStyleId>
              </a:tblPr>
              <a:tblGrid>
                <a:gridCol w="1963922">
                  <a:extLst>
                    <a:ext uri="{9D8B030D-6E8A-4147-A177-3AD203B41FA5}">
                      <a16:colId xmlns:a16="http://schemas.microsoft.com/office/drawing/2014/main" val="20000"/>
                    </a:ext>
                  </a:extLst>
                </a:gridCol>
                <a:gridCol w="2617611">
                  <a:extLst>
                    <a:ext uri="{9D8B030D-6E8A-4147-A177-3AD203B41FA5}">
                      <a16:colId xmlns:a16="http://schemas.microsoft.com/office/drawing/2014/main" val="20001"/>
                    </a:ext>
                  </a:extLst>
                </a:gridCol>
                <a:gridCol w="1672613">
                  <a:extLst>
                    <a:ext uri="{9D8B030D-6E8A-4147-A177-3AD203B41FA5}">
                      <a16:colId xmlns:a16="http://schemas.microsoft.com/office/drawing/2014/main" val="20002"/>
                    </a:ext>
                  </a:extLst>
                </a:gridCol>
                <a:gridCol w="615120">
                  <a:extLst>
                    <a:ext uri="{9D8B030D-6E8A-4147-A177-3AD203B41FA5}">
                      <a16:colId xmlns:a16="http://schemas.microsoft.com/office/drawing/2014/main" val="20003"/>
                    </a:ext>
                  </a:extLst>
                </a:gridCol>
                <a:gridCol w="717746">
                  <a:extLst>
                    <a:ext uri="{9D8B030D-6E8A-4147-A177-3AD203B41FA5}">
                      <a16:colId xmlns:a16="http://schemas.microsoft.com/office/drawing/2014/main" val="20004"/>
                    </a:ext>
                  </a:extLst>
                </a:gridCol>
                <a:gridCol w="1053948">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שם הקורס</a:t>
                      </a:r>
                    </a:p>
                  </a:txBody>
                  <a:tcPr marL="68580" marR="68580"/>
                </a:tc>
                <a:tc>
                  <a:txBody>
                    <a:bodyPr/>
                    <a:lstStyle/>
                    <a:p>
                      <a:pPr rtl="1"/>
                      <a:r>
                        <a:rPr lang="he-IL" dirty="0">
                          <a:latin typeface="David" panose="020E0502060401010101" pitchFamily="34" charset="-79"/>
                          <a:cs typeface="David" panose="020E0502060401010101" pitchFamily="34" charset="-79"/>
                        </a:rPr>
                        <a:t>מרצה</a:t>
                      </a:r>
                    </a:p>
                  </a:txBody>
                  <a:tcPr marL="68580" marR="68580"/>
                </a:tc>
                <a:tc>
                  <a:txBody>
                    <a:bodyPr/>
                    <a:lstStyle/>
                    <a:p>
                      <a:pPr rtl="1"/>
                      <a:r>
                        <a:rPr lang="he-IL" dirty="0">
                          <a:latin typeface="David" panose="020E0502060401010101" pitchFamily="34" charset="-79"/>
                          <a:cs typeface="David" panose="020E0502060401010101" pitchFamily="34" charset="-79"/>
                        </a:rPr>
                        <a:t>סמס'</a:t>
                      </a:r>
                    </a:p>
                  </a:txBody>
                  <a:tcPr marL="68580" marR="68580"/>
                </a:tc>
                <a:tc>
                  <a:txBody>
                    <a:bodyPr/>
                    <a:lstStyle/>
                    <a:p>
                      <a:pPr rtl="1"/>
                      <a:r>
                        <a:rPr lang="he-IL" dirty="0">
                          <a:latin typeface="David" panose="020E0502060401010101" pitchFamily="34" charset="-79"/>
                          <a:cs typeface="David" panose="020E0502060401010101" pitchFamily="34" charset="-79"/>
                        </a:rPr>
                        <a:t>יום</a:t>
                      </a:r>
                    </a:p>
                  </a:txBody>
                  <a:tcPr marL="68580" marR="68580"/>
                </a:tc>
                <a:tc>
                  <a:txBody>
                    <a:bodyPr/>
                    <a:lstStyle/>
                    <a:p>
                      <a:pPr rtl="1"/>
                      <a:r>
                        <a:rPr lang="he-IL" dirty="0">
                          <a:latin typeface="David" panose="020E0502060401010101" pitchFamily="34" charset="-79"/>
                          <a:cs typeface="David" panose="020E0502060401010101" pitchFamily="34" charset="-79"/>
                        </a:rPr>
                        <a:t>שעה</a:t>
                      </a:r>
                    </a:p>
                  </a:txBody>
                  <a:tcPr marL="68580" marR="68580"/>
                </a:tc>
                <a:extLst>
                  <a:ext uri="{0D108BD9-81ED-4DB2-BD59-A6C34878D82A}">
                    <a16:rowId xmlns:a16="http://schemas.microsoft.com/office/drawing/2014/main" val="10000"/>
                  </a:ext>
                </a:extLst>
              </a:tr>
              <a:tr h="733915">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126-1-230</a:t>
                      </a:r>
                    </a:p>
                  </a:txBody>
                  <a:tcPr marL="68580" marR="68580"/>
                </a:tc>
                <a:tc>
                  <a:txBody>
                    <a:bodyPr/>
                    <a:lstStyle/>
                    <a:p>
                      <a:pPr rtl="1"/>
                      <a:r>
                        <a:rPr lang="he-IL" dirty="0">
                          <a:latin typeface="David" panose="020E0502060401010101" pitchFamily="34" charset="-79"/>
                          <a:cs typeface="David" panose="020E0502060401010101" pitchFamily="34" charset="-79"/>
                        </a:rPr>
                        <a:t>קבלה, מגדר ומיניות</a:t>
                      </a:r>
                    </a:p>
                  </a:txBody>
                  <a:tcPr marL="68580" marR="68580"/>
                </a:tc>
                <a:tc>
                  <a:txBody>
                    <a:bodyPr/>
                    <a:lstStyle/>
                    <a:p>
                      <a:pPr rtl="1"/>
                      <a:r>
                        <a:rPr lang="he-IL" dirty="0">
                          <a:latin typeface="David" panose="020E0502060401010101" pitchFamily="34" charset="-79"/>
                          <a:cs typeface="David" panose="020E0502060401010101" pitchFamily="34" charset="-79"/>
                        </a:rPr>
                        <a:t>ד"ר</a:t>
                      </a:r>
                      <a:r>
                        <a:rPr lang="he-IL" baseline="0" dirty="0">
                          <a:latin typeface="David" panose="020E0502060401010101" pitchFamily="34" charset="-79"/>
                          <a:cs typeface="David" panose="020E0502060401010101" pitchFamily="34" charset="-79"/>
                        </a:rPr>
                        <a:t> יהודית וייס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א'</a:t>
                      </a:r>
                    </a:p>
                  </a:txBody>
                  <a:tcPr marL="68580" marR="68580"/>
                </a:tc>
                <a:tc>
                  <a:txBody>
                    <a:bodyPr/>
                    <a:lstStyle/>
                    <a:p>
                      <a:pPr rtl="1"/>
                      <a:r>
                        <a:rPr lang="he-IL" dirty="0">
                          <a:latin typeface="David" panose="020E0502060401010101" pitchFamily="34" charset="-79"/>
                          <a:cs typeface="David" panose="020E0502060401010101" pitchFamily="34" charset="-79"/>
                        </a:rPr>
                        <a:t>ד</a:t>
                      </a:r>
                    </a:p>
                  </a:txBody>
                  <a:tcPr marL="68580" marR="68580"/>
                </a:tc>
                <a:tc>
                  <a:txBody>
                    <a:bodyPr/>
                    <a:lstStyle/>
                    <a:p>
                      <a:pPr rtl="1"/>
                      <a:r>
                        <a:rPr lang="he-IL" dirty="0">
                          <a:latin typeface="David" panose="020E0502060401010101" pitchFamily="34" charset="-79"/>
                          <a:cs typeface="David" panose="020E0502060401010101" pitchFamily="34" charset="-79"/>
                        </a:rPr>
                        <a:t>10-12</a:t>
                      </a:r>
                    </a:p>
                  </a:txBody>
                  <a:tcPr marL="68580" marR="68580"/>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907869" y="3110536"/>
          <a:ext cx="5546991" cy="3647083"/>
        </p:xfrm>
        <a:graphic>
          <a:graphicData uri="http://schemas.openxmlformats.org/drawingml/2006/table">
            <a:tbl>
              <a:tblPr rtl="1" firstRow="1" bandRow="1">
                <a:tableStyleId>{93296810-A885-4BE3-A3E7-6D5BEEA58F35}</a:tableStyleId>
              </a:tblPr>
              <a:tblGrid>
                <a:gridCol w="5546991">
                  <a:extLst>
                    <a:ext uri="{9D8B030D-6E8A-4147-A177-3AD203B41FA5}">
                      <a16:colId xmlns:a16="http://schemas.microsoft.com/office/drawing/2014/main" val="20000"/>
                    </a:ext>
                  </a:extLst>
                </a:gridCol>
              </a:tblGrid>
              <a:tr h="53812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marL="68580" marR="68580"/>
                </a:tc>
                <a:extLst>
                  <a:ext uri="{0D108BD9-81ED-4DB2-BD59-A6C34878D82A}">
                    <a16:rowId xmlns:a16="http://schemas.microsoft.com/office/drawing/2014/main" val="10000"/>
                  </a:ext>
                </a:extLst>
              </a:tr>
              <a:tr h="2876686">
                <a:tc>
                  <a:txBody>
                    <a:bodyPr/>
                    <a:lstStyle/>
                    <a:p>
                      <a:pPr rtl="1"/>
                      <a:r>
                        <a:rPr lang="he-IL" dirty="0">
                          <a:latin typeface="David" panose="020E0502060401010101" pitchFamily="34" charset="-79"/>
                          <a:cs typeface="David" panose="020E0502060401010101" pitchFamily="34" charset="-79"/>
                        </a:rPr>
                        <a:t>האם באלוהות יסודות נקביים? האם האל הוא בעל </a:t>
                      </a:r>
                      <a:r>
                        <a:rPr lang="he-IL" dirty="0" err="1">
                          <a:latin typeface="David" panose="020E0502060401010101" pitchFamily="34" charset="-79"/>
                          <a:cs typeface="David" panose="020E0502060401010101" pitchFamily="34" charset="-79"/>
                        </a:rPr>
                        <a:t>מימד</a:t>
                      </a:r>
                      <a:r>
                        <a:rPr lang="he-IL" dirty="0">
                          <a:latin typeface="David" panose="020E0502060401010101" pitchFamily="34" charset="-79"/>
                          <a:cs typeface="David" panose="020E0502060401010101" pitchFamily="34" charset="-79"/>
                        </a:rPr>
                        <a:t> ארוטי? האם מתקיימים באלוהות יחסי מיניים? האם האל רווק או מצוי בזוגיות? עם מי מנהלת האלוהות מערכות זוגיות? מה משמעותם וחשיבותם התאולוגיים של </a:t>
                      </a:r>
                      <a:r>
                        <a:rPr lang="he-IL" dirty="0" err="1">
                          <a:latin typeface="David" panose="020E0502060401010101" pitchFamily="34" charset="-79"/>
                          <a:cs typeface="David" panose="020E0502060401010101" pitchFamily="34" charset="-79"/>
                        </a:rPr>
                        <a:t>המימדים</a:t>
                      </a:r>
                      <a:r>
                        <a:rPr lang="he-IL" dirty="0">
                          <a:latin typeface="David" panose="020E0502060401010101" pitchFamily="34" charset="-79"/>
                          <a:cs typeface="David" panose="020E0502060401010101" pitchFamily="34" charset="-79"/>
                        </a:rPr>
                        <a:t> המיניים באלוהות? שאלות אלה ודומות להן נמצאות בלב החיבורים הקבליים העוסקים בספירות האלוהיות מימי הביניים ואילך. בקורס זה נקבל מושגי יסוד הגותיים והיסטוריים על הקבלה העוסקת בספירות, ועל בסיס כך נקרא בטקסטים קבליים מגוונים ששמו במרכז תפיסותיהם הדתיות את </a:t>
                      </a:r>
                      <a:r>
                        <a:rPr lang="he-IL" dirty="0" err="1">
                          <a:latin typeface="David" panose="020E0502060401010101" pitchFamily="34" charset="-79"/>
                          <a:cs typeface="David" panose="020E0502060401010101" pitchFamily="34" charset="-79"/>
                        </a:rPr>
                        <a:t>המימדים</a:t>
                      </a:r>
                      <a:r>
                        <a:rPr lang="he-IL" dirty="0">
                          <a:latin typeface="David" panose="020E0502060401010101" pitchFamily="34" charset="-79"/>
                          <a:cs typeface="David" panose="020E0502060401010101" pitchFamily="34" charset="-79"/>
                        </a:rPr>
                        <a:t> הארוטיים והמיניים של מערכת הספירות. לאחר מכן, נכיר גישות שונות של חוקרי הקבלה המובילים ביחס לשאלות של מגדר בספרות הקבלה. </a:t>
                      </a:r>
                    </a:p>
                  </a:txBody>
                  <a:tcPr marL="68580" marR="68580"/>
                </a:tc>
                <a:extLst>
                  <a:ext uri="{0D108BD9-81ED-4DB2-BD59-A6C34878D82A}">
                    <a16:rowId xmlns:a16="http://schemas.microsoft.com/office/drawing/2014/main" val="10001"/>
                  </a:ext>
                </a:extLst>
              </a:tr>
            </a:tbl>
          </a:graphicData>
        </a:graphic>
      </p:graphicFrame>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6241" y="77567"/>
            <a:ext cx="2240756"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71301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1327958529"/>
              </p:ext>
            </p:extLst>
          </p:nvPr>
        </p:nvGraphicFramePr>
        <p:xfrm>
          <a:off x="1746133" y="1268762"/>
          <a:ext cx="8724353" cy="1373995"/>
        </p:xfrm>
        <a:graphic>
          <a:graphicData uri="http://schemas.openxmlformats.org/drawingml/2006/table">
            <a:tbl>
              <a:tblPr rtl="1" firstRow="1" bandRow="1">
                <a:tableStyleId>{E8B1032C-EA38-4F05-BA0D-38AFFFC7BED3}</a:tableStyleId>
              </a:tblPr>
              <a:tblGrid>
                <a:gridCol w="1963922">
                  <a:extLst>
                    <a:ext uri="{9D8B030D-6E8A-4147-A177-3AD203B41FA5}">
                      <a16:colId xmlns:a16="http://schemas.microsoft.com/office/drawing/2014/main" val="20000"/>
                    </a:ext>
                  </a:extLst>
                </a:gridCol>
                <a:gridCol w="2617611">
                  <a:extLst>
                    <a:ext uri="{9D8B030D-6E8A-4147-A177-3AD203B41FA5}">
                      <a16:colId xmlns:a16="http://schemas.microsoft.com/office/drawing/2014/main" val="20001"/>
                    </a:ext>
                  </a:extLst>
                </a:gridCol>
                <a:gridCol w="2106791">
                  <a:extLst>
                    <a:ext uri="{9D8B030D-6E8A-4147-A177-3AD203B41FA5}">
                      <a16:colId xmlns:a16="http://schemas.microsoft.com/office/drawing/2014/main" val="20002"/>
                    </a:ext>
                  </a:extLst>
                </a:gridCol>
                <a:gridCol w="514721">
                  <a:extLst>
                    <a:ext uri="{9D8B030D-6E8A-4147-A177-3AD203B41FA5}">
                      <a16:colId xmlns:a16="http://schemas.microsoft.com/office/drawing/2014/main" val="20003"/>
                    </a:ext>
                  </a:extLst>
                </a:gridCol>
                <a:gridCol w="467360">
                  <a:extLst>
                    <a:ext uri="{9D8B030D-6E8A-4147-A177-3AD203B41FA5}">
                      <a16:colId xmlns:a16="http://schemas.microsoft.com/office/drawing/2014/main" val="20004"/>
                    </a:ext>
                  </a:extLst>
                </a:gridCol>
                <a:gridCol w="1053948">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שם הקורס</a:t>
                      </a:r>
                    </a:p>
                  </a:txBody>
                  <a:tcPr marL="68580" marR="68580"/>
                </a:tc>
                <a:tc>
                  <a:txBody>
                    <a:bodyPr/>
                    <a:lstStyle/>
                    <a:p>
                      <a:pPr rtl="1"/>
                      <a:r>
                        <a:rPr lang="he-IL" dirty="0">
                          <a:latin typeface="David" panose="020E0502060401010101" pitchFamily="34" charset="-79"/>
                          <a:cs typeface="David" panose="020E0502060401010101" pitchFamily="34" charset="-79"/>
                        </a:rPr>
                        <a:t>מרצה</a:t>
                      </a:r>
                    </a:p>
                  </a:txBody>
                  <a:tcPr marL="68580" marR="68580"/>
                </a:tc>
                <a:tc>
                  <a:txBody>
                    <a:bodyPr/>
                    <a:lstStyle/>
                    <a:p>
                      <a:pPr rtl="1"/>
                      <a:r>
                        <a:rPr lang="he-IL" dirty="0">
                          <a:latin typeface="David" panose="020E0502060401010101" pitchFamily="34" charset="-79"/>
                          <a:cs typeface="David" panose="020E0502060401010101" pitchFamily="34" charset="-79"/>
                        </a:rPr>
                        <a:t>סמס'</a:t>
                      </a:r>
                    </a:p>
                  </a:txBody>
                  <a:tcPr marL="68580" marR="68580"/>
                </a:tc>
                <a:tc>
                  <a:txBody>
                    <a:bodyPr/>
                    <a:lstStyle/>
                    <a:p>
                      <a:pPr rtl="1"/>
                      <a:r>
                        <a:rPr lang="he-IL" dirty="0">
                          <a:latin typeface="David" panose="020E0502060401010101" pitchFamily="34" charset="-79"/>
                          <a:cs typeface="David" panose="020E0502060401010101" pitchFamily="34" charset="-79"/>
                        </a:rPr>
                        <a:t>יום</a:t>
                      </a:r>
                    </a:p>
                  </a:txBody>
                  <a:tcPr marL="68580" marR="68580"/>
                </a:tc>
                <a:tc>
                  <a:txBody>
                    <a:bodyPr/>
                    <a:lstStyle/>
                    <a:p>
                      <a:pPr rtl="1"/>
                      <a:r>
                        <a:rPr lang="he-IL" dirty="0">
                          <a:latin typeface="David" panose="020E0502060401010101" pitchFamily="34" charset="-79"/>
                          <a:cs typeface="David" panose="020E0502060401010101" pitchFamily="34" charset="-79"/>
                        </a:rPr>
                        <a:t>שעה</a:t>
                      </a:r>
                    </a:p>
                  </a:txBody>
                  <a:tcPr marL="68580" marR="68580"/>
                </a:tc>
                <a:extLst>
                  <a:ext uri="{0D108BD9-81ED-4DB2-BD59-A6C34878D82A}">
                    <a16:rowId xmlns:a16="http://schemas.microsoft.com/office/drawing/2014/main" val="10000"/>
                  </a:ext>
                </a:extLst>
              </a:tr>
              <a:tr h="733915">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121-1-1551</a:t>
                      </a:r>
                    </a:p>
                  </a:txBody>
                  <a:tcPr marL="68580" marR="68580"/>
                </a:tc>
                <a:tc>
                  <a:txBody>
                    <a:bodyPr/>
                    <a:lstStyle/>
                    <a:p>
                      <a:pPr rtl="1"/>
                      <a:r>
                        <a:rPr lang="he-IL" dirty="0">
                          <a:latin typeface="David" panose="020E0502060401010101" pitchFamily="34" charset="-79"/>
                          <a:cs typeface="David" panose="020E0502060401010101" pitchFamily="34" charset="-79"/>
                        </a:rPr>
                        <a:t>מי כתב את התנ"ך? תהליכי התהוות התורה</a:t>
                      </a:r>
                    </a:p>
                  </a:txBody>
                  <a:tcPr marL="68580" marR="68580"/>
                </a:tc>
                <a:tc>
                  <a:txBody>
                    <a:bodyPr/>
                    <a:lstStyle/>
                    <a:p>
                      <a:pPr rtl="1"/>
                      <a:r>
                        <a:rPr lang="he-IL" dirty="0">
                          <a:latin typeface="David" panose="020E0502060401010101" pitchFamily="34" charset="-79"/>
                          <a:cs typeface="David" panose="020E0502060401010101" pitchFamily="34" charset="-79"/>
                        </a:rPr>
                        <a:t>פרופ' ערן ויזל</a:t>
                      </a:r>
                    </a:p>
                  </a:txBody>
                  <a:tcPr marL="68580" marR="68580"/>
                </a:tc>
                <a:tc>
                  <a:txBody>
                    <a:bodyPr/>
                    <a:lstStyle/>
                    <a:p>
                      <a:pPr rtl="1"/>
                      <a:r>
                        <a:rPr lang="he-IL" dirty="0">
                          <a:latin typeface="David" panose="020E0502060401010101" pitchFamily="34" charset="-79"/>
                          <a:cs typeface="David" panose="020E0502060401010101" pitchFamily="34" charset="-79"/>
                        </a:rPr>
                        <a:t>א'</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10-12</a:t>
                      </a:r>
                    </a:p>
                  </a:txBody>
                  <a:tcPr marL="68580" marR="68580"/>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907869" y="3110536"/>
          <a:ext cx="5546991" cy="3414809"/>
        </p:xfrm>
        <a:graphic>
          <a:graphicData uri="http://schemas.openxmlformats.org/drawingml/2006/table">
            <a:tbl>
              <a:tblPr rtl="1" firstRow="1" bandRow="1">
                <a:tableStyleId>{93296810-A885-4BE3-A3E7-6D5BEEA58F35}</a:tableStyleId>
              </a:tblPr>
              <a:tblGrid>
                <a:gridCol w="5546991">
                  <a:extLst>
                    <a:ext uri="{9D8B030D-6E8A-4147-A177-3AD203B41FA5}">
                      <a16:colId xmlns:a16="http://schemas.microsoft.com/office/drawing/2014/main" val="20000"/>
                    </a:ext>
                  </a:extLst>
                </a:gridCol>
              </a:tblGrid>
              <a:tr h="53812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marL="68580" marR="68580"/>
                </a:tc>
                <a:extLst>
                  <a:ext uri="{0D108BD9-81ED-4DB2-BD59-A6C34878D82A}">
                    <a16:rowId xmlns:a16="http://schemas.microsoft.com/office/drawing/2014/main" val="10000"/>
                  </a:ext>
                </a:extLst>
              </a:tr>
              <a:tr h="2876686">
                <a:tc>
                  <a:txBody>
                    <a:bodyPr/>
                    <a:lstStyle/>
                    <a:p>
                      <a:pPr rtl="1"/>
                      <a:r>
                        <a:rPr lang="he-IL" sz="1800" kern="1200" dirty="0">
                          <a:solidFill>
                            <a:schemeClr val="dk1"/>
                          </a:solidFill>
                          <a:effectLst/>
                          <a:latin typeface="David" panose="020E0502060401010101" pitchFamily="34" charset="-79"/>
                          <a:ea typeface="+mn-ea"/>
                          <a:cs typeface="David" panose="020E0502060401010101" pitchFamily="34" charset="-79"/>
                        </a:rPr>
                        <a:t>עיון בתולדות הספרות המקראית על פי חקר המקרא המודרני, השערות על חיבור התורה, חיבור ספרי נביאים ראשונים ואחרונים וחיבור ספרי כתובים. עיון בסוגות השונות: סיפור, חוק, היסטוריוגרפיה, נבואה, מזמורים וחכמה, ושאלת התקדשות הספרים.</a:t>
                      </a:r>
                      <a:r>
                        <a:rPr lang="he-IL" dirty="0">
                          <a:latin typeface="David" panose="020E0502060401010101" pitchFamily="34" charset="-79"/>
                          <a:cs typeface="David" panose="020E0502060401010101" pitchFamily="34" charset="-79"/>
                        </a:rPr>
                        <a:t> </a:t>
                      </a:r>
                    </a:p>
                    <a:p>
                      <a:pPr rtl="1"/>
                      <a:r>
                        <a:rPr lang="he-IL" sz="1800" kern="1200" dirty="0">
                          <a:solidFill>
                            <a:schemeClr val="dk1"/>
                          </a:solidFill>
                          <a:effectLst/>
                          <a:latin typeface="David" panose="020E0502060401010101" pitchFamily="34" charset="-79"/>
                          <a:ea typeface="+mn-ea"/>
                          <a:cs typeface="David" panose="020E0502060401010101" pitchFamily="34" charset="-79"/>
                        </a:rPr>
                        <a:t>סמס' א: תהליכי התהוות התורה</a:t>
                      </a:r>
                      <a:endParaRPr lang="en-IL" sz="1800" kern="1200" dirty="0">
                        <a:solidFill>
                          <a:schemeClr val="dk1"/>
                        </a:solidFill>
                        <a:effectLst/>
                        <a:latin typeface="David" panose="020E0502060401010101" pitchFamily="34" charset="-79"/>
                        <a:ea typeface="+mn-ea"/>
                        <a:cs typeface="David" panose="020E0502060401010101" pitchFamily="34" charset="-79"/>
                      </a:endParaRPr>
                    </a:p>
                    <a:p>
                      <a:pPr rtl="1"/>
                      <a:r>
                        <a:rPr lang="he-IL" sz="1800" kern="1200" dirty="0">
                          <a:solidFill>
                            <a:schemeClr val="dk1"/>
                          </a:solidFill>
                          <a:effectLst/>
                          <a:latin typeface="David" panose="020E0502060401010101" pitchFamily="34" charset="-79"/>
                          <a:ea typeface="+mn-ea"/>
                          <a:cs typeface="David" panose="020E0502060401010101" pitchFamily="34" charset="-79"/>
                        </a:rPr>
                        <a:t>סמס' ב: תהליכי התהוות ספרי נביאים וכתובים</a:t>
                      </a:r>
                    </a:p>
                    <a:p>
                      <a:pPr rtl="1"/>
                      <a:r>
                        <a:rPr lang="he-IL" sz="1800" kern="1200" dirty="0">
                          <a:solidFill>
                            <a:schemeClr val="dk1"/>
                          </a:solidFill>
                          <a:effectLst/>
                          <a:latin typeface="David" panose="020E0502060401010101" pitchFamily="34" charset="-79"/>
                          <a:ea typeface="+mn-ea"/>
                          <a:cs typeface="David" panose="020E0502060401010101" pitchFamily="34" charset="-79"/>
                        </a:rPr>
                        <a:t>(ניתן ללמוד את הקורס כולו או אחד מהסמסטרים בלבד)</a:t>
                      </a:r>
                      <a:endParaRPr lang="en-IL" sz="1800" kern="1200" dirty="0">
                        <a:solidFill>
                          <a:schemeClr val="dk1"/>
                        </a:solidFill>
                        <a:effectLst/>
                        <a:latin typeface="David" panose="020E0502060401010101" pitchFamily="34" charset="-79"/>
                        <a:ea typeface="+mn-ea"/>
                        <a:cs typeface="David" panose="020E0502060401010101" pitchFamily="34" charset="-79"/>
                      </a:endParaRPr>
                    </a:p>
                    <a:p>
                      <a:pPr rtl="1"/>
                      <a:endParaRPr lang="he-IL" dirty="0">
                        <a:latin typeface="David" panose="020E0502060401010101" pitchFamily="34" charset="-79"/>
                        <a:cs typeface="David" panose="020E0502060401010101" pitchFamily="34" charset="-79"/>
                      </a:endParaRPr>
                    </a:p>
                  </a:txBody>
                  <a:tcPr marL="68580" marR="68580"/>
                </a:tc>
                <a:extLst>
                  <a:ext uri="{0D108BD9-81ED-4DB2-BD59-A6C34878D82A}">
                    <a16:rowId xmlns:a16="http://schemas.microsoft.com/office/drawing/2014/main" val="10001"/>
                  </a:ext>
                </a:extLst>
              </a:tr>
            </a:tbl>
          </a:graphicData>
        </a:graphic>
      </p:graphicFrame>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6241" y="77567"/>
            <a:ext cx="2240756"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54557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589015937"/>
              </p:ext>
            </p:extLst>
          </p:nvPr>
        </p:nvGraphicFramePr>
        <p:xfrm>
          <a:off x="1746133" y="1259883"/>
          <a:ext cx="8724353" cy="1828800"/>
        </p:xfrm>
        <a:graphic>
          <a:graphicData uri="http://schemas.openxmlformats.org/drawingml/2006/table">
            <a:tbl>
              <a:tblPr rtl="1" firstRow="1" bandRow="1">
                <a:tableStyleId>{E8B1032C-EA38-4F05-BA0D-38AFFFC7BED3}</a:tableStyleId>
              </a:tblPr>
              <a:tblGrid>
                <a:gridCol w="1963922">
                  <a:extLst>
                    <a:ext uri="{9D8B030D-6E8A-4147-A177-3AD203B41FA5}">
                      <a16:colId xmlns:a16="http://schemas.microsoft.com/office/drawing/2014/main" val="20000"/>
                    </a:ext>
                  </a:extLst>
                </a:gridCol>
                <a:gridCol w="2617611">
                  <a:extLst>
                    <a:ext uri="{9D8B030D-6E8A-4147-A177-3AD203B41FA5}">
                      <a16:colId xmlns:a16="http://schemas.microsoft.com/office/drawing/2014/main" val="20001"/>
                    </a:ext>
                  </a:extLst>
                </a:gridCol>
                <a:gridCol w="2106791">
                  <a:extLst>
                    <a:ext uri="{9D8B030D-6E8A-4147-A177-3AD203B41FA5}">
                      <a16:colId xmlns:a16="http://schemas.microsoft.com/office/drawing/2014/main" val="20002"/>
                    </a:ext>
                  </a:extLst>
                </a:gridCol>
                <a:gridCol w="514721">
                  <a:extLst>
                    <a:ext uri="{9D8B030D-6E8A-4147-A177-3AD203B41FA5}">
                      <a16:colId xmlns:a16="http://schemas.microsoft.com/office/drawing/2014/main" val="20003"/>
                    </a:ext>
                  </a:extLst>
                </a:gridCol>
                <a:gridCol w="467360">
                  <a:extLst>
                    <a:ext uri="{9D8B030D-6E8A-4147-A177-3AD203B41FA5}">
                      <a16:colId xmlns:a16="http://schemas.microsoft.com/office/drawing/2014/main" val="20004"/>
                    </a:ext>
                  </a:extLst>
                </a:gridCol>
                <a:gridCol w="1053948">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שם הקורס</a:t>
                      </a:r>
                    </a:p>
                  </a:txBody>
                  <a:tcPr marL="68580" marR="68580"/>
                </a:tc>
                <a:tc>
                  <a:txBody>
                    <a:bodyPr/>
                    <a:lstStyle/>
                    <a:p>
                      <a:pPr rtl="1"/>
                      <a:r>
                        <a:rPr lang="he-IL" dirty="0">
                          <a:latin typeface="David" panose="020E0502060401010101" pitchFamily="34" charset="-79"/>
                          <a:cs typeface="David" panose="020E0502060401010101" pitchFamily="34" charset="-79"/>
                        </a:rPr>
                        <a:t>מרצה</a:t>
                      </a:r>
                    </a:p>
                  </a:txBody>
                  <a:tcPr marL="68580" marR="68580"/>
                </a:tc>
                <a:tc>
                  <a:txBody>
                    <a:bodyPr/>
                    <a:lstStyle/>
                    <a:p>
                      <a:pPr rtl="1"/>
                      <a:r>
                        <a:rPr lang="he-IL" dirty="0">
                          <a:latin typeface="David" panose="020E0502060401010101" pitchFamily="34" charset="-79"/>
                          <a:cs typeface="David" panose="020E0502060401010101" pitchFamily="34" charset="-79"/>
                        </a:rPr>
                        <a:t>סמס'</a:t>
                      </a:r>
                    </a:p>
                  </a:txBody>
                  <a:tcPr marL="68580" marR="68580"/>
                </a:tc>
                <a:tc>
                  <a:txBody>
                    <a:bodyPr/>
                    <a:lstStyle/>
                    <a:p>
                      <a:pPr rtl="1"/>
                      <a:r>
                        <a:rPr lang="he-IL" dirty="0">
                          <a:latin typeface="David" panose="020E0502060401010101" pitchFamily="34" charset="-79"/>
                          <a:cs typeface="David" panose="020E0502060401010101" pitchFamily="34" charset="-79"/>
                        </a:rPr>
                        <a:t>יום</a:t>
                      </a:r>
                    </a:p>
                  </a:txBody>
                  <a:tcPr marL="68580" marR="68580"/>
                </a:tc>
                <a:tc>
                  <a:txBody>
                    <a:bodyPr/>
                    <a:lstStyle/>
                    <a:p>
                      <a:pPr rtl="1"/>
                      <a:r>
                        <a:rPr lang="he-IL" dirty="0">
                          <a:latin typeface="David" panose="020E0502060401010101" pitchFamily="34" charset="-79"/>
                          <a:cs typeface="David" panose="020E0502060401010101" pitchFamily="34" charset="-79"/>
                        </a:rPr>
                        <a:t>שעה</a:t>
                      </a:r>
                    </a:p>
                  </a:txBody>
                  <a:tcPr marL="68580" marR="68580"/>
                </a:tc>
                <a:extLst>
                  <a:ext uri="{0D108BD9-81ED-4DB2-BD59-A6C34878D82A}">
                    <a16:rowId xmlns:a16="http://schemas.microsoft.com/office/drawing/2014/main" val="10000"/>
                  </a:ext>
                </a:extLst>
              </a:tr>
              <a:tr h="733915">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121-1-1521</a:t>
                      </a:r>
                    </a:p>
                  </a:txBody>
                  <a:tcPr marL="68580" marR="68580"/>
                </a:tc>
                <a:tc>
                  <a:txBody>
                    <a:bodyPr/>
                    <a:lstStyle/>
                    <a:p>
                      <a:pPr rtl="1"/>
                      <a:r>
                        <a:rPr lang="he-IL" dirty="0">
                          <a:latin typeface="David" panose="020E0502060401010101" pitchFamily="34" charset="-79"/>
                          <a:cs typeface="David" panose="020E0502060401010101" pitchFamily="34" charset="-79"/>
                        </a:rPr>
                        <a:t>איך להבין ולפרש את התנ"ך? מהפרשנות הפנים-מקראית ועד לפרשנות המקרא בימי הביניים</a:t>
                      </a:r>
                    </a:p>
                  </a:txBody>
                  <a:tcPr marL="68580" marR="68580"/>
                </a:tc>
                <a:tc>
                  <a:txBody>
                    <a:bodyPr/>
                    <a:lstStyle/>
                    <a:p>
                      <a:pPr rtl="1"/>
                      <a:r>
                        <a:rPr lang="he-IL" dirty="0">
                          <a:latin typeface="David" panose="020E0502060401010101" pitchFamily="34" charset="-79"/>
                          <a:cs typeface="David" panose="020E0502060401010101" pitchFamily="34" charset="-79"/>
                        </a:rPr>
                        <a:t>פרופ' ערן ויזל</a:t>
                      </a:r>
                    </a:p>
                  </a:txBody>
                  <a:tcPr marL="68580" marR="68580"/>
                </a:tc>
                <a:tc>
                  <a:txBody>
                    <a:bodyPr/>
                    <a:lstStyle/>
                    <a:p>
                      <a:pPr rtl="1"/>
                      <a:r>
                        <a:rPr lang="he-IL" dirty="0">
                          <a:latin typeface="David" panose="020E0502060401010101" pitchFamily="34" charset="-79"/>
                          <a:cs typeface="David" panose="020E0502060401010101" pitchFamily="34" charset="-79"/>
                        </a:rPr>
                        <a:t>א'</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14-16</a:t>
                      </a:r>
                    </a:p>
                  </a:txBody>
                  <a:tcPr marL="68580" marR="68580"/>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583833" y="3326560"/>
          <a:ext cx="5871027" cy="3414809"/>
        </p:xfrm>
        <a:graphic>
          <a:graphicData uri="http://schemas.openxmlformats.org/drawingml/2006/table">
            <a:tbl>
              <a:tblPr rtl="1" firstRow="1" bandRow="1">
                <a:tableStyleId>{93296810-A885-4BE3-A3E7-6D5BEEA58F35}</a:tableStyleId>
              </a:tblPr>
              <a:tblGrid>
                <a:gridCol w="5871027">
                  <a:extLst>
                    <a:ext uri="{9D8B030D-6E8A-4147-A177-3AD203B41FA5}">
                      <a16:colId xmlns:a16="http://schemas.microsoft.com/office/drawing/2014/main" val="20000"/>
                    </a:ext>
                  </a:extLst>
                </a:gridCol>
              </a:tblGrid>
              <a:tr h="53812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marL="68580" marR="68580"/>
                </a:tc>
                <a:extLst>
                  <a:ext uri="{0D108BD9-81ED-4DB2-BD59-A6C34878D82A}">
                    <a16:rowId xmlns:a16="http://schemas.microsoft.com/office/drawing/2014/main" val="10000"/>
                  </a:ext>
                </a:extLst>
              </a:tr>
              <a:tr h="2876686">
                <a:tc>
                  <a:txBody>
                    <a:bodyPr/>
                    <a:lstStyle/>
                    <a:p>
                      <a:pPr rtl="1"/>
                      <a:r>
                        <a:rPr lang="he-IL" sz="1800" kern="1200" dirty="0">
                          <a:solidFill>
                            <a:schemeClr val="dk1"/>
                          </a:solidFill>
                          <a:effectLst/>
                          <a:latin typeface="David" panose="020E0502060401010101" pitchFamily="34" charset="-79"/>
                          <a:ea typeface="+mn-ea"/>
                          <a:cs typeface="David" panose="020E0502060401010101" pitchFamily="34" charset="-79"/>
                        </a:rPr>
                        <a:t>מתי החלו מפרשים את המקרא? מהן הסיבות והנסיבות להולדתה של פרשנות? אילו כלים ושיטות נוקטים פרשני המקרא לדורותיהם?</a:t>
                      </a:r>
                      <a:endParaRPr lang="en-IL" sz="1800" kern="1200" dirty="0">
                        <a:solidFill>
                          <a:schemeClr val="dk1"/>
                        </a:solidFill>
                        <a:effectLst/>
                        <a:latin typeface="David" panose="020E0502060401010101" pitchFamily="34" charset="-79"/>
                        <a:ea typeface="+mn-ea"/>
                        <a:cs typeface="David" panose="020E0502060401010101" pitchFamily="34" charset="-79"/>
                      </a:endParaRPr>
                    </a:p>
                    <a:p>
                      <a:pPr rtl="1"/>
                      <a:r>
                        <a:rPr lang="he-IL" sz="1800" kern="1200" dirty="0">
                          <a:solidFill>
                            <a:schemeClr val="dk1"/>
                          </a:solidFill>
                          <a:effectLst/>
                          <a:latin typeface="David" panose="020E0502060401010101" pitchFamily="34" charset="-79"/>
                          <a:ea typeface="+mn-ea"/>
                          <a:cs typeface="David" panose="020E0502060401010101" pitchFamily="34" charset="-79"/>
                        </a:rPr>
                        <a:t>על שאלות אלו ואחרות נשיב במהלך הקורס שבו נדון בטקסטים מהמקרא עצמו, עבור דרך הספרות החיצונית, ספרות חז"ל, כתביהם של פרשני ימי הביניים ופרשנות העת החדשה המוקדמת, ועד לפרשנות המקרא בתקופת ההשכלה ובזמן המודרני. </a:t>
                      </a:r>
                    </a:p>
                    <a:p>
                      <a:pPr rtl="1"/>
                      <a:r>
                        <a:rPr lang="he-IL" sz="1800" kern="1200" dirty="0">
                          <a:solidFill>
                            <a:schemeClr val="dk1"/>
                          </a:solidFill>
                          <a:effectLst/>
                          <a:latin typeface="David" panose="020E0502060401010101" pitchFamily="34" charset="-79"/>
                          <a:ea typeface="+mn-ea"/>
                          <a:cs typeface="David" panose="020E0502060401010101" pitchFamily="34" charset="-79"/>
                        </a:rPr>
                        <a:t>סמס' א: מהפרשנות הפנים-מקראית ועד לפרשנות המקרא בימי הביניים</a:t>
                      </a:r>
                      <a:endParaRPr lang="en-IL" sz="1800" kern="1200" dirty="0">
                        <a:solidFill>
                          <a:schemeClr val="dk1"/>
                        </a:solidFill>
                        <a:effectLst/>
                        <a:latin typeface="David" panose="020E0502060401010101" pitchFamily="34" charset="-79"/>
                        <a:ea typeface="+mn-ea"/>
                        <a:cs typeface="David" panose="020E0502060401010101" pitchFamily="34" charset="-79"/>
                      </a:endParaRPr>
                    </a:p>
                    <a:p>
                      <a:pPr rtl="1"/>
                      <a:r>
                        <a:rPr lang="he-IL" sz="1800" kern="1200" dirty="0">
                          <a:solidFill>
                            <a:schemeClr val="dk1"/>
                          </a:solidFill>
                          <a:effectLst/>
                          <a:latin typeface="David" panose="020E0502060401010101" pitchFamily="34" charset="-79"/>
                          <a:ea typeface="+mn-ea"/>
                          <a:cs typeface="David" panose="020E0502060401010101" pitchFamily="34" charset="-79"/>
                        </a:rPr>
                        <a:t>סמס' ב: מפרשנות המקרא בימי הביניים ועד לפרשנות המקרא בימינו (ניתן ללמוד את הקורס כולו או אחד מהסמסטרים בלבד)</a:t>
                      </a:r>
                      <a:endParaRPr lang="en-IL" sz="1800" kern="1200" dirty="0">
                        <a:solidFill>
                          <a:schemeClr val="dk1"/>
                        </a:solidFill>
                        <a:effectLst/>
                        <a:latin typeface="David" panose="020E0502060401010101" pitchFamily="34" charset="-79"/>
                        <a:ea typeface="+mn-ea"/>
                        <a:cs typeface="David" panose="020E0502060401010101" pitchFamily="34" charset="-79"/>
                      </a:endParaRPr>
                    </a:p>
                  </a:txBody>
                  <a:tcPr marL="68580" marR="68580"/>
                </a:tc>
                <a:extLst>
                  <a:ext uri="{0D108BD9-81ED-4DB2-BD59-A6C34878D82A}">
                    <a16:rowId xmlns:a16="http://schemas.microsoft.com/office/drawing/2014/main" val="10001"/>
                  </a:ext>
                </a:extLst>
              </a:tr>
            </a:tbl>
          </a:graphicData>
        </a:graphic>
      </p:graphicFrame>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6241" y="77567"/>
            <a:ext cx="2240756"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29926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123296506"/>
              </p:ext>
            </p:extLst>
          </p:nvPr>
        </p:nvGraphicFramePr>
        <p:xfrm>
          <a:off x="385590" y="1232262"/>
          <a:ext cx="11543058" cy="4937716"/>
        </p:xfrm>
        <a:graphic>
          <a:graphicData uri="http://schemas.openxmlformats.org/drawingml/2006/table">
            <a:tbl>
              <a:tblPr rtl="1" firstRow="1" bandRow="1">
                <a:tableStyleId>{E8B1032C-EA38-4F05-BA0D-38AFFFC7BED3}</a:tableStyleId>
              </a:tblPr>
              <a:tblGrid>
                <a:gridCol w="2862477">
                  <a:extLst>
                    <a:ext uri="{9D8B030D-6E8A-4147-A177-3AD203B41FA5}">
                      <a16:colId xmlns:a16="http://schemas.microsoft.com/office/drawing/2014/main" val="20000"/>
                    </a:ext>
                  </a:extLst>
                </a:gridCol>
                <a:gridCol w="3392396">
                  <a:extLst>
                    <a:ext uri="{9D8B030D-6E8A-4147-A177-3AD203B41FA5}">
                      <a16:colId xmlns:a16="http://schemas.microsoft.com/office/drawing/2014/main" val="20001"/>
                    </a:ext>
                  </a:extLst>
                </a:gridCol>
                <a:gridCol w="2249503">
                  <a:extLst>
                    <a:ext uri="{9D8B030D-6E8A-4147-A177-3AD203B41FA5}">
                      <a16:colId xmlns:a16="http://schemas.microsoft.com/office/drawing/2014/main" val="20002"/>
                    </a:ext>
                  </a:extLst>
                </a:gridCol>
                <a:gridCol w="752858">
                  <a:extLst>
                    <a:ext uri="{9D8B030D-6E8A-4147-A177-3AD203B41FA5}">
                      <a16:colId xmlns:a16="http://schemas.microsoft.com/office/drawing/2014/main" val="20003"/>
                    </a:ext>
                  </a:extLst>
                </a:gridCol>
                <a:gridCol w="901097">
                  <a:extLst>
                    <a:ext uri="{9D8B030D-6E8A-4147-A177-3AD203B41FA5}">
                      <a16:colId xmlns:a16="http://schemas.microsoft.com/office/drawing/2014/main" val="20004"/>
                    </a:ext>
                  </a:extLst>
                </a:gridCol>
                <a:gridCol w="1384727">
                  <a:extLst>
                    <a:ext uri="{9D8B030D-6E8A-4147-A177-3AD203B41FA5}">
                      <a16:colId xmlns:a16="http://schemas.microsoft.com/office/drawing/2014/main" val="20005"/>
                    </a:ext>
                  </a:extLst>
                </a:gridCol>
              </a:tblGrid>
              <a:tr h="457156">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שם הקורס</a:t>
                      </a:r>
                    </a:p>
                  </a:txBody>
                  <a:tcPr/>
                </a:tc>
                <a:tc>
                  <a:txBody>
                    <a:bodyPr/>
                    <a:lstStyle/>
                    <a:p>
                      <a:pPr rtl="1"/>
                      <a:r>
                        <a:rPr lang="he-IL" dirty="0">
                          <a:latin typeface="David" panose="020E0502060401010101" pitchFamily="34" charset="-79"/>
                          <a:cs typeface="David" panose="020E0502060401010101" pitchFamily="34" charset="-79"/>
                        </a:rPr>
                        <a:t>מרצה</a:t>
                      </a:r>
                    </a:p>
                  </a:txBody>
                  <a:tcPr/>
                </a:tc>
                <a:tc>
                  <a:txBody>
                    <a:bodyPr/>
                    <a:lstStyle/>
                    <a:p>
                      <a:pPr rtl="1"/>
                      <a:r>
                        <a:rPr lang="he-IL" dirty="0">
                          <a:latin typeface="David" panose="020E0502060401010101" pitchFamily="34" charset="-79"/>
                          <a:cs typeface="David" panose="020E0502060401010101" pitchFamily="34" charset="-79"/>
                        </a:rPr>
                        <a:t>סמס'</a:t>
                      </a:r>
                    </a:p>
                  </a:txBody>
                  <a:tcPr/>
                </a:tc>
                <a:tc>
                  <a:txBody>
                    <a:bodyPr/>
                    <a:lstStyle/>
                    <a:p>
                      <a:pPr rtl="1"/>
                      <a:r>
                        <a:rPr lang="he-IL" dirty="0">
                          <a:latin typeface="David" panose="020E0502060401010101" pitchFamily="34" charset="-79"/>
                          <a:cs typeface="David" panose="020E0502060401010101" pitchFamily="34" charset="-79"/>
                        </a:rPr>
                        <a:t>יום</a:t>
                      </a:r>
                    </a:p>
                  </a:txBody>
                  <a:tcPr/>
                </a:tc>
                <a:tc>
                  <a:txBody>
                    <a:bodyPr/>
                    <a:lstStyle/>
                    <a:p>
                      <a:pP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457156">
                <a:tc>
                  <a:txBody>
                    <a:bodyPr/>
                    <a:lstStyle/>
                    <a:p>
                      <a:pPr rtl="1"/>
                      <a:r>
                        <a:rPr lang="he-IL" dirty="0">
                          <a:latin typeface="David" panose="020E0502060401010101" pitchFamily="34" charset="-79"/>
                          <a:cs typeface="David" panose="020E0502060401010101" pitchFamily="34" charset="-79"/>
                        </a:rPr>
                        <a:t>מחשבת</a:t>
                      </a:r>
                      <a:r>
                        <a:rPr lang="he-IL" baseline="0" dirty="0">
                          <a:latin typeface="David" panose="020E0502060401010101" pitchFamily="34" charset="-79"/>
                          <a:cs typeface="David" panose="020E0502060401010101" pitchFamily="34" charset="-79"/>
                        </a:rPr>
                        <a:t> ישראל</a:t>
                      </a:r>
                    </a:p>
                    <a:p>
                      <a:pPr rtl="1"/>
                      <a:r>
                        <a:rPr lang="he-IL" baseline="0" dirty="0">
                          <a:latin typeface="David" panose="020E0502060401010101" pitchFamily="34" charset="-79"/>
                          <a:cs typeface="David" panose="020E0502060401010101" pitchFamily="34" charset="-79"/>
                        </a:rPr>
                        <a:t>126-1-3271</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תלמוד למתחילים: מבואות וסוגיות שונות (ס)</a:t>
                      </a:r>
                    </a:p>
                  </a:txBody>
                  <a:tcPr marL="68580" marR="68580"/>
                </a:tc>
                <a:tc>
                  <a:txBody>
                    <a:bodyPr/>
                    <a:lstStyle/>
                    <a:p>
                      <a:pPr rtl="1"/>
                      <a:r>
                        <a:rPr lang="he-IL" dirty="0">
                          <a:latin typeface="David" panose="020E0502060401010101" pitchFamily="34" charset="-79"/>
                          <a:cs typeface="David" panose="020E0502060401010101" pitchFamily="34" charset="-79"/>
                        </a:rPr>
                        <a:t>ד"ר שמעון פוגל</a:t>
                      </a:r>
                    </a:p>
                  </a:txBody>
                  <a:tcPr marL="68580" marR="68580"/>
                </a:tc>
                <a:tc>
                  <a:txBody>
                    <a:bodyPr/>
                    <a:lstStyle/>
                    <a:p>
                      <a:pPr rtl="1"/>
                      <a:r>
                        <a:rPr lang="he-IL" dirty="0">
                          <a:latin typeface="David" panose="020E0502060401010101" pitchFamily="34" charset="-79"/>
                          <a:cs typeface="David" panose="020E0502060401010101" pitchFamily="34" charset="-79"/>
                        </a:rPr>
                        <a:t>א</a:t>
                      </a:r>
                    </a:p>
                  </a:txBody>
                  <a:tcPr marL="68580" marR="68580"/>
                </a:tc>
                <a:tc>
                  <a:txBody>
                    <a:bodyPr/>
                    <a:lstStyle/>
                    <a:p>
                      <a:pPr rtl="1"/>
                      <a:r>
                        <a:rPr lang="he-IL" dirty="0">
                          <a:latin typeface="David" panose="020E0502060401010101" pitchFamily="34" charset="-79"/>
                          <a:cs typeface="David" panose="020E0502060401010101" pitchFamily="34" charset="-79"/>
                        </a:rPr>
                        <a:t>ה'</a:t>
                      </a:r>
                    </a:p>
                  </a:txBody>
                  <a:tcPr marL="68580" marR="68580"/>
                </a:tc>
                <a:tc>
                  <a:txBody>
                    <a:bodyPr/>
                    <a:lstStyle/>
                    <a:p>
                      <a:pPr rtl="1"/>
                      <a:r>
                        <a:rPr lang="he-IL" dirty="0">
                          <a:latin typeface="David" panose="020E0502060401010101" pitchFamily="34" charset="-79"/>
                          <a:cs typeface="David" panose="020E0502060401010101" pitchFamily="34" charset="-79"/>
                        </a:rPr>
                        <a:t>10-12</a:t>
                      </a:r>
                    </a:p>
                  </a:txBody>
                  <a:tcPr marL="68580" marR="68580"/>
                </a:tc>
                <a:extLst>
                  <a:ext uri="{0D108BD9-81ED-4DB2-BD59-A6C34878D82A}">
                    <a16:rowId xmlns:a16="http://schemas.microsoft.com/office/drawing/2014/main" val="1946092627"/>
                  </a:ext>
                </a:extLst>
              </a:tr>
              <a:tr h="457156">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126-1-1101</a:t>
                      </a:r>
                    </a:p>
                  </a:txBody>
                  <a:tcPr marL="68580" marR="68580"/>
                </a:tc>
                <a:tc>
                  <a:txBody>
                    <a:bodyPr/>
                    <a:lstStyle/>
                    <a:p>
                      <a:pPr rtl="1"/>
                      <a:r>
                        <a:rPr lang="he-IL" sz="1800" b="0" i="0" kern="1200" dirty="0">
                          <a:solidFill>
                            <a:schemeClr val="tx1"/>
                          </a:solidFill>
                          <a:effectLst/>
                          <a:latin typeface="David" panose="020E0502060401010101" pitchFamily="34" charset="-79"/>
                          <a:ea typeface="+mn-ea"/>
                          <a:cs typeface="David" panose="020E0502060401010101" pitchFamily="34" charset="-79"/>
                        </a:rPr>
                        <a:t>ספר קדוש או הבל ורעות רוח? סוגיות בהתקבלות ספר הזוהר</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פרופ' בועז הוס</a:t>
                      </a:r>
                    </a:p>
                  </a:txBody>
                  <a:tcPr marL="68580" marR="68580"/>
                </a:tc>
                <a:tc>
                  <a:txBody>
                    <a:bodyPr/>
                    <a:lstStyle/>
                    <a:p>
                      <a:pPr rtl="1"/>
                      <a:r>
                        <a:rPr lang="he-IL" dirty="0">
                          <a:latin typeface="David" panose="020E0502060401010101" pitchFamily="34" charset="-79"/>
                          <a:cs typeface="David" panose="020E0502060401010101" pitchFamily="34" charset="-79"/>
                        </a:rPr>
                        <a:t>א'</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14-16</a:t>
                      </a:r>
                    </a:p>
                  </a:txBody>
                  <a:tcPr marL="68580" marR="68580"/>
                </a:tc>
                <a:extLst>
                  <a:ext uri="{0D108BD9-81ED-4DB2-BD59-A6C34878D82A}">
                    <a16:rowId xmlns:a16="http://schemas.microsoft.com/office/drawing/2014/main" val="1923645037"/>
                  </a:ext>
                </a:extLst>
              </a:tr>
              <a:tr h="457156">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126-1-1011</a:t>
                      </a:r>
                    </a:p>
                  </a:txBody>
                  <a:tcPr marL="68580" marR="68580"/>
                </a:tc>
                <a:tc>
                  <a:txBody>
                    <a:bodyPr/>
                    <a:lstStyle/>
                    <a:p>
                      <a:pPr rtl="1"/>
                      <a:r>
                        <a:rPr lang="he-IL" dirty="0">
                          <a:latin typeface="David" panose="020E0502060401010101" pitchFamily="34" charset="-79"/>
                          <a:cs typeface="David" panose="020E0502060401010101" pitchFamily="34" charset="-79"/>
                        </a:rPr>
                        <a:t>מבוא למחשבת חז"ל </a:t>
                      </a:r>
                      <a:r>
                        <a:rPr lang="he-IL" dirty="0" err="1">
                          <a:latin typeface="David" panose="020E0502060401010101" pitchFamily="34" charset="-79"/>
                          <a:cs typeface="David" panose="020E0502060401010101" pitchFamily="34" charset="-79"/>
                        </a:rPr>
                        <a:t>וספרותה</a:t>
                      </a:r>
                      <a:r>
                        <a:rPr lang="he-IL" dirty="0">
                          <a:latin typeface="David" panose="020E0502060401010101" pitchFamily="34" charset="-79"/>
                          <a:cs typeface="David" panose="020E0502060401010101" pitchFamily="34" charset="-79"/>
                        </a:rPr>
                        <a:t>: התנאים (ס)</a:t>
                      </a:r>
                    </a:p>
                  </a:txBody>
                  <a:tcPr marL="68580" marR="68580"/>
                </a:tc>
                <a:tc>
                  <a:txBody>
                    <a:bodyPr/>
                    <a:lstStyle/>
                    <a:p>
                      <a:pPr rtl="1"/>
                      <a:r>
                        <a:rPr lang="he-IL" dirty="0">
                          <a:latin typeface="David" panose="020E0502060401010101" pitchFamily="34" charset="-79"/>
                          <a:cs typeface="David" panose="020E0502060401010101" pitchFamily="34" charset="-79"/>
                        </a:rPr>
                        <a:t>פרופ' רמי ריינר</a:t>
                      </a:r>
                    </a:p>
                  </a:txBody>
                  <a:tcPr marL="68580" marR="68580"/>
                </a:tc>
                <a:tc>
                  <a:txBody>
                    <a:bodyPr/>
                    <a:lstStyle/>
                    <a:p>
                      <a:pPr rtl="1"/>
                      <a:r>
                        <a:rPr lang="he-IL" dirty="0">
                          <a:latin typeface="David" panose="020E0502060401010101" pitchFamily="34" charset="-79"/>
                          <a:cs typeface="David" panose="020E0502060401010101" pitchFamily="34" charset="-79"/>
                        </a:rPr>
                        <a:t>א'</a:t>
                      </a:r>
                    </a:p>
                  </a:txBody>
                  <a:tcPr marL="68580" marR="68580"/>
                </a:tc>
                <a:tc>
                  <a:txBody>
                    <a:bodyPr/>
                    <a:lstStyle/>
                    <a:p>
                      <a:pPr rtl="1"/>
                      <a:r>
                        <a:rPr lang="he-IL" dirty="0">
                          <a:latin typeface="David" panose="020E0502060401010101" pitchFamily="34" charset="-79"/>
                          <a:cs typeface="David" panose="020E0502060401010101" pitchFamily="34" charset="-79"/>
                        </a:rPr>
                        <a:t>ג'</a:t>
                      </a:r>
                    </a:p>
                  </a:txBody>
                  <a:tcPr marL="68580" marR="68580"/>
                </a:tc>
                <a:tc>
                  <a:txBody>
                    <a:bodyPr/>
                    <a:lstStyle/>
                    <a:p>
                      <a:pPr rtl="1"/>
                      <a:r>
                        <a:rPr lang="he-IL" dirty="0">
                          <a:latin typeface="David" panose="020E0502060401010101" pitchFamily="34" charset="-79"/>
                          <a:cs typeface="David" panose="020E0502060401010101" pitchFamily="34" charset="-79"/>
                        </a:rPr>
                        <a:t>16:00-18:00</a:t>
                      </a:r>
                    </a:p>
                  </a:txBody>
                  <a:tcPr marL="68580" marR="68580"/>
                </a:tc>
                <a:extLst>
                  <a:ext uri="{0D108BD9-81ED-4DB2-BD59-A6C34878D82A}">
                    <a16:rowId xmlns:a16="http://schemas.microsoft.com/office/drawing/2014/main" val="5603202"/>
                  </a:ext>
                </a:extLst>
              </a:tr>
              <a:tr h="457156">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126-1-0156</a:t>
                      </a:r>
                    </a:p>
                  </a:txBody>
                  <a:tcPr marL="68580" marR="68580"/>
                </a:tc>
                <a:tc>
                  <a:txBody>
                    <a:bodyPr/>
                    <a:lstStyle/>
                    <a:p>
                      <a:pPr rtl="1"/>
                      <a:r>
                        <a:rPr lang="he-IL" dirty="0">
                          <a:latin typeface="David" panose="020E0502060401010101" pitchFamily="34" charset="-79"/>
                          <a:cs typeface="David" panose="020E0502060401010101" pitchFamily="34" charset="-79"/>
                        </a:rPr>
                        <a:t>זהות עצמית יהודית:גיור והמרת דת בספרות הלכה לדורותיה</a:t>
                      </a:r>
                    </a:p>
                  </a:txBody>
                  <a:tcPr marL="68580" marR="68580"/>
                </a:tc>
                <a:tc>
                  <a:txBody>
                    <a:bodyPr/>
                    <a:lstStyle/>
                    <a:p>
                      <a:pPr rtl="1"/>
                      <a:r>
                        <a:rPr lang="he-IL" dirty="0">
                          <a:latin typeface="David" panose="020E0502060401010101" pitchFamily="34" charset="-79"/>
                          <a:cs typeface="David" panose="020E0502060401010101" pitchFamily="34" charset="-79"/>
                        </a:rPr>
                        <a:t>פרופ' רמי ריינר</a:t>
                      </a:r>
                    </a:p>
                  </a:txBody>
                  <a:tcPr marL="68580" marR="68580"/>
                </a:tc>
                <a:tc>
                  <a:txBody>
                    <a:bodyPr/>
                    <a:lstStyle/>
                    <a:p>
                      <a:pPr rtl="1"/>
                      <a:r>
                        <a:rPr lang="he-IL" dirty="0">
                          <a:latin typeface="David" panose="020E0502060401010101" pitchFamily="34" charset="-79"/>
                          <a:cs typeface="David" panose="020E0502060401010101" pitchFamily="34" charset="-79"/>
                        </a:rPr>
                        <a:t>א'</a:t>
                      </a:r>
                    </a:p>
                  </a:txBody>
                  <a:tcPr marL="68580" marR="68580"/>
                </a:tc>
                <a:tc>
                  <a:txBody>
                    <a:bodyPr/>
                    <a:lstStyle/>
                    <a:p>
                      <a:pPr rtl="1"/>
                      <a:r>
                        <a:rPr lang="he-IL" dirty="0">
                          <a:latin typeface="David" panose="020E0502060401010101" pitchFamily="34" charset="-79"/>
                          <a:cs typeface="David" panose="020E0502060401010101" pitchFamily="34" charset="-79"/>
                        </a:rPr>
                        <a:t>ד</a:t>
                      </a:r>
                    </a:p>
                  </a:txBody>
                  <a:tcPr marL="68580" marR="68580"/>
                </a:tc>
                <a:tc>
                  <a:txBody>
                    <a:bodyPr/>
                    <a:lstStyle/>
                    <a:p>
                      <a:pPr rtl="1"/>
                      <a:r>
                        <a:rPr lang="he-IL" dirty="0">
                          <a:latin typeface="David" panose="020E0502060401010101" pitchFamily="34" charset="-79"/>
                          <a:cs typeface="David" panose="020E0502060401010101" pitchFamily="34" charset="-79"/>
                        </a:rPr>
                        <a:t>16-18</a:t>
                      </a:r>
                    </a:p>
                  </a:txBody>
                  <a:tcPr marL="68580" marR="68580"/>
                </a:tc>
                <a:extLst>
                  <a:ext uri="{0D108BD9-81ED-4DB2-BD59-A6C34878D82A}">
                    <a16:rowId xmlns:a16="http://schemas.microsoft.com/office/drawing/2014/main" val="1145359408"/>
                  </a:ext>
                </a:extLst>
              </a:tr>
              <a:tr h="457156">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126-1-262</a:t>
                      </a:r>
                    </a:p>
                  </a:txBody>
                  <a:tcPr marL="68580" marR="68580"/>
                </a:tc>
                <a:tc>
                  <a:txBody>
                    <a:bodyPr/>
                    <a:lstStyle/>
                    <a:p>
                      <a:pPr rtl="1"/>
                      <a:r>
                        <a:rPr lang="he-IL" sz="1800" b="0" i="0" kern="1200" dirty="0">
                          <a:solidFill>
                            <a:schemeClr val="tx1"/>
                          </a:solidFill>
                          <a:effectLst/>
                          <a:latin typeface="David" panose="020E0502060401010101" pitchFamily="34" charset="-79"/>
                          <a:ea typeface="+mn-ea"/>
                          <a:cs typeface="David" panose="020E0502060401010101" pitchFamily="34" charset="-79"/>
                        </a:rPr>
                        <a:t>מאבקים פוליטיים בעולמם של חכמי התלמוד</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ד"ר ישי גזונדהייט</a:t>
                      </a:r>
                    </a:p>
                  </a:txBody>
                  <a:tcPr marL="68580" marR="68580"/>
                </a:tc>
                <a:tc>
                  <a:txBody>
                    <a:bodyPr/>
                    <a:lstStyle/>
                    <a:p>
                      <a:pPr rtl="1"/>
                      <a:r>
                        <a:rPr lang="he-IL" dirty="0">
                          <a:latin typeface="David" panose="020E0502060401010101" pitchFamily="34" charset="-79"/>
                          <a:cs typeface="David" panose="020E0502060401010101" pitchFamily="34" charset="-79"/>
                        </a:rPr>
                        <a:t>א'</a:t>
                      </a:r>
                    </a:p>
                  </a:txBody>
                  <a:tcPr marL="68580" marR="68580"/>
                </a:tc>
                <a:tc>
                  <a:txBody>
                    <a:bodyPr/>
                    <a:lstStyle/>
                    <a:p>
                      <a:pPr rtl="1"/>
                      <a:r>
                        <a:rPr lang="he-IL" dirty="0">
                          <a:latin typeface="David" panose="020E0502060401010101" pitchFamily="34" charset="-79"/>
                          <a:cs typeface="David" panose="020E0502060401010101" pitchFamily="34" charset="-79"/>
                        </a:rPr>
                        <a:t>א</a:t>
                      </a:r>
                    </a:p>
                  </a:txBody>
                  <a:tcPr marL="68580" marR="68580"/>
                </a:tc>
                <a:tc>
                  <a:txBody>
                    <a:bodyPr/>
                    <a:lstStyle/>
                    <a:p>
                      <a:pPr rtl="1"/>
                      <a:r>
                        <a:rPr lang="he-IL" dirty="0">
                          <a:latin typeface="David" panose="020E0502060401010101" pitchFamily="34" charset="-79"/>
                          <a:cs typeface="David" panose="020E0502060401010101" pitchFamily="34" charset="-79"/>
                        </a:rPr>
                        <a:t>16-18</a:t>
                      </a:r>
                    </a:p>
                  </a:txBody>
                  <a:tcPr marL="68580" marR="68580"/>
                </a:tc>
                <a:extLst>
                  <a:ext uri="{0D108BD9-81ED-4DB2-BD59-A6C34878D82A}">
                    <a16:rowId xmlns:a16="http://schemas.microsoft.com/office/drawing/2014/main" val="2042911997"/>
                  </a:ext>
                </a:extLst>
              </a:tr>
              <a:tr h="457156">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126-1-2701</a:t>
                      </a:r>
                    </a:p>
                  </a:txBody>
                  <a:tcPr marL="68580" marR="68580"/>
                </a:tc>
                <a:tc>
                  <a:txBody>
                    <a:bodyPr/>
                    <a:lstStyle/>
                    <a:p>
                      <a:pPr rtl="1"/>
                      <a:r>
                        <a:rPr lang="he-IL" sz="1800" b="0" i="0" kern="1200" dirty="0">
                          <a:solidFill>
                            <a:schemeClr val="tx1"/>
                          </a:solidFill>
                          <a:effectLst/>
                          <a:latin typeface="+mn-lt"/>
                          <a:ea typeface="+mn-ea"/>
                          <a:cs typeface="+mn-cs"/>
                        </a:rPr>
                        <a:t>כפירה וכופרים בספרות חז"ל</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פרופ' מיכל בר אשר סיגל </a:t>
                      </a:r>
                    </a:p>
                  </a:txBody>
                  <a:tcPr marL="68580" marR="68580"/>
                </a:tc>
                <a:tc>
                  <a:txBody>
                    <a:bodyPr/>
                    <a:lstStyle/>
                    <a:p>
                      <a:pPr rtl="1"/>
                      <a:r>
                        <a:rPr lang="he-IL" dirty="0">
                          <a:latin typeface="David" panose="020E0502060401010101" pitchFamily="34" charset="-79"/>
                          <a:cs typeface="David" panose="020E0502060401010101" pitchFamily="34" charset="-79"/>
                        </a:rPr>
                        <a:t>א'</a:t>
                      </a:r>
                    </a:p>
                  </a:txBody>
                  <a:tcPr marL="68580" marR="68580"/>
                </a:tc>
                <a:tc>
                  <a:txBody>
                    <a:bodyPr/>
                    <a:lstStyle/>
                    <a:p>
                      <a:pPr rtl="1"/>
                      <a:r>
                        <a:rPr lang="he-IL" dirty="0">
                          <a:latin typeface="David" panose="020E0502060401010101" pitchFamily="34" charset="-79"/>
                          <a:cs typeface="David" panose="020E0502060401010101" pitchFamily="34" charset="-79"/>
                        </a:rPr>
                        <a:t>ג</a:t>
                      </a:r>
                    </a:p>
                  </a:txBody>
                  <a:tcPr marL="68580" marR="68580"/>
                </a:tc>
                <a:tc>
                  <a:txBody>
                    <a:bodyPr/>
                    <a:lstStyle/>
                    <a:p>
                      <a:pPr rtl="1"/>
                      <a:r>
                        <a:rPr lang="he-IL" dirty="0">
                          <a:latin typeface="David" panose="020E0502060401010101" pitchFamily="34" charset="-79"/>
                          <a:cs typeface="David" panose="020E0502060401010101" pitchFamily="34" charset="-79"/>
                        </a:rPr>
                        <a:t>10-12</a:t>
                      </a:r>
                    </a:p>
                  </a:txBody>
                  <a:tcPr marL="68580" marR="68580"/>
                </a:tc>
                <a:extLst>
                  <a:ext uri="{0D108BD9-81ED-4DB2-BD59-A6C34878D82A}">
                    <a16:rowId xmlns:a16="http://schemas.microsoft.com/office/drawing/2014/main" val="904759008"/>
                  </a:ext>
                </a:extLst>
              </a:tr>
              <a:tr h="457156">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126-1-1261</a:t>
                      </a:r>
                    </a:p>
                  </a:txBody>
                  <a:tcPr marL="68580" marR="68580"/>
                </a:tc>
                <a:tc>
                  <a:txBody>
                    <a:bodyPr/>
                    <a:lstStyle/>
                    <a:p>
                      <a:pPr rtl="1"/>
                      <a:r>
                        <a:rPr lang="he-IL" dirty="0">
                          <a:latin typeface="David" panose="020E0502060401010101" pitchFamily="34" charset="-79"/>
                          <a:cs typeface="David" panose="020E0502060401010101" pitchFamily="34" charset="-79"/>
                        </a:rPr>
                        <a:t>תולדות הקבלה – מראשיתה</a:t>
                      </a:r>
                      <a:r>
                        <a:rPr lang="he-IL" baseline="0" dirty="0">
                          <a:latin typeface="David" panose="020E0502060401010101" pitchFamily="34" charset="-79"/>
                          <a:cs typeface="David" panose="020E0502060401010101" pitchFamily="34" charset="-79"/>
                        </a:rPr>
                        <a:t> ועד ימינו </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פרופ' בועז </a:t>
                      </a:r>
                      <a:r>
                        <a:rPr lang="he-IL" dirty="0" err="1">
                          <a:latin typeface="David" panose="020E0502060401010101" pitchFamily="34" charset="-79"/>
                          <a:cs typeface="David" panose="020E0502060401010101" pitchFamily="34" charset="-79"/>
                        </a:rPr>
                        <a:t>הוס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א'</a:t>
                      </a:r>
                    </a:p>
                  </a:txBody>
                  <a:tcPr marL="68580" marR="68580"/>
                </a:tc>
                <a:tc>
                  <a:txBody>
                    <a:bodyPr/>
                    <a:lstStyle/>
                    <a:p>
                      <a:pPr rtl="1"/>
                      <a:r>
                        <a:rPr lang="he-IL" dirty="0">
                          <a:latin typeface="David" panose="020E0502060401010101" pitchFamily="34" charset="-79"/>
                          <a:cs typeface="David" panose="020E0502060401010101" pitchFamily="34" charset="-79"/>
                        </a:rPr>
                        <a:t>ד'</a:t>
                      </a:r>
                    </a:p>
                  </a:txBody>
                  <a:tcPr marL="68580" marR="68580"/>
                </a:tc>
                <a:tc>
                  <a:txBody>
                    <a:bodyPr/>
                    <a:lstStyle/>
                    <a:p>
                      <a:pPr rtl="1"/>
                      <a:r>
                        <a:rPr lang="he-IL" dirty="0">
                          <a:latin typeface="David" panose="020E0502060401010101" pitchFamily="34" charset="-79"/>
                          <a:cs typeface="David" panose="020E0502060401010101" pitchFamily="34" charset="-79"/>
                        </a:rPr>
                        <a:t>10-12</a:t>
                      </a:r>
                    </a:p>
                  </a:txBody>
                  <a:tcPr marL="68580" marR="68580"/>
                </a:tc>
                <a:extLst>
                  <a:ext uri="{0D108BD9-81ED-4DB2-BD59-A6C34878D82A}">
                    <a16:rowId xmlns:a16="http://schemas.microsoft.com/office/drawing/2014/main" val="3684464560"/>
                  </a:ext>
                </a:extLst>
              </a:tr>
            </a:tbl>
          </a:graphicData>
        </a:graphic>
      </p:graphicFrame>
      <p:graphicFrame>
        <p:nvGraphicFramePr>
          <p:cNvPr id="5" name="טבלה 4"/>
          <p:cNvGraphicFramePr>
            <a:graphicFrameLocks noGrp="1"/>
          </p:cNvGraphicFramePr>
          <p:nvPr/>
        </p:nvGraphicFramePr>
        <p:xfrm>
          <a:off x="386548" y="189840"/>
          <a:ext cx="6336704" cy="883920"/>
        </p:xfrm>
        <a:graphic>
          <a:graphicData uri="http://schemas.openxmlformats.org/drawingml/2006/table">
            <a:tbl>
              <a:tblPr rtl="1" firstRow="1" bandRow="1">
                <a:tableStyleId>{93296810-A885-4BE3-A3E7-6D5BEEA58F35}</a:tableStyleId>
              </a:tblPr>
              <a:tblGrid>
                <a:gridCol w="6336704">
                  <a:extLst>
                    <a:ext uri="{9D8B030D-6E8A-4147-A177-3AD203B41FA5}">
                      <a16:colId xmlns:a16="http://schemas.microsoft.com/office/drawing/2014/main" val="20000"/>
                    </a:ext>
                  </a:extLst>
                </a:gridCol>
              </a:tblGrid>
              <a:tr h="357692">
                <a:tc>
                  <a:txBody>
                    <a:bodyPr/>
                    <a:lstStyle/>
                    <a:p>
                      <a:pPr algn="ctr" rtl="1"/>
                      <a:r>
                        <a:rPr lang="he-IL" sz="2800" dirty="0">
                          <a:latin typeface="David" panose="020E0502060401010101" pitchFamily="34" charset="-79"/>
                          <a:cs typeface="David" panose="020E0502060401010101" pitchFamily="34" charset="-79"/>
                        </a:rPr>
                        <a:t>סמסטר א</a:t>
                      </a:r>
                    </a:p>
                  </a:txBody>
                  <a:tcPr/>
                </a:tc>
                <a:extLst>
                  <a:ext uri="{0D108BD9-81ED-4DB2-BD59-A6C34878D82A}">
                    <a16:rowId xmlns:a16="http://schemas.microsoft.com/office/drawing/2014/main" val="10000"/>
                  </a:ext>
                </a:extLst>
              </a:tr>
              <a:tr h="290379">
                <a:tc>
                  <a:txBody>
                    <a:bodyPr/>
                    <a:lstStyle/>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942567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1857621730"/>
              </p:ext>
            </p:extLst>
          </p:nvPr>
        </p:nvGraphicFramePr>
        <p:xfrm>
          <a:off x="1746133" y="1277639"/>
          <a:ext cx="8724353" cy="1554480"/>
        </p:xfrm>
        <a:graphic>
          <a:graphicData uri="http://schemas.openxmlformats.org/drawingml/2006/table">
            <a:tbl>
              <a:tblPr rtl="1" firstRow="1" bandRow="1">
                <a:tableStyleId>{E8B1032C-EA38-4F05-BA0D-38AFFFC7BED3}</a:tableStyleId>
              </a:tblPr>
              <a:tblGrid>
                <a:gridCol w="1963922">
                  <a:extLst>
                    <a:ext uri="{9D8B030D-6E8A-4147-A177-3AD203B41FA5}">
                      <a16:colId xmlns:a16="http://schemas.microsoft.com/office/drawing/2014/main" val="20000"/>
                    </a:ext>
                  </a:extLst>
                </a:gridCol>
                <a:gridCol w="2617611">
                  <a:extLst>
                    <a:ext uri="{9D8B030D-6E8A-4147-A177-3AD203B41FA5}">
                      <a16:colId xmlns:a16="http://schemas.microsoft.com/office/drawing/2014/main" val="20001"/>
                    </a:ext>
                  </a:extLst>
                </a:gridCol>
                <a:gridCol w="2106791">
                  <a:extLst>
                    <a:ext uri="{9D8B030D-6E8A-4147-A177-3AD203B41FA5}">
                      <a16:colId xmlns:a16="http://schemas.microsoft.com/office/drawing/2014/main" val="20002"/>
                    </a:ext>
                  </a:extLst>
                </a:gridCol>
                <a:gridCol w="514721">
                  <a:extLst>
                    <a:ext uri="{9D8B030D-6E8A-4147-A177-3AD203B41FA5}">
                      <a16:colId xmlns:a16="http://schemas.microsoft.com/office/drawing/2014/main" val="20003"/>
                    </a:ext>
                  </a:extLst>
                </a:gridCol>
                <a:gridCol w="467360">
                  <a:extLst>
                    <a:ext uri="{9D8B030D-6E8A-4147-A177-3AD203B41FA5}">
                      <a16:colId xmlns:a16="http://schemas.microsoft.com/office/drawing/2014/main" val="20004"/>
                    </a:ext>
                  </a:extLst>
                </a:gridCol>
                <a:gridCol w="1053948">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שם הקורס</a:t>
                      </a:r>
                    </a:p>
                  </a:txBody>
                  <a:tcPr marL="68580" marR="68580"/>
                </a:tc>
                <a:tc>
                  <a:txBody>
                    <a:bodyPr/>
                    <a:lstStyle/>
                    <a:p>
                      <a:pPr rtl="1"/>
                      <a:r>
                        <a:rPr lang="he-IL" dirty="0">
                          <a:latin typeface="David" panose="020E0502060401010101" pitchFamily="34" charset="-79"/>
                          <a:cs typeface="David" panose="020E0502060401010101" pitchFamily="34" charset="-79"/>
                        </a:rPr>
                        <a:t>מרצה</a:t>
                      </a:r>
                    </a:p>
                  </a:txBody>
                  <a:tcPr marL="68580" marR="68580"/>
                </a:tc>
                <a:tc>
                  <a:txBody>
                    <a:bodyPr/>
                    <a:lstStyle/>
                    <a:p>
                      <a:pPr rtl="1"/>
                      <a:r>
                        <a:rPr lang="he-IL" dirty="0">
                          <a:latin typeface="David" panose="020E0502060401010101" pitchFamily="34" charset="-79"/>
                          <a:cs typeface="David" panose="020E0502060401010101" pitchFamily="34" charset="-79"/>
                        </a:rPr>
                        <a:t>סמס'</a:t>
                      </a:r>
                    </a:p>
                  </a:txBody>
                  <a:tcPr marL="68580" marR="68580"/>
                </a:tc>
                <a:tc>
                  <a:txBody>
                    <a:bodyPr/>
                    <a:lstStyle/>
                    <a:p>
                      <a:pPr rtl="1"/>
                      <a:r>
                        <a:rPr lang="he-IL" dirty="0">
                          <a:latin typeface="David" panose="020E0502060401010101" pitchFamily="34" charset="-79"/>
                          <a:cs typeface="David" panose="020E0502060401010101" pitchFamily="34" charset="-79"/>
                        </a:rPr>
                        <a:t>יום</a:t>
                      </a:r>
                    </a:p>
                  </a:txBody>
                  <a:tcPr marL="68580" marR="68580"/>
                </a:tc>
                <a:tc>
                  <a:txBody>
                    <a:bodyPr/>
                    <a:lstStyle/>
                    <a:p>
                      <a:pPr rtl="1"/>
                      <a:r>
                        <a:rPr lang="he-IL" dirty="0">
                          <a:latin typeface="David" panose="020E0502060401010101" pitchFamily="34" charset="-79"/>
                          <a:cs typeface="David" panose="020E0502060401010101" pitchFamily="34" charset="-79"/>
                        </a:rPr>
                        <a:t>שעה</a:t>
                      </a:r>
                    </a:p>
                  </a:txBody>
                  <a:tcPr marL="68580" marR="68580"/>
                </a:tc>
                <a:extLst>
                  <a:ext uri="{0D108BD9-81ED-4DB2-BD59-A6C34878D82A}">
                    <a16:rowId xmlns:a16="http://schemas.microsoft.com/office/drawing/2014/main" val="10000"/>
                  </a:ext>
                </a:extLst>
              </a:tr>
              <a:tr h="733915">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121-1-1011</a:t>
                      </a:r>
                    </a:p>
                  </a:txBody>
                  <a:tcPr marL="68580" marR="68580"/>
                </a:tc>
                <a:tc>
                  <a:txBody>
                    <a:bodyPr/>
                    <a:lstStyle/>
                    <a:p>
                      <a:pPr rtl="1"/>
                      <a:r>
                        <a:rPr lang="he-IL" dirty="0">
                          <a:latin typeface="David" panose="020E0502060401010101" pitchFamily="34" charset="-79"/>
                          <a:cs typeface="David" panose="020E0502060401010101" pitchFamily="34" charset="-79"/>
                        </a:rPr>
                        <a:t>מסע בעקבות הנוסח המקורי של התנ"ך: לביקורת נוסח המקרא</a:t>
                      </a:r>
                    </a:p>
                  </a:txBody>
                  <a:tcPr marL="68580" marR="68580"/>
                </a:tc>
                <a:tc>
                  <a:txBody>
                    <a:bodyPr/>
                    <a:lstStyle/>
                    <a:p>
                      <a:pPr rtl="1"/>
                      <a:r>
                        <a:rPr lang="he-IL" dirty="0">
                          <a:latin typeface="David" panose="020E0502060401010101" pitchFamily="34" charset="-79"/>
                          <a:cs typeface="David" panose="020E0502060401010101" pitchFamily="34" charset="-79"/>
                        </a:rPr>
                        <a:t>ד"ר עתר לבנה</a:t>
                      </a:r>
                    </a:p>
                  </a:txBody>
                  <a:tcPr marL="68580" marR="68580"/>
                </a:tc>
                <a:tc>
                  <a:txBody>
                    <a:bodyPr/>
                    <a:lstStyle/>
                    <a:p>
                      <a:pPr rtl="1"/>
                      <a:r>
                        <a:rPr lang="he-IL" dirty="0">
                          <a:latin typeface="David" panose="020E0502060401010101" pitchFamily="34" charset="-79"/>
                          <a:cs typeface="David" panose="020E0502060401010101" pitchFamily="34" charset="-79"/>
                        </a:rPr>
                        <a:t>א'</a:t>
                      </a:r>
                    </a:p>
                  </a:txBody>
                  <a:tcPr marL="68580" marR="68580"/>
                </a:tc>
                <a:tc>
                  <a:txBody>
                    <a:bodyPr/>
                    <a:lstStyle/>
                    <a:p>
                      <a:pPr rtl="1"/>
                      <a:r>
                        <a:rPr lang="he-IL" dirty="0">
                          <a:latin typeface="David" panose="020E0502060401010101" pitchFamily="34" charset="-79"/>
                          <a:cs typeface="David" panose="020E0502060401010101" pitchFamily="34" charset="-79"/>
                        </a:rPr>
                        <a:t>ג</a:t>
                      </a:r>
                    </a:p>
                  </a:txBody>
                  <a:tcPr marL="68580" marR="68580"/>
                </a:tc>
                <a:tc>
                  <a:txBody>
                    <a:bodyPr/>
                    <a:lstStyle/>
                    <a:p>
                      <a:pPr rtl="1"/>
                      <a:r>
                        <a:rPr lang="he-IL" dirty="0">
                          <a:latin typeface="David" panose="020E0502060401010101" pitchFamily="34" charset="-79"/>
                          <a:cs typeface="David" panose="020E0502060401010101" pitchFamily="34" charset="-79"/>
                        </a:rPr>
                        <a:t>12-14</a:t>
                      </a:r>
                    </a:p>
                  </a:txBody>
                  <a:tcPr marL="68580" marR="68580"/>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583833" y="3140969"/>
          <a:ext cx="5871027" cy="3414809"/>
        </p:xfrm>
        <a:graphic>
          <a:graphicData uri="http://schemas.openxmlformats.org/drawingml/2006/table">
            <a:tbl>
              <a:tblPr rtl="1" firstRow="1" bandRow="1">
                <a:tableStyleId>{93296810-A885-4BE3-A3E7-6D5BEEA58F35}</a:tableStyleId>
              </a:tblPr>
              <a:tblGrid>
                <a:gridCol w="5871027">
                  <a:extLst>
                    <a:ext uri="{9D8B030D-6E8A-4147-A177-3AD203B41FA5}">
                      <a16:colId xmlns:a16="http://schemas.microsoft.com/office/drawing/2014/main" val="20000"/>
                    </a:ext>
                  </a:extLst>
                </a:gridCol>
              </a:tblGrid>
              <a:tr h="53812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marL="68580" marR="68580"/>
                </a:tc>
                <a:extLst>
                  <a:ext uri="{0D108BD9-81ED-4DB2-BD59-A6C34878D82A}">
                    <a16:rowId xmlns:a16="http://schemas.microsoft.com/office/drawing/2014/main" val="10000"/>
                  </a:ext>
                </a:extLst>
              </a:tr>
              <a:tr h="2876686">
                <a:tc>
                  <a:txBody>
                    <a:bodyPr/>
                    <a:lstStyle/>
                    <a:p>
                      <a:pPr rtl="1"/>
                      <a:r>
                        <a:rPr lang="he-IL" sz="1800" kern="1200">
                          <a:solidFill>
                            <a:schemeClr val="dk1"/>
                          </a:solidFill>
                          <a:effectLst/>
                          <a:latin typeface="David" panose="020E0502060401010101" pitchFamily="34" charset="-79"/>
                          <a:ea typeface="+mn-ea"/>
                          <a:cs typeface="David" panose="020E0502060401010101" pitchFamily="34" charset="-79"/>
                        </a:rPr>
                        <a:t>ביקורת הנוסח</a:t>
                      </a:r>
                      <a:r>
                        <a:rPr lang="en-IL" sz="1800" kern="1200">
                          <a:solidFill>
                            <a:schemeClr val="dk1"/>
                          </a:solidFill>
                          <a:effectLst/>
                          <a:latin typeface="David" panose="020E0502060401010101" pitchFamily="34" charset="-79"/>
                          <a:ea typeface="+mn-ea"/>
                          <a:cs typeface="David" panose="020E0502060401010101" pitchFamily="34" charset="-79"/>
                        </a:rPr>
                        <a:t>(</a:t>
                      </a:r>
                      <a:r>
                        <a:rPr lang="en-IL" sz="1800" kern="1200" dirty="0">
                          <a:solidFill>
                            <a:schemeClr val="dk1"/>
                          </a:solidFill>
                          <a:effectLst/>
                          <a:latin typeface="David" panose="020E0502060401010101" pitchFamily="34" charset="-79"/>
                          <a:ea typeface="+mn-ea"/>
                          <a:cs typeface="David" panose="020E0502060401010101" pitchFamily="34" charset="-79"/>
                        </a:rPr>
                        <a:t>textual criticism) </a:t>
                      </a:r>
                      <a:r>
                        <a:rPr lang="he-IL" sz="1800" kern="1200" dirty="0">
                          <a:solidFill>
                            <a:schemeClr val="dk1"/>
                          </a:solidFill>
                          <a:effectLst/>
                          <a:latin typeface="David" panose="020E0502060401010101" pitchFamily="34" charset="-79"/>
                          <a:ea typeface="+mn-ea"/>
                          <a:cs typeface="David" panose="020E0502060401010101" pitchFamily="34" charset="-79"/>
                        </a:rPr>
                        <a:t> עוסקת בנוסח המקרא, תוך בירור צורתו המקורית והערכת עדי הנוסח השונים והיחס ביניהם</a:t>
                      </a:r>
                      <a:r>
                        <a:rPr lang="en-IL" sz="1800" kern="1200" dirty="0">
                          <a:solidFill>
                            <a:schemeClr val="dk1"/>
                          </a:solidFill>
                          <a:effectLst/>
                          <a:latin typeface="David" panose="020E0502060401010101" pitchFamily="34" charset="-79"/>
                          <a:ea typeface="+mn-ea"/>
                          <a:cs typeface="David" panose="020E0502060401010101" pitchFamily="34" charset="-79"/>
                        </a:rPr>
                        <a:t>. </a:t>
                      </a:r>
                      <a:r>
                        <a:rPr lang="he-IL" sz="1800" kern="1200" dirty="0">
                          <a:solidFill>
                            <a:schemeClr val="dk1"/>
                          </a:solidFill>
                          <a:effectLst/>
                          <a:latin typeface="David" panose="020E0502060401010101" pitchFamily="34" charset="-79"/>
                          <a:ea typeface="+mn-ea"/>
                          <a:cs typeface="David" panose="020E0502060401010101" pitchFamily="34" charset="-79"/>
                        </a:rPr>
                        <a:t>תהליך חקר זה קשור בסוגיות של מנהגי סופרים, כתיב, לשון ופרשנות, והוא מאיר הן פרטים מסוימים בטקסט הן את היווצרותן של יחידות גדולות בו. בקורס נלמד מושגי יסוד וכלים בסיסיים מן התחום של ביקורת הנוסח, ונשתמש בידע זה על מנת להעריך את נוסחם של כתובים מסוימים</a:t>
                      </a:r>
                      <a:r>
                        <a:rPr lang="en-IL" sz="1800" kern="1200" dirty="0">
                          <a:solidFill>
                            <a:schemeClr val="dk1"/>
                          </a:solidFill>
                          <a:effectLst/>
                          <a:latin typeface="David" panose="020E0502060401010101" pitchFamily="34" charset="-79"/>
                          <a:ea typeface="+mn-ea"/>
                          <a:cs typeface="David" panose="020E0502060401010101" pitchFamily="34" charset="-79"/>
                        </a:rPr>
                        <a:t>.</a:t>
                      </a:r>
                    </a:p>
                  </a:txBody>
                  <a:tcPr marL="68580" marR="68580"/>
                </a:tc>
                <a:extLst>
                  <a:ext uri="{0D108BD9-81ED-4DB2-BD59-A6C34878D82A}">
                    <a16:rowId xmlns:a16="http://schemas.microsoft.com/office/drawing/2014/main" val="10001"/>
                  </a:ext>
                </a:extLst>
              </a:tr>
            </a:tbl>
          </a:graphicData>
        </a:graphic>
      </p:graphicFrame>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6241" y="77567"/>
            <a:ext cx="2240756"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20795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3899641870"/>
              </p:ext>
            </p:extLst>
          </p:nvPr>
        </p:nvGraphicFramePr>
        <p:xfrm>
          <a:off x="1746133" y="1268762"/>
          <a:ext cx="8724353" cy="1373995"/>
        </p:xfrm>
        <a:graphic>
          <a:graphicData uri="http://schemas.openxmlformats.org/drawingml/2006/table">
            <a:tbl>
              <a:tblPr rtl="1" firstRow="1" bandRow="1">
                <a:tableStyleId>{E8B1032C-EA38-4F05-BA0D-38AFFFC7BED3}</a:tableStyleId>
              </a:tblPr>
              <a:tblGrid>
                <a:gridCol w="1963922">
                  <a:extLst>
                    <a:ext uri="{9D8B030D-6E8A-4147-A177-3AD203B41FA5}">
                      <a16:colId xmlns:a16="http://schemas.microsoft.com/office/drawing/2014/main" val="20000"/>
                    </a:ext>
                  </a:extLst>
                </a:gridCol>
                <a:gridCol w="2617611">
                  <a:extLst>
                    <a:ext uri="{9D8B030D-6E8A-4147-A177-3AD203B41FA5}">
                      <a16:colId xmlns:a16="http://schemas.microsoft.com/office/drawing/2014/main" val="20001"/>
                    </a:ext>
                  </a:extLst>
                </a:gridCol>
                <a:gridCol w="2106791">
                  <a:extLst>
                    <a:ext uri="{9D8B030D-6E8A-4147-A177-3AD203B41FA5}">
                      <a16:colId xmlns:a16="http://schemas.microsoft.com/office/drawing/2014/main" val="20002"/>
                    </a:ext>
                  </a:extLst>
                </a:gridCol>
                <a:gridCol w="514721">
                  <a:extLst>
                    <a:ext uri="{9D8B030D-6E8A-4147-A177-3AD203B41FA5}">
                      <a16:colId xmlns:a16="http://schemas.microsoft.com/office/drawing/2014/main" val="20003"/>
                    </a:ext>
                  </a:extLst>
                </a:gridCol>
                <a:gridCol w="467360">
                  <a:extLst>
                    <a:ext uri="{9D8B030D-6E8A-4147-A177-3AD203B41FA5}">
                      <a16:colId xmlns:a16="http://schemas.microsoft.com/office/drawing/2014/main" val="20004"/>
                    </a:ext>
                  </a:extLst>
                </a:gridCol>
                <a:gridCol w="1053948">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שם הקורס</a:t>
                      </a:r>
                    </a:p>
                  </a:txBody>
                  <a:tcPr marL="68580" marR="68580"/>
                </a:tc>
                <a:tc>
                  <a:txBody>
                    <a:bodyPr/>
                    <a:lstStyle/>
                    <a:p>
                      <a:pPr rtl="1"/>
                      <a:r>
                        <a:rPr lang="he-IL" dirty="0">
                          <a:latin typeface="David" panose="020E0502060401010101" pitchFamily="34" charset="-79"/>
                          <a:cs typeface="David" panose="020E0502060401010101" pitchFamily="34" charset="-79"/>
                        </a:rPr>
                        <a:t>מרצה</a:t>
                      </a:r>
                    </a:p>
                  </a:txBody>
                  <a:tcPr marL="68580" marR="68580"/>
                </a:tc>
                <a:tc>
                  <a:txBody>
                    <a:bodyPr/>
                    <a:lstStyle/>
                    <a:p>
                      <a:pPr rtl="1"/>
                      <a:r>
                        <a:rPr lang="he-IL" dirty="0">
                          <a:latin typeface="David" panose="020E0502060401010101" pitchFamily="34" charset="-79"/>
                          <a:cs typeface="David" panose="020E0502060401010101" pitchFamily="34" charset="-79"/>
                        </a:rPr>
                        <a:t>סמס'</a:t>
                      </a:r>
                    </a:p>
                  </a:txBody>
                  <a:tcPr marL="68580" marR="68580"/>
                </a:tc>
                <a:tc>
                  <a:txBody>
                    <a:bodyPr/>
                    <a:lstStyle/>
                    <a:p>
                      <a:pPr rtl="1"/>
                      <a:r>
                        <a:rPr lang="he-IL" dirty="0">
                          <a:latin typeface="David" panose="020E0502060401010101" pitchFamily="34" charset="-79"/>
                          <a:cs typeface="David" panose="020E0502060401010101" pitchFamily="34" charset="-79"/>
                        </a:rPr>
                        <a:t>יום</a:t>
                      </a:r>
                    </a:p>
                  </a:txBody>
                  <a:tcPr marL="68580" marR="68580"/>
                </a:tc>
                <a:tc>
                  <a:txBody>
                    <a:bodyPr/>
                    <a:lstStyle/>
                    <a:p>
                      <a:pPr rtl="1"/>
                      <a:r>
                        <a:rPr lang="he-IL" dirty="0">
                          <a:latin typeface="David" panose="020E0502060401010101" pitchFamily="34" charset="-79"/>
                          <a:cs typeface="David" panose="020E0502060401010101" pitchFamily="34" charset="-79"/>
                        </a:rPr>
                        <a:t>שעה</a:t>
                      </a:r>
                    </a:p>
                  </a:txBody>
                  <a:tcPr marL="68580" marR="68580"/>
                </a:tc>
                <a:extLst>
                  <a:ext uri="{0D108BD9-81ED-4DB2-BD59-A6C34878D82A}">
                    <a16:rowId xmlns:a16="http://schemas.microsoft.com/office/drawing/2014/main" val="10000"/>
                  </a:ext>
                </a:extLst>
              </a:tr>
              <a:tr h="733915">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121-1-0162</a:t>
                      </a:r>
                    </a:p>
                  </a:txBody>
                  <a:tcPr marL="68580" marR="68580"/>
                </a:tc>
                <a:tc>
                  <a:txBody>
                    <a:bodyPr/>
                    <a:lstStyle/>
                    <a:p>
                      <a:pPr rtl="1"/>
                      <a:r>
                        <a:rPr lang="he-IL" dirty="0">
                          <a:latin typeface="David" panose="020E0502060401010101" pitchFamily="34" charset="-79"/>
                          <a:cs typeface="David" panose="020E0502060401010101" pitchFamily="34" charset="-79"/>
                        </a:rPr>
                        <a:t>מחזוריות ומחזורי סיפורי גבורה וישועה</a:t>
                      </a:r>
                    </a:p>
                  </a:txBody>
                  <a:tcPr marL="68580" marR="68580"/>
                </a:tc>
                <a:tc>
                  <a:txBody>
                    <a:bodyPr/>
                    <a:lstStyle/>
                    <a:p>
                      <a:pPr rtl="1"/>
                      <a:r>
                        <a:rPr lang="he-IL" dirty="0">
                          <a:latin typeface="David" panose="020E0502060401010101" pitchFamily="34" charset="-79"/>
                          <a:cs typeface="David" panose="020E0502060401010101" pitchFamily="34" charset="-79"/>
                        </a:rPr>
                        <a:t>ד"ר חגית טרגן</a:t>
                      </a:r>
                    </a:p>
                  </a:txBody>
                  <a:tcPr marL="68580" marR="68580"/>
                </a:tc>
                <a:tc>
                  <a:txBody>
                    <a:bodyPr/>
                    <a:lstStyle/>
                    <a:p>
                      <a:pPr rtl="1"/>
                      <a:r>
                        <a:rPr lang="he-IL" dirty="0">
                          <a:latin typeface="David" panose="020E0502060401010101" pitchFamily="34" charset="-79"/>
                          <a:cs typeface="David" panose="020E0502060401010101" pitchFamily="34" charset="-79"/>
                        </a:rPr>
                        <a:t>א'</a:t>
                      </a:r>
                    </a:p>
                  </a:txBody>
                  <a:tcPr marL="68580" marR="68580"/>
                </a:tc>
                <a:tc>
                  <a:txBody>
                    <a:bodyPr/>
                    <a:lstStyle/>
                    <a:p>
                      <a:pPr rtl="1"/>
                      <a:r>
                        <a:rPr lang="he-IL" dirty="0">
                          <a:latin typeface="David" panose="020E0502060401010101" pitchFamily="34" charset="-79"/>
                          <a:cs typeface="David" panose="020E0502060401010101" pitchFamily="34" charset="-79"/>
                        </a:rPr>
                        <a:t>ג</a:t>
                      </a:r>
                    </a:p>
                  </a:txBody>
                  <a:tcPr marL="68580" marR="68580"/>
                </a:tc>
                <a:tc>
                  <a:txBody>
                    <a:bodyPr/>
                    <a:lstStyle/>
                    <a:p>
                      <a:pPr rtl="1"/>
                      <a:r>
                        <a:rPr lang="he-IL" dirty="0">
                          <a:latin typeface="David" panose="020E0502060401010101" pitchFamily="34" charset="-79"/>
                          <a:cs typeface="David" panose="020E0502060401010101" pitchFamily="34" charset="-79"/>
                        </a:rPr>
                        <a:t>10-12</a:t>
                      </a:r>
                    </a:p>
                  </a:txBody>
                  <a:tcPr marL="68580" marR="68580"/>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583833" y="3140969"/>
          <a:ext cx="5871027" cy="3414809"/>
        </p:xfrm>
        <a:graphic>
          <a:graphicData uri="http://schemas.openxmlformats.org/drawingml/2006/table">
            <a:tbl>
              <a:tblPr rtl="1" firstRow="1" bandRow="1">
                <a:tableStyleId>{93296810-A885-4BE3-A3E7-6D5BEEA58F35}</a:tableStyleId>
              </a:tblPr>
              <a:tblGrid>
                <a:gridCol w="5871027">
                  <a:extLst>
                    <a:ext uri="{9D8B030D-6E8A-4147-A177-3AD203B41FA5}">
                      <a16:colId xmlns:a16="http://schemas.microsoft.com/office/drawing/2014/main" val="20000"/>
                    </a:ext>
                  </a:extLst>
                </a:gridCol>
              </a:tblGrid>
              <a:tr h="53812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marL="68580" marR="68580"/>
                </a:tc>
                <a:extLst>
                  <a:ext uri="{0D108BD9-81ED-4DB2-BD59-A6C34878D82A}">
                    <a16:rowId xmlns:a16="http://schemas.microsoft.com/office/drawing/2014/main" val="10000"/>
                  </a:ext>
                </a:extLst>
              </a:tr>
              <a:tr h="2876686">
                <a:tc>
                  <a:txBody>
                    <a:bodyPr/>
                    <a:lstStyle/>
                    <a:p>
                      <a:pPr rtl="1"/>
                      <a:r>
                        <a:rPr lang="he-IL" sz="1800" kern="1200" dirty="0">
                          <a:solidFill>
                            <a:schemeClr val="dk1"/>
                          </a:solidFill>
                          <a:effectLst/>
                          <a:latin typeface="David" panose="020E0502060401010101" pitchFamily="34" charset="-79"/>
                          <a:ea typeface="+mn-ea"/>
                          <a:cs typeface="David" panose="020E0502060401010101" pitchFamily="34" charset="-79"/>
                        </a:rPr>
                        <a:t>בקורס זה נעסוק בסיפורים הקשורים לטיפוסי מושיעים שונים ונתוודע למאפייניהם של מחזורי הסיפורים על גדעון ועל יפתח.</a:t>
                      </a:r>
                      <a:endParaRPr lang="en-IL" sz="1800" kern="1200" dirty="0">
                        <a:solidFill>
                          <a:schemeClr val="dk1"/>
                        </a:solidFill>
                        <a:effectLst/>
                        <a:latin typeface="David" panose="020E0502060401010101" pitchFamily="34" charset="-79"/>
                        <a:ea typeface="+mn-ea"/>
                        <a:cs typeface="David" panose="020E0502060401010101" pitchFamily="34" charset="-79"/>
                      </a:endParaRPr>
                    </a:p>
                    <a:p>
                      <a:r>
                        <a:rPr lang="he-IL" sz="1800" kern="1200" dirty="0">
                          <a:solidFill>
                            <a:schemeClr val="dk1"/>
                          </a:solidFill>
                          <a:effectLst/>
                          <a:latin typeface="David" panose="020E0502060401010101" pitchFamily="34" charset="-79"/>
                          <a:ea typeface="+mn-ea"/>
                          <a:cs typeface="David" panose="020E0502060401010101" pitchFamily="34" charset="-79"/>
                        </a:rPr>
                        <a:t>במהלך הקורס נאפיין את המנהיגות המיוחדת המיוצגת במחזורי הסיפורים האלה תוך קריאה צמודה וניתוח טקסטואלי וספרותי של  אירועים בולטים הקשורים בדמויותיהם של גדעון ויפתח. כן נעשה שימוש בספרות הפרשנית לדורותיה.</a:t>
                      </a:r>
                      <a:endParaRPr lang="en-IL" sz="1800" kern="1200" dirty="0">
                        <a:solidFill>
                          <a:schemeClr val="dk1"/>
                        </a:solidFill>
                        <a:effectLst/>
                        <a:latin typeface="David" panose="020E0502060401010101" pitchFamily="34" charset="-79"/>
                        <a:ea typeface="+mn-ea"/>
                        <a:cs typeface="David" panose="020E0502060401010101" pitchFamily="34" charset="-79"/>
                      </a:endParaRPr>
                    </a:p>
                  </a:txBody>
                  <a:tcPr marL="68580" marR="68580"/>
                </a:tc>
                <a:extLst>
                  <a:ext uri="{0D108BD9-81ED-4DB2-BD59-A6C34878D82A}">
                    <a16:rowId xmlns:a16="http://schemas.microsoft.com/office/drawing/2014/main" val="10001"/>
                  </a:ext>
                </a:extLst>
              </a:tr>
            </a:tbl>
          </a:graphicData>
        </a:graphic>
      </p:graphicFrame>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6241" y="77567"/>
            <a:ext cx="2240756"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991890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3792629981"/>
              </p:ext>
            </p:extLst>
          </p:nvPr>
        </p:nvGraphicFramePr>
        <p:xfrm>
          <a:off x="1746133" y="1268762"/>
          <a:ext cx="8724353" cy="1373995"/>
        </p:xfrm>
        <a:graphic>
          <a:graphicData uri="http://schemas.openxmlformats.org/drawingml/2006/table">
            <a:tbl>
              <a:tblPr rtl="1" firstRow="1" bandRow="1">
                <a:tableStyleId>{E8B1032C-EA38-4F05-BA0D-38AFFFC7BED3}</a:tableStyleId>
              </a:tblPr>
              <a:tblGrid>
                <a:gridCol w="1963922">
                  <a:extLst>
                    <a:ext uri="{9D8B030D-6E8A-4147-A177-3AD203B41FA5}">
                      <a16:colId xmlns:a16="http://schemas.microsoft.com/office/drawing/2014/main" val="20000"/>
                    </a:ext>
                  </a:extLst>
                </a:gridCol>
                <a:gridCol w="2617611">
                  <a:extLst>
                    <a:ext uri="{9D8B030D-6E8A-4147-A177-3AD203B41FA5}">
                      <a16:colId xmlns:a16="http://schemas.microsoft.com/office/drawing/2014/main" val="20001"/>
                    </a:ext>
                  </a:extLst>
                </a:gridCol>
                <a:gridCol w="2106791">
                  <a:extLst>
                    <a:ext uri="{9D8B030D-6E8A-4147-A177-3AD203B41FA5}">
                      <a16:colId xmlns:a16="http://schemas.microsoft.com/office/drawing/2014/main" val="20002"/>
                    </a:ext>
                  </a:extLst>
                </a:gridCol>
                <a:gridCol w="514721">
                  <a:extLst>
                    <a:ext uri="{9D8B030D-6E8A-4147-A177-3AD203B41FA5}">
                      <a16:colId xmlns:a16="http://schemas.microsoft.com/office/drawing/2014/main" val="20003"/>
                    </a:ext>
                  </a:extLst>
                </a:gridCol>
                <a:gridCol w="467360">
                  <a:extLst>
                    <a:ext uri="{9D8B030D-6E8A-4147-A177-3AD203B41FA5}">
                      <a16:colId xmlns:a16="http://schemas.microsoft.com/office/drawing/2014/main" val="20004"/>
                    </a:ext>
                  </a:extLst>
                </a:gridCol>
                <a:gridCol w="1053948">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שם הקורס</a:t>
                      </a:r>
                    </a:p>
                  </a:txBody>
                  <a:tcPr marL="68580" marR="68580"/>
                </a:tc>
                <a:tc>
                  <a:txBody>
                    <a:bodyPr/>
                    <a:lstStyle/>
                    <a:p>
                      <a:pPr rtl="1"/>
                      <a:r>
                        <a:rPr lang="he-IL" dirty="0">
                          <a:latin typeface="David" panose="020E0502060401010101" pitchFamily="34" charset="-79"/>
                          <a:cs typeface="David" panose="020E0502060401010101" pitchFamily="34" charset="-79"/>
                        </a:rPr>
                        <a:t>מרצה</a:t>
                      </a:r>
                    </a:p>
                  </a:txBody>
                  <a:tcPr marL="68580" marR="68580"/>
                </a:tc>
                <a:tc>
                  <a:txBody>
                    <a:bodyPr/>
                    <a:lstStyle/>
                    <a:p>
                      <a:pPr rtl="1"/>
                      <a:r>
                        <a:rPr lang="he-IL" dirty="0">
                          <a:latin typeface="David" panose="020E0502060401010101" pitchFamily="34" charset="-79"/>
                          <a:cs typeface="David" panose="020E0502060401010101" pitchFamily="34" charset="-79"/>
                        </a:rPr>
                        <a:t>סמס'</a:t>
                      </a:r>
                    </a:p>
                  </a:txBody>
                  <a:tcPr marL="68580" marR="68580"/>
                </a:tc>
                <a:tc>
                  <a:txBody>
                    <a:bodyPr/>
                    <a:lstStyle/>
                    <a:p>
                      <a:pPr rtl="1"/>
                      <a:r>
                        <a:rPr lang="he-IL" dirty="0">
                          <a:latin typeface="David" panose="020E0502060401010101" pitchFamily="34" charset="-79"/>
                          <a:cs typeface="David" panose="020E0502060401010101" pitchFamily="34" charset="-79"/>
                        </a:rPr>
                        <a:t>יום</a:t>
                      </a:r>
                    </a:p>
                  </a:txBody>
                  <a:tcPr marL="68580" marR="68580"/>
                </a:tc>
                <a:tc>
                  <a:txBody>
                    <a:bodyPr/>
                    <a:lstStyle/>
                    <a:p>
                      <a:pPr rtl="1"/>
                      <a:r>
                        <a:rPr lang="he-IL" dirty="0">
                          <a:latin typeface="David" panose="020E0502060401010101" pitchFamily="34" charset="-79"/>
                          <a:cs typeface="David" panose="020E0502060401010101" pitchFamily="34" charset="-79"/>
                        </a:rPr>
                        <a:t>שעה</a:t>
                      </a:r>
                    </a:p>
                  </a:txBody>
                  <a:tcPr marL="68580" marR="68580"/>
                </a:tc>
                <a:extLst>
                  <a:ext uri="{0D108BD9-81ED-4DB2-BD59-A6C34878D82A}">
                    <a16:rowId xmlns:a16="http://schemas.microsoft.com/office/drawing/2014/main" val="10000"/>
                  </a:ext>
                </a:extLst>
              </a:tr>
              <a:tr h="733915">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121-1-0152</a:t>
                      </a:r>
                    </a:p>
                  </a:txBody>
                  <a:tcPr marL="68580" marR="68580"/>
                </a:tc>
                <a:tc>
                  <a:txBody>
                    <a:bodyPr/>
                    <a:lstStyle/>
                    <a:p>
                      <a:pPr rtl="1"/>
                      <a:r>
                        <a:rPr lang="he-IL" dirty="0">
                          <a:latin typeface="David" panose="020E0502060401010101" pitchFamily="34" charset="-79"/>
                          <a:cs typeface="David" panose="020E0502060401010101" pitchFamily="34" charset="-79"/>
                        </a:rPr>
                        <a:t>ירמיהו נביא החורבן: דבריו וספרו</a:t>
                      </a:r>
                    </a:p>
                  </a:txBody>
                  <a:tcPr marL="68580" marR="68580"/>
                </a:tc>
                <a:tc>
                  <a:txBody>
                    <a:bodyPr/>
                    <a:lstStyle/>
                    <a:p>
                      <a:pPr rtl="1"/>
                      <a:r>
                        <a:rPr lang="he-IL" dirty="0">
                          <a:latin typeface="David" panose="020E0502060401010101" pitchFamily="34" charset="-79"/>
                          <a:cs typeface="David" panose="020E0502060401010101" pitchFamily="34" charset="-79"/>
                        </a:rPr>
                        <a:t>ד"ר דליה עמארה</a:t>
                      </a:r>
                    </a:p>
                  </a:txBody>
                  <a:tcPr marL="68580" marR="68580"/>
                </a:tc>
                <a:tc>
                  <a:txBody>
                    <a:bodyPr/>
                    <a:lstStyle/>
                    <a:p>
                      <a:pPr rtl="1"/>
                      <a:r>
                        <a:rPr lang="he-IL" dirty="0">
                          <a:latin typeface="David" panose="020E0502060401010101" pitchFamily="34" charset="-79"/>
                          <a:cs typeface="David" panose="020E0502060401010101" pitchFamily="34" charset="-79"/>
                        </a:rPr>
                        <a:t>א'</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8-10</a:t>
                      </a:r>
                    </a:p>
                  </a:txBody>
                  <a:tcPr marL="68580" marR="68580"/>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583833" y="3140969"/>
          <a:ext cx="5871027" cy="3414809"/>
        </p:xfrm>
        <a:graphic>
          <a:graphicData uri="http://schemas.openxmlformats.org/drawingml/2006/table">
            <a:tbl>
              <a:tblPr rtl="1" firstRow="1" bandRow="1">
                <a:tableStyleId>{93296810-A885-4BE3-A3E7-6D5BEEA58F35}</a:tableStyleId>
              </a:tblPr>
              <a:tblGrid>
                <a:gridCol w="5871027">
                  <a:extLst>
                    <a:ext uri="{9D8B030D-6E8A-4147-A177-3AD203B41FA5}">
                      <a16:colId xmlns:a16="http://schemas.microsoft.com/office/drawing/2014/main" val="20000"/>
                    </a:ext>
                  </a:extLst>
                </a:gridCol>
              </a:tblGrid>
              <a:tr h="53812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marL="68580" marR="68580"/>
                </a:tc>
                <a:extLst>
                  <a:ext uri="{0D108BD9-81ED-4DB2-BD59-A6C34878D82A}">
                    <a16:rowId xmlns:a16="http://schemas.microsoft.com/office/drawing/2014/main" val="10000"/>
                  </a:ext>
                </a:extLst>
              </a:tr>
              <a:tr h="2876686">
                <a:tc>
                  <a:txBody>
                    <a:bodyPr/>
                    <a:lstStyle/>
                    <a:p>
                      <a:pPr rtl="1"/>
                      <a:r>
                        <a:rPr lang="he-IL" sz="1800" kern="1200" dirty="0">
                          <a:solidFill>
                            <a:schemeClr val="dk1"/>
                          </a:solidFill>
                          <a:effectLst/>
                          <a:latin typeface="David" panose="020E0502060401010101" pitchFamily="34" charset="-79"/>
                          <a:ea typeface="+mn-ea"/>
                          <a:cs typeface="David" panose="020E0502060401010101" pitchFamily="34" charset="-79"/>
                        </a:rPr>
                        <a:t>ירמיהו הנביא פעל ביהודה בימיה האחרונים של הממלכה וחווה את החורבן והגלות. בקורס נעיין בנבואות שונות של הנביא ונעמוד על השקפותיו ואמונותיו; נלמד להבחין בין דבריו ובין דבריהם של סופרים מאוחרים יותר, אשר שולבו בספר המיוחס לו. נעמוד על דרכי העריכה והעיבוד בשתי המהדורות השונות של הספר, זו שנשמרה בנוסח המסורה וזו שנשמרה בתרגום השבעים.</a:t>
                      </a:r>
                      <a:endParaRPr lang="en-IL" sz="1800" kern="1200" dirty="0">
                        <a:solidFill>
                          <a:schemeClr val="dk1"/>
                        </a:solidFill>
                        <a:effectLst/>
                        <a:latin typeface="David" panose="020E0502060401010101" pitchFamily="34" charset="-79"/>
                        <a:ea typeface="+mn-ea"/>
                        <a:cs typeface="David" panose="020E0502060401010101" pitchFamily="34" charset="-79"/>
                      </a:endParaRPr>
                    </a:p>
                  </a:txBody>
                  <a:tcPr marL="68580" marR="68580"/>
                </a:tc>
                <a:extLst>
                  <a:ext uri="{0D108BD9-81ED-4DB2-BD59-A6C34878D82A}">
                    <a16:rowId xmlns:a16="http://schemas.microsoft.com/office/drawing/2014/main" val="10001"/>
                  </a:ext>
                </a:extLst>
              </a:tr>
            </a:tbl>
          </a:graphicData>
        </a:graphic>
      </p:graphicFrame>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6241" y="77567"/>
            <a:ext cx="2240756"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581038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3833249080"/>
              </p:ext>
            </p:extLst>
          </p:nvPr>
        </p:nvGraphicFramePr>
        <p:xfrm>
          <a:off x="386532" y="1263741"/>
          <a:ext cx="11521280" cy="1359173"/>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63145">
                  <a:extLst>
                    <a:ext uri="{9D8B030D-6E8A-4147-A177-3AD203B41FA5}">
                      <a16:colId xmlns:a16="http://schemas.microsoft.com/office/drawing/2014/main" val="20003"/>
                    </a:ext>
                  </a:extLst>
                </a:gridCol>
                <a:gridCol w="468218">
                  <a:extLst>
                    <a:ext uri="{9D8B030D-6E8A-4147-A177-3AD203B41FA5}">
                      <a16:colId xmlns:a16="http://schemas.microsoft.com/office/drawing/2014/main" val="20004"/>
                    </a:ext>
                  </a:extLst>
                </a:gridCol>
                <a:gridCol w="1472152">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שם הקורס</a:t>
                      </a:r>
                    </a:p>
                  </a:txBody>
                  <a:tcPr/>
                </a:tc>
                <a:tc>
                  <a:txBody>
                    <a:bodyPr/>
                    <a:lstStyle/>
                    <a:p>
                      <a:pPr rtl="1"/>
                      <a:r>
                        <a:rPr lang="he-IL" dirty="0">
                          <a:latin typeface="David" panose="020E0502060401010101" pitchFamily="34" charset="-79"/>
                          <a:cs typeface="David" panose="020E0502060401010101" pitchFamily="34" charset="-79"/>
                        </a:rPr>
                        <a:t>מרצה</a:t>
                      </a:r>
                    </a:p>
                  </a:txBody>
                  <a:tcPr/>
                </a:tc>
                <a:tc>
                  <a:txBody>
                    <a:bodyPr/>
                    <a:lstStyle/>
                    <a:p>
                      <a:pPr rtl="1"/>
                      <a:r>
                        <a:rPr lang="he-IL" dirty="0">
                          <a:latin typeface="David" panose="020E0502060401010101" pitchFamily="34" charset="-79"/>
                          <a:cs typeface="David" panose="020E0502060401010101" pitchFamily="34" charset="-79"/>
                        </a:rPr>
                        <a:t>סמס'</a:t>
                      </a:r>
                    </a:p>
                  </a:txBody>
                  <a:tcPr/>
                </a:tc>
                <a:tc>
                  <a:txBody>
                    <a:bodyPr/>
                    <a:lstStyle/>
                    <a:p>
                      <a:pPr rtl="1"/>
                      <a:r>
                        <a:rPr lang="he-IL" dirty="0">
                          <a:latin typeface="David" panose="020E0502060401010101" pitchFamily="34" charset="-79"/>
                          <a:cs typeface="David" panose="020E0502060401010101" pitchFamily="34" charset="-79"/>
                        </a:rPr>
                        <a:t>יום</a:t>
                      </a:r>
                    </a:p>
                  </a:txBody>
                  <a:tcPr/>
                </a:tc>
                <a:tc>
                  <a:txBody>
                    <a:bodyPr/>
                    <a:lstStyle/>
                    <a:p>
                      <a:pP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algn="r" rtl="1"/>
                      <a:r>
                        <a:rPr lang="he-IL" dirty="0">
                          <a:latin typeface="David" panose="020E0502060401010101" pitchFamily="34" charset="-79"/>
                          <a:cs typeface="David" panose="020E0502060401010101" pitchFamily="34" charset="-79"/>
                        </a:rPr>
                        <a:t>עבודה סוציאלית</a:t>
                      </a:r>
                    </a:p>
                    <a:p>
                      <a:pPr algn="r" rtl="1"/>
                      <a:r>
                        <a:rPr lang="he-IL" dirty="0">
                          <a:latin typeface="David" panose="020E0502060401010101" pitchFamily="34" charset="-79"/>
                          <a:cs typeface="David" panose="020E0502060401010101" pitchFamily="34" charset="-79"/>
                        </a:rPr>
                        <a:t> </a:t>
                      </a:r>
                      <a:r>
                        <a:rPr lang="en-US" dirty="0">
                          <a:latin typeface="David" panose="020E0502060401010101" pitchFamily="34" charset="-79"/>
                          <a:cs typeface="David" panose="020E0502060401010101" pitchFamily="34" charset="-79"/>
                        </a:rPr>
                        <a:t>144-1-0019</a:t>
                      </a:r>
                      <a:endParaRPr lang="he-IL" dirty="0">
                        <a:latin typeface="David" panose="020E0502060401010101" pitchFamily="34" charset="-79"/>
                        <a:cs typeface="David" panose="020E0502060401010101" pitchFamily="34" charset="-79"/>
                      </a:endParaRPr>
                    </a:p>
                  </a:txBody>
                  <a:tcPr/>
                </a:tc>
                <a:tc>
                  <a:txBody>
                    <a:bodyPr/>
                    <a:lstStyle/>
                    <a:p>
                      <a:pPr algn="r" rtl="1"/>
                      <a:r>
                        <a:rPr lang="he-IL" dirty="0">
                          <a:latin typeface="David" panose="020E0502060401010101" pitchFamily="34" charset="-79"/>
                          <a:cs typeface="David" panose="020E0502060401010101" pitchFamily="34" charset="-79"/>
                        </a:rPr>
                        <a:t>זכויות אדם – מסע קולנועי בעקבות לוחמי חופש</a:t>
                      </a:r>
                    </a:p>
                  </a:txBody>
                  <a:tcPr/>
                </a:tc>
                <a:tc>
                  <a:txBody>
                    <a:bodyPr/>
                    <a:lstStyle/>
                    <a:p>
                      <a:pPr algn="r" rtl="1"/>
                      <a:r>
                        <a:rPr lang="he-IL" dirty="0">
                          <a:latin typeface="David" panose="020E0502060401010101" pitchFamily="34" charset="-79"/>
                          <a:cs typeface="David" panose="020E0502060401010101" pitchFamily="34" charset="-79"/>
                        </a:rPr>
                        <a:t>ד"ר יאיר רונן </a:t>
                      </a:r>
                    </a:p>
                  </a:txBody>
                  <a:tcPr/>
                </a:tc>
                <a:tc>
                  <a:txBody>
                    <a:bodyPr/>
                    <a:lstStyle/>
                    <a:p>
                      <a:pPr algn="r" rtl="1"/>
                      <a:r>
                        <a:rPr lang="he-IL" dirty="0">
                          <a:latin typeface="David" panose="020E0502060401010101" pitchFamily="34" charset="-79"/>
                          <a:cs typeface="David" panose="020E0502060401010101" pitchFamily="34" charset="-79"/>
                        </a:rPr>
                        <a:t>א</a:t>
                      </a:r>
                    </a:p>
                  </a:txBody>
                  <a:tcPr/>
                </a:tc>
                <a:tc>
                  <a:txBody>
                    <a:bodyPr/>
                    <a:lstStyle/>
                    <a:p>
                      <a:pPr algn="r" rtl="1"/>
                      <a:r>
                        <a:rPr lang="he-IL" dirty="0">
                          <a:latin typeface="David" panose="020E0502060401010101" pitchFamily="34" charset="-79"/>
                          <a:cs typeface="David" panose="020E0502060401010101" pitchFamily="34" charset="-79"/>
                        </a:rPr>
                        <a:t>ג</a:t>
                      </a:r>
                    </a:p>
                  </a:txBody>
                  <a:tcPr/>
                </a:tc>
                <a:tc>
                  <a:txBody>
                    <a:bodyPr/>
                    <a:lstStyle/>
                    <a:p>
                      <a:pPr algn="r" rtl="1"/>
                      <a:r>
                        <a:rPr lang="he-IL" dirty="0">
                          <a:latin typeface="David" panose="020E0502060401010101" pitchFamily="34" charset="-79"/>
                          <a:cs typeface="David" panose="020E0502060401010101" pitchFamily="34" charset="-79"/>
                        </a:rPr>
                        <a:t>10-12</a:t>
                      </a:r>
                    </a:p>
                  </a:txBody>
                  <a:tcPr/>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511824" y="3022852"/>
          <a:ext cx="7395988" cy="4090913"/>
        </p:xfrm>
        <a:graphic>
          <a:graphicData uri="http://schemas.openxmlformats.org/drawingml/2006/table">
            <a:tbl>
              <a:tblPr rtl="1" firstRow="1" bandRow="1">
                <a:tableStyleId>{93296810-A885-4BE3-A3E7-6D5BEEA58F35}</a:tableStyleId>
              </a:tblPr>
              <a:tblGrid>
                <a:gridCol w="7395988">
                  <a:extLst>
                    <a:ext uri="{9D8B030D-6E8A-4147-A177-3AD203B41FA5}">
                      <a16:colId xmlns:a16="http://schemas.microsoft.com/office/drawing/2014/main" val="20000"/>
                    </a:ext>
                  </a:extLst>
                </a:gridCol>
              </a:tblGrid>
              <a:tr h="37235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2876686">
                <a:tc>
                  <a:txBody>
                    <a:bodyPr/>
                    <a:lstStyle/>
                    <a:p>
                      <a:pPr algn="r" rtl="1"/>
                      <a:r>
                        <a:rPr lang="he-IL" sz="1800" dirty="0">
                          <a:latin typeface="David" panose="020E0502060401010101" pitchFamily="34" charset="-79"/>
                          <a:cs typeface="David" panose="020E0502060401010101" pitchFamily="34" charset="-79"/>
                        </a:rPr>
                        <a:t>זהו קורס חדשני ושונה מרוב הקורסים  הנלמדים באקדמיה:  בסרט עלילתי   יש  צליל , משחק ולעתים גם צבע, שאין בטקסט כתוב. בקורס  נצא למסע  בעקבותיהם של אנשי מעשה והגות.תעמיקו את היכרותכם עם דמויות  כדוגמת  אברהם לינקולן , מהטמה גנדי , נלסון מנדלה ,מרטין לותר קינג ואברהם יהושע השל.אתן מענה לסקרנות אודות זכויות אדם או לוחמי חופש.אחשוף אתכם  לרעיונות בתחום ולכלים שחוללו שינוי בעולם. מההיחשפות לרעיונות ולכלים  תוכלו לשאוב חומר למחשבה והשראה  . אראה  דרך למידה אקדמית של סרטים וחומרי קריאה כיצד ההזדמנות להתמסר לחופש ולזכויות אדם נוכחים  כאן ועכשיו בישראל בת זמננו ובחיים של כל אחד מאיתנו, כלומר אראה  כיצד אף  בחברה הנקראת חופשית, כדי להיות אדם חופשי, אדם צריך לרצות להיות חופשי ולהיות נכון לעשות למען החופש וזכויות האדם של אחרים ושלו. תלמידי שנה ג' הנכונים להתמודד עם קריאה וצפייה באנגלית מוזמנים להירשם  - </a:t>
                      </a:r>
                      <a:r>
                        <a:rPr lang="he-IL" sz="2000" b="1" i="1" dirty="0">
                          <a:latin typeface="David" panose="020E0502060401010101" pitchFamily="34" charset="-79"/>
                          <a:cs typeface="David" panose="020E0502060401010101" pitchFamily="34" charset="-79"/>
                        </a:rPr>
                        <a:t>בחלק מהסרטים נצפה עם  כתוביות באנגלית ואין להם כלל כתוביות בעברית </a:t>
                      </a:r>
                      <a:r>
                        <a:rPr lang="he-IL" sz="1800" dirty="0">
                          <a:latin typeface="David" panose="020E0502060401010101" pitchFamily="34" charset="-79"/>
                          <a:cs typeface="David" panose="020E0502060401010101" pitchFamily="34" charset="-79"/>
                        </a:rPr>
                        <a:t>. נוכחות מלאה חובה. הבחינה רב ברירתית (אמריקאית) בספרים פתוחים.  </a:t>
                      </a:r>
                    </a:p>
                  </a:txBody>
                  <a:tcPr/>
                </a:tc>
                <a:extLst>
                  <a:ext uri="{0D108BD9-81ED-4DB2-BD59-A6C34878D82A}">
                    <a16:rowId xmlns:a16="http://schemas.microsoft.com/office/drawing/2014/main" val="10001"/>
                  </a:ext>
                </a:extLst>
              </a:tr>
            </a:tbl>
          </a:graphicData>
        </a:graphic>
      </p:graphicFrame>
      <p:sp>
        <p:nvSpPr>
          <p:cNvPr id="7" name="TextBox 6"/>
          <p:cNvSpPr txBox="1"/>
          <p:nvPr/>
        </p:nvSpPr>
        <p:spPr>
          <a:xfrm>
            <a:off x="9176147" y="889094"/>
            <a:ext cx="2781531" cy="369332"/>
          </a:xfrm>
          <a:prstGeom prst="rect">
            <a:avLst/>
          </a:prstGeom>
          <a:noFill/>
          <a:effectLst/>
        </p:spPr>
        <p:txBody>
          <a:bodyPr wrap="square"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Guttman Frnew" panose="02010401010101010101" pitchFamily="2" charset="-79"/>
                <a:ea typeface="+mn-ea"/>
                <a:cs typeface="Guttman Frnew" panose="02010401010101010101" pitchFamily="2" charset="-79"/>
              </a:rPr>
              <a:t>הפקולטה למדעי הרוח והחברה</a:t>
            </a:r>
          </a:p>
        </p:txBody>
      </p:sp>
      <p:sp>
        <p:nvSpPr>
          <p:cNvPr id="4" name="AutoShape 2" descr="×ª××¦××ª ×ª××× × ×¢×××¨ ×××ª×¨××"/>
          <p:cNvSpPr>
            <a:spLocks noChangeAspect="1" noChangeArrowheads="1"/>
          </p:cNvSpPr>
          <p:nvPr/>
        </p:nvSpPr>
        <p:spPr bwMode="auto">
          <a:xfrm rot="9471088">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a:p>
        </p:txBody>
      </p:sp>
      <p:sp>
        <p:nvSpPr>
          <p:cNvPr id="8" name="AutoShape 4" descr="×ª××¦××ª ×ª××× × ×¢×××¨ ×××ª×¨××"/>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a:p>
        </p:txBody>
      </p:sp>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2" name="טבלה 11"/>
          <p:cNvGraphicFramePr>
            <a:graphicFrameLocks noGrp="1"/>
          </p:cNvGraphicFramePr>
          <p:nvPr/>
        </p:nvGraphicFramePr>
        <p:xfrm>
          <a:off x="454406" y="226771"/>
          <a:ext cx="6336704" cy="883920"/>
        </p:xfrm>
        <a:graphic>
          <a:graphicData uri="http://schemas.openxmlformats.org/drawingml/2006/table">
            <a:tbl>
              <a:tblPr rtl="1" firstRow="1" bandRow="1">
                <a:tableStyleId>{93296810-A885-4BE3-A3E7-6D5BEEA58F35}</a:tableStyleId>
              </a:tblPr>
              <a:tblGrid>
                <a:gridCol w="6336704">
                  <a:extLst>
                    <a:ext uri="{9D8B030D-6E8A-4147-A177-3AD203B41FA5}">
                      <a16:colId xmlns:a16="http://schemas.microsoft.com/office/drawing/2014/main" val="20000"/>
                    </a:ext>
                  </a:extLst>
                </a:gridCol>
              </a:tblGrid>
              <a:tr h="357692">
                <a:tc>
                  <a:txBody>
                    <a:bodyPr/>
                    <a:lstStyle/>
                    <a:p>
                      <a:pPr algn="ctr" rtl="1"/>
                      <a:r>
                        <a:rPr lang="he-IL" sz="2800" dirty="0">
                          <a:latin typeface="David" panose="020E0502060401010101" pitchFamily="34" charset="-79"/>
                          <a:cs typeface="David" panose="020E0502060401010101" pitchFamily="34" charset="-79"/>
                        </a:rPr>
                        <a:t>סמסטר א</a:t>
                      </a:r>
                    </a:p>
                  </a:txBody>
                  <a:tcPr/>
                </a:tc>
                <a:extLst>
                  <a:ext uri="{0D108BD9-81ED-4DB2-BD59-A6C34878D82A}">
                    <a16:rowId xmlns:a16="http://schemas.microsoft.com/office/drawing/2014/main" val="10000"/>
                  </a:ext>
                </a:extLst>
              </a:tr>
              <a:tr h="290379">
                <a:tc>
                  <a:txBody>
                    <a:bodyPr/>
                    <a:lstStyle/>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2590863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386532" y="1263741"/>
          <a:ext cx="11521280" cy="1539658"/>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63145">
                  <a:extLst>
                    <a:ext uri="{9D8B030D-6E8A-4147-A177-3AD203B41FA5}">
                      <a16:colId xmlns:a16="http://schemas.microsoft.com/office/drawing/2014/main" val="20003"/>
                    </a:ext>
                  </a:extLst>
                </a:gridCol>
                <a:gridCol w="468218">
                  <a:extLst>
                    <a:ext uri="{9D8B030D-6E8A-4147-A177-3AD203B41FA5}">
                      <a16:colId xmlns:a16="http://schemas.microsoft.com/office/drawing/2014/main" val="20004"/>
                    </a:ext>
                  </a:extLst>
                </a:gridCol>
                <a:gridCol w="1472152">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שם הקורס</a:t>
                      </a:r>
                    </a:p>
                  </a:txBody>
                  <a:tcPr/>
                </a:tc>
                <a:tc>
                  <a:txBody>
                    <a:bodyPr/>
                    <a:lstStyle/>
                    <a:p>
                      <a:pPr rtl="1"/>
                      <a:r>
                        <a:rPr lang="he-IL" dirty="0">
                          <a:latin typeface="David" panose="020E0502060401010101" pitchFamily="34" charset="-79"/>
                          <a:cs typeface="David" panose="020E0502060401010101" pitchFamily="34" charset="-79"/>
                        </a:rPr>
                        <a:t>מרצה</a:t>
                      </a:r>
                    </a:p>
                  </a:txBody>
                  <a:tcPr/>
                </a:tc>
                <a:tc>
                  <a:txBody>
                    <a:bodyPr/>
                    <a:lstStyle/>
                    <a:p>
                      <a:pPr rtl="1"/>
                      <a:r>
                        <a:rPr lang="he-IL" dirty="0">
                          <a:latin typeface="David" panose="020E0502060401010101" pitchFamily="34" charset="-79"/>
                          <a:cs typeface="David" panose="020E0502060401010101" pitchFamily="34" charset="-79"/>
                        </a:rPr>
                        <a:t>סמס'</a:t>
                      </a:r>
                    </a:p>
                  </a:txBody>
                  <a:tcPr/>
                </a:tc>
                <a:tc>
                  <a:txBody>
                    <a:bodyPr/>
                    <a:lstStyle/>
                    <a:p>
                      <a:pPr rtl="1"/>
                      <a:r>
                        <a:rPr lang="he-IL" dirty="0">
                          <a:latin typeface="David" panose="020E0502060401010101" pitchFamily="34" charset="-79"/>
                          <a:cs typeface="David" panose="020E0502060401010101" pitchFamily="34" charset="-79"/>
                        </a:rPr>
                        <a:t>יום</a:t>
                      </a:r>
                    </a:p>
                  </a:txBody>
                  <a:tcPr/>
                </a:tc>
                <a:tc>
                  <a:txBody>
                    <a:bodyPr/>
                    <a:lstStyle/>
                    <a:p>
                      <a:pP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ארכיאולוגיה</a:t>
                      </a:r>
                    </a:p>
                    <a:p>
                      <a:pPr algn="r" rtl="0" fontAlgn="ctr"/>
                      <a:r>
                        <a:rPr lang="en-US"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135-1-1011</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p>
                      <a:pPr algn="r" rtl="1"/>
                      <a:endParaRPr lang="he-IL" dirty="0">
                        <a:latin typeface="David" panose="020E0502060401010101" pitchFamily="34" charset="-79"/>
                        <a:cs typeface="David" panose="020E0502060401010101" pitchFamily="34" charset="-79"/>
                      </a:endParaRP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מוצא האדם וראשית התרבות האנושית</a:t>
                      </a:r>
                    </a:p>
                    <a:p>
                      <a:pPr algn="r" rtl="1"/>
                      <a:endParaRPr lang="he-IL" dirty="0">
                        <a:latin typeface="David" panose="020E0502060401010101" pitchFamily="34" charset="-79"/>
                        <a:cs typeface="David" panose="020E0502060401010101" pitchFamily="34" charset="-79"/>
                      </a:endParaRPr>
                    </a:p>
                  </a:txBody>
                  <a:tcPr/>
                </a:tc>
                <a:tc>
                  <a:txBody>
                    <a:bodyPr/>
                    <a:lstStyle/>
                    <a:p>
                      <a:pPr algn="ctr" rtl="1"/>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פרופ' עפר מרדר</a:t>
                      </a:r>
                    </a:p>
                  </a:txBody>
                  <a:tcPr anchor="ctr"/>
                </a:tc>
                <a:tc>
                  <a:txBody>
                    <a:bodyPr/>
                    <a:lstStyle/>
                    <a:p>
                      <a:pPr algn="ctr" rtl="1"/>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א'</a:t>
                      </a:r>
                    </a:p>
                  </a:txBody>
                  <a:tcPr anchor="ctr"/>
                </a:tc>
                <a:tc>
                  <a:txBody>
                    <a:bodyPr/>
                    <a:lstStyle/>
                    <a:p>
                      <a:pPr algn="ctr" rtl="1"/>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ב'</a:t>
                      </a:r>
                    </a:p>
                  </a:txBody>
                  <a:tcPr anchor="ctr"/>
                </a:tc>
                <a:tc>
                  <a:txBody>
                    <a:bodyPr/>
                    <a:lstStyle/>
                    <a:p>
                      <a:pPr algn="ct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14:00-16:00</a:t>
                      </a:r>
                    </a:p>
                  </a:txBody>
                  <a:tcPr marL="9525" marR="9525" marT="9525" marB="0" anchor="ctr"/>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511824" y="3022852"/>
          <a:ext cx="7395988" cy="3249039"/>
        </p:xfrm>
        <a:graphic>
          <a:graphicData uri="http://schemas.openxmlformats.org/drawingml/2006/table">
            <a:tbl>
              <a:tblPr rtl="1" firstRow="1" bandRow="1">
                <a:tableStyleId>{93296810-A885-4BE3-A3E7-6D5BEEA58F35}</a:tableStyleId>
              </a:tblPr>
              <a:tblGrid>
                <a:gridCol w="7395988">
                  <a:extLst>
                    <a:ext uri="{9D8B030D-6E8A-4147-A177-3AD203B41FA5}">
                      <a16:colId xmlns:a16="http://schemas.microsoft.com/office/drawing/2014/main" val="20000"/>
                    </a:ext>
                  </a:extLst>
                </a:gridCol>
              </a:tblGrid>
              <a:tr h="37235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2876686">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סקירה ארכיאולוגית ואנתרופולוגית של אנשי תקופת האבן</a:t>
                      </a:r>
                      <a:r>
                        <a:rPr lang="he-IL" sz="1800" b="0" i="0" u="none" strike="noStrike" kern="1200" baseline="0" dirty="0">
                          <a:solidFill>
                            <a:srgbClr val="000000"/>
                          </a:solidFill>
                          <a:effectLst/>
                          <a:latin typeface="David" panose="020E0502060401010101" pitchFamily="34" charset="-79"/>
                          <a:ea typeface="+mn-ea"/>
                          <a:cs typeface="David" panose="020E0502060401010101" pitchFamily="34" charset="-79"/>
                        </a:rPr>
                        <a:t> </a:t>
                      </a: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ובמיוחד הופעת האדם באפריקה, הופעת ההומו ספיאנס והתקופה הפליאוליתית העליונה באירופה ואמנות תקופת הקרח. הקורס עוסק בפרק הזמן שבין 5,000,000 ל-10,000 שנים לפני זמננו וכולל שיעורי מבוא לסביבות התקופה </a:t>
                      </a:r>
                      <a:r>
                        <a:rPr lang="he-IL" sz="1800" b="0" i="0" u="none" strike="noStrike" kern="1200" dirty="0" err="1">
                          <a:solidFill>
                            <a:srgbClr val="000000"/>
                          </a:solidFill>
                          <a:effectLst/>
                          <a:latin typeface="David" panose="020E0502060401010101" pitchFamily="34" charset="-79"/>
                          <a:ea typeface="+mn-ea"/>
                          <a:cs typeface="David" panose="020E0502060401010101" pitchFamily="34" charset="-79"/>
                        </a:rPr>
                        <a:t>הפלייסטוקנית</a:t>
                      </a: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 ושיטות תיארוך.</a:t>
                      </a:r>
                    </a:p>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sp>
        <p:nvSpPr>
          <p:cNvPr id="7" name="TextBox 6"/>
          <p:cNvSpPr txBox="1"/>
          <p:nvPr/>
        </p:nvSpPr>
        <p:spPr>
          <a:xfrm>
            <a:off x="9176147" y="889094"/>
            <a:ext cx="2781531" cy="369332"/>
          </a:xfrm>
          <a:prstGeom prst="rect">
            <a:avLst/>
          </a:prstGeom>
          <a:noFill/>
          <a:effectLst/>
        </p:spPr>
        <p:txBody>
          <a:bodyPr wrap="square"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Guttman Frnew" panose="02010401010101010101" pitchFamily="2" charset="-79"/>
                <a:ea typeface="+mn-ea"/>
                <a:cs typeface="Guttman Frnew" panose="02010401010101010101" pitchFamily="2" charset="-79"/>
              </a:rPr>
              <a:t>הפקולטה למדעי הרוח והחברה</a:t>
            </a:r>
          </a:p>
        </p:txBody>
      </p:sp>
      <p:sp>
        <p:nvSpPr>
          <p:cNvPr id="4" name="AutoShape 2" descr="×ª××¦××ª ×ª××× × ×¢×××¨ ×××ª×¨××"/>
          <p:cNvSpPr>
            <a:spLocks noChangeAspect="1" noChangeArrowheads="1"/>
          </p:cNvSpPr>
          <p:nvPr/>
        </p:nvSpPr>
        <p:spPr bwMode="auto">
          <a:xfrm rot="9471088">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8" name="AutoShape 4" descr="×ª××¦××ª ×ª××× × ×¢×××¨ ×××ª×¨××"/>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2" name="טבלה 11"/>
          <p:cNvGraphicFramePr>
            <a:graphicFrameLocks noGrp="1"/>
          </p:cNvGraphicFramePr>
          <p:nvPr/>
        </p:nvGraphicFramePr>
        <p:xfrm>
          <a:off x="454406" y="226771"/>
          <a:ext cx="6336704" cy="883920"/>
        </p:xfrm>
        <a:graphic>
          <a:graphicData uri="http://schemas.openxmlformats.org/drawingml/2006/table">
            <a:tbl>
              <a:tblPr rtl="1" firstRow="1" bandRow="1">
                <a:tableStyleId>{93296810-A885-4BE3-A3E7-6D5BEEA58F35}</a:tableStyleId>
              </a:tblPr>
              <a:tblGrid>
                <a:gridCol w="6336704">
                  <a:extLst>
                    <a:ext uri="{9D8B030D-6E8A-4147-A177-3AD203B41FA5}">
                      <a16:colId xmlns:a16="http://schemas.microsoft.com/office/drawing/2014/main" val="20000"/>
                    </a:ext>
                  </a:extLst>
                </a:gridCol>
              </a:tblGrid>
              <a:tr h="357692">
                <a:tc>
                  <a:txBody>
                    <a:bodyPr/>
                    <a:lstStyle/>
                    <a:p>
                      <a:pPr algn="ctr" rtl="1"/>
                      <a:r>
                        <a:rPr lang="he-IL" sz="2800" dirty="0">
                          <a:latin typeface="David" panose="020E0502060401010101" pitchFamily="34" charset="-79"/>
                          <a:cs typeface="David" panose="020E0502060401010101" pitchFamily="34" charset="-79"/>
                        </a:rPr>
                        <a:t>סמסטר א</a:t>
                      </a:r>
                    </a:p>
                  </a:txBody>
                  <a:tcPr/>
                </a:tc>
                <a:extLst>
                  <a:ext uri="{0D108BD9-81ED-4DB2-BD59-A6C34878D82A}">
                    <a16:rowId xmlns:a16="http://schemas.microsoft.com/office/drawing/2014/main" val="10000"/>
                  </a:ext>
                </a:extLst>
              </a:tr>
              <a:tr h="290379">
                <a:tc>
                  <a:txBody>
                    <a:bodyPr/>
                    <a:lstStyle/>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2781081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386532" y="1263741"/>
          <a:ext cx="11521280" cy="1359173"/>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63145">
                  <a:extLst>
                    <a:ext uri="{9D8B030D-6E8A-4147-A177-3AD203B41FA5}">
                      <a16:colId xmlns:a16="http://schemas.microsoft.com/office/drawing/2014/main" val="20003"/>
                    </a:ext>
                  </a:extLst>
                </a:gridCol>
                <a:gridCol w="468218">
                  <a:extLst>
                    <a:ext uri="{9D8B030D-6E8A-4147-A177-3AD203B41FA5}">
                      <a16:colId xmlns:a16="http://schemas.microsoft.com/office/drawing/2014/main" val="20004"/>
                    </a:ext>
                  </a:extLst>
                </a:gridCol>
                <a:gridCol w="1472152">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שם הקורס</a:t>
                      </a:r>
                    </a:p>
                  </a:txBody>
                  <a:tcPr/>
                </a:tc>
                <a:tc>
                  <a:txBody>
                    <a:bodyPr/>
                    <a:lstStyle/>
                    <a:p>
                      <a:pPr rtl="1"/>
                      <a:r>
                        <a:rPr lang="he-IL" dirty="0">
                          <a:latin typeface="David" panose="020E0502060401010101" pitchFamily="34" charset="-79"/>
                          <a:cs typeface="David" panose="020E0502060401010101" pitchFamily="34" charset="-79"/>
                        </a:rPr>
                        <a:t>מרצה</a:t>
                      </a:r>
                    </a:p>
                  </a:txBody>
                  <a:tcPr/>
                </a:tc>
                <a:tc>
                  <a:txBody>
                    <a:bodyPr/>
                    <a:lstStyle/>
                    <a:p>
                      <a:pPr rtl="1"/>
                      <a:r>
                        <a:rPr lang="he-IL" dirty="0">
                          <a:latin typeface="David" panose="020E0502060401010101" pitchFamily="34" charset="-79"/>
                          <a:cs typeface="David" panose="020E0502060401010101" pitchFamily="34" charset="-79"/>
                        </a:rPr>
                        <a:t>סמס'</a:t>
                      </a:r>
                    </a:p>
                  </a:txBody>
                  <a:tcPr/>
                </a:tc>
                <a:tc>
                  <a:txBody>
                    <a:bodyPr/>
                    <a:lstStyle/>
                    <a:p>
                      <a:pPr rtl="1"/>
                      <a:r>
                        <a:rPr lang="he-IL" dirty="0">
                          <a:latin typeface="David" panose="020E0502060401010101" pitchFamily="34" charset="-79"/>
                          <a:cs typeface="David" panose="020E0502060401010101" pitchFamily="34" charset="-79"/>
                        </a:rPr>
                        <a:t>יום</a:t>
                      </a:r>
                    </a:p>
                  </a:txBody>
                  <a:tcPr/>
                </a:tc>
                <a:tc>
                  <a:txBody>
                    <a:bodyPr/>
                    <a:lstStyle/>
                    <a:p>
                      <a:pP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ארכיאולוגיה</a:t>
                      </a:r>
                    </a:p>
                    <a:p>
                      <a:pPr algn="r" rtl="0" fontAlgn="ctr"/>
                      <a:r>
                        <a:rPr lang="en-US"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135-1-2051</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tc>
                <a:tc>
                  <a:txBody>
                    <a:bodyPr/>
                    <a:lstStyle/>
                    <a:p>
                      <a:pPr marL="90488" indent="0" algn="r" rtl="1"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מבוא לארכיאולוגיה וארכיטקטורה  קלאסית</a:t>
                      </a:r>
                    </a:p>
                  </a:txBody>
                  <a:tcPr marL="9525" marR="9525" marT="9525" marB="0" anchor="ctr"/>
                </a:tc>
                <a:tc>
                  <a:txBody>
                    <a:bodyPr/>
                    <a:lstStyle/>
                    <a:p>
                      <a:pPr algn="ctr" rtl="1"/>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ד"ר</a:t>
                      </a:r>
                      <a:r>
                        <a:rPr lang="he-IL" sz="1800" b="0" i="0" u="none" strike="noStrike" kern="1200" baseline="0" dirty="0">
                          <a:solidFill>
                            <a:srgbClr val="000000"/>
                          </a:solidFill>
                          <a:effectLst/>
                          <a:latin typeface="David" panose="020E0502060401010101" pitchFamily="34" charset="-79"/>
                          <a:ea typeface="+mn-ea"/>
                          <a:cs typeface="David" panose="020E0502060401010101" pitchFamily="34" charset="-79"/>
                        </a:rPr>
                        <a:t> יאנה </a:t>
                      </a:r>
                      <a:r>
                        <a:rPr lang="he-IL" sz="1800" b="0" i="0" u="none" strike="noStrike" kern="1200" baseline="0" dirty="0" err="1">
                          <a:solidFill>
                            <a:srgbClr val="000000"/>
                          </a:solidFill>
                          <a:effectLst/>
                          <a:latin typeface="David" panose="020E0502060401010101" pitchFamily="34" charset="-79"/>
                          <a:ea typeface="+mn-ea"/>
                          <a:cs typeface="David" panose="020E0502060401010101" pitchFamily="34" charset="-79"/>
                        </a:rPr>
                        <a:t>צ'חנובץ</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nchor="ctr"/>
                </a:tc>
                <a:tc>
                  <a:txBody>
                    <a:bodyPr/>
                    <a:lstStyle/>
                    <a:p>
                      <a:pPr algn="ctr" rtl="1"/>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א'</a:t>
                      </a:r>
                    </a:p>
                  </a:txBody>
                  <a:tcPr anchor="ctr"/>
                </a:tc>
                <a:tc>
                  <a:txBody>
                    <a:bodyPr/>
                    <a:lstStyle/>
                    <a:p>
                      <a:pPr algn="ctr" rtl="1"/>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ב'</a:t>
                      </a:r>
                    </a:p>
                  </a:txBody>
                  <a:tcPr anchor="ctr"/>
                </a:tc>
                <a:tc>
                  <a:txBody>
                    <a:bodyPr/>
                    <a:lstStyle/>
                    <a:p>
                      <a:pPr algn="ct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16:00-18:00</a:t>
                      </a:r>
                    </a:p>
                  </a:txBody>
                  <a:tcPr marL="9525" marR="9525" marT="9525" marB="0" anchor="ctr"/>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511824" y="3022852"/>
          <a:ext cx="7395988" cy="3249039"/>
        </p:xfrm>
        <a:graphic>
          <a:graphicData uri="http://schemas.openxmlformats.org/drawingml/2006/table">
            <a:tbl>
              <a:tblPr rtl="1" firstRow="1" bandRow="1">
                <a:tableStyleId>{93296810-A885-4BE3-A3E7-6D5BEEA58F35}</a:tableStyleId>
              </a:tblPr>
              <a:tblGrid>
                <a:gridCol w="7395988">
                  <a:extLst>
                    <a:ext uri="{9D8B030D-6E8A-4147-A177-3AD203B41FA5}">
                      <a16:colId xmlns:a16="http://schemas.microsoft.com/office/drawing/2014/main" val="20000"/>
                    </a:ext>
                  </a:extLst>
                </a:gridCol>
              </a:tblGrid>
              <a:tr h="37235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2876686">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סקירת מרכיבי התרבות החומרית של העולם הקלאסי - מתחילת האלף הראשון לפנה"ס ועד לשלהי העולם הקלאסי, במאה השביעית </a:t>
                      </a:r>
                      <a:r>
                        <a:rPr lang="he-IL" sz="1800" b="0" i="0" u="none" strike="noStrike" kern="1200" dirty="0" err="1">
                          <a:solidFill>
                            <a:srgbClr val="000000"/>
                          </a:solidFill>
                          <a:effectLst/>
                          <a:latin typeface="David" panose="020E0502060401010101" pitchFamily="34" charset="-79"/>
                          <a:ea typeface="+mn-ea"/>
                          <a:cs typeface="David" panose="020E0502060401010101" pitchFamily="34" charset="-79"/>
                        </a:rPr>
                        <a:t>לספ</a:t>
                      </a: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 הקורס נועד ללמד את  "השפה הארכיאולוגית", ז"א, הכרת המושגים והמונחים הטכניים בהם משתמש הארכיאולוג בכלל, והארכיאולוג של התקופות הקלאסיות בפרט, כדי לתאר את התרבות החומרית אותה הוא חוקר ומפרסם.</a:t>
                      </a:r>
                    </a:p>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sp>
        <p:nvSpPr>
          <p:cNvPr id="7" name="TextBox 6"/>
          <p:cNvSpPr txBox="1"/>
          <p:nvPr/>
        </p:nvSpPr>
        <p:spPr>
          <a:xfrm>
            <a:off x="9176147" y="889094"/>
            <a:ext cx="2781531" cy="369332"/>
          </a:xfrm>
          <a:prstGeom prst="rect">
            <a:avLst/>
          </a:prstGeom>
          <a:noFill/>
          <a:effectLst/>
        </p:spPr>
        <p:txBody>
          <a:bodyPr wrap="square"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Guttman Frnew" panose="02010401010101010101" pitchFamily="2" charset="-79"/>
                <a:ea typeface="+mn-ea"/>
                <a:cs typeface="Guttman Frnew" panose="02010401010101010101" pitchFamily="2" charset="-79"/>
              </a:rPr>
              <a:t>הפקולטה למדעי הרוח והחברה</a:t>
            </a:r>
          </a:p>
        </p:txBody>
      </p:sp>
      <p:sp>
        <p:nvSpPr>
          <p:cNvPr id="4" name="AutoShape 2" descr="×ª××¦××ª ×ª××× × ×¢×××¨ ×××ª×¨××"/>
          <p:cNvSpPr>
            <a:spLocks noChangeAspect="1" noChangeArrowheads="1"/>
          </p:cNvSpPr>
          <p:nvPr/>
        </p:nvSpPr>
        <p:spPr bwMode="auto">
          <a:xfrm rot="9471088">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8" name="AutoShape 4" descr="×ª××¦××ª ×ª××× × ×¢×××¨ ×××ª×¨××"/>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2" name="טבלה 11"/>
          <p:cNvGraphicFramePr>
            <a:graphicFrameLocks noGrp="1"/>
          </p:cNvGraphicFramePr>
          <p:nvPr/>
        </p:nvGraphicFramePr>
        <p:xfrm>
          <a:off x="454406" y="226771"/>
          <a:ext cx="6336704" cy="883920"/>
        </p:xfrm>
        <a:graphic>
          <a:graphicData uri="http://schemas.openxmlformats.org/drawingml/2006/table">
            <a:tbl>
              <a:tblPr rtl="1" firstRow="1" bandRow="1">
                <a:tableStyleId>{93296810-A885-4BE3-A3E7-6D5BEEA58F35}</a:tableStyleId>
              </a:tblPr>
              <a:tblGrid>
                <a:gridCol w="6336704">
                  <a:extLst>
                    <a:ext uri="{9D8B030D-6E8A-4147-A177-3AD203B41FA5}">
                      <a16:colId xmlns:a16="http://schemas.microsoft.com/office/drawing/2014/main" val="20000"/>
                    </a:ext>
                  </a:extLst>
                </a:gridCol>
              </a:tblGrid>
              <a:tr h="357692">
                <a:tc>
                  <a:txBody>
                    <a:bodyPr/>
                    <a:lstStyle/>
                    <a:p>
                      <a:pPr algn="ctr" rtl="1"/>
                      <a:r>
                        <a:rPr lang="he-IL" sz="2800" dirty="0">
                          <a:latin typeface="David" panose="020E0502060401010101" pitchFamily="34" charset="-79"/>
                          <a:cs typeface="David" panose="020E0502060401010101" pitchFamily="34" charset="-79"/>
                        </a:rPr>
                        <a:t>סמסטר א</a:t>
                      </a:r>
                    </a:p>
                  </a:txBody>
                  <a:tcPr/>
                </a:tc>
                <a:extLst>
                  <a:ext uri="{0D108BD9-81ED-4DB2-BD59-A6C34878D82A}">
                    <a16:rowId xmlns:a16="http://schemas.microsoft.com/office/drawing/2014/main" val="10000"/>
                  </a:ext>
                </a:extLst>
              </a:tr>
              <a:tr h="290379">
                <a:tc>
                  <a:txBody>
                    <a:bodyPr/>
                    <a:lstStyle/>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0348545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386532" y="1263741"/>
          <a:ext cx="11521280" cy="1457743"/>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63145">
                  <a:extLst>
                    <a:ext uri="{9D8B030D-6E8A-4147-A177-3AD203B41FA5}">
                      <a16:colId xmlns:a16="http://schemas.microsoft.com/office/drawing/2014/main" val="20003"/>
                    </a:ext>
                  </a:extLst>
                </a:gridCol>
                <a:gridCol w="468218">
                  <a:extLst>
                    <a:ext uri="{9D8B030D-6E8A-4147-A177-3AD203B41FA5}">
                      <a16:colId xmlns:a16="http://schemas.microsoft.com/office/drawing/2014/main" val="20004"/>
                    </a:ext>
                  </a:extLst>
                </a:gridCol>
                <a:gridCol w="1472152">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שם הקורס</a:t>
                      </a:r>
                    </a:p>
                  </a:txBody>
                  <a:tcPr/>
                </a:tc>
                <a:tc>
                  <a:txBody>
                    <a:bodyPr/>
                    <a:lstStyle/>
                    <a:p>
                      <a:pPr rtl="1"/>
                      <a:r>
                        <a:rPr lang="he-IL" dirty="0">
                          <a:latin typeface="David" panose="020E0502060401010101" pitchFamily="34" charset="-79"/>
                          <a:cs typeface="David" panose="020E0502060401010101" pitchFamily="34" charset="-79"/>
                        </a:rPr>
                        <a:t>מרצה</a:t>
                      </a:r>
                    </a:p>
                  </a:txBody>
                  <a:tcPr/>
                </a:tc>
                <a:tc>
                  <a:txBody>
                    <a:bodyPr/>
                    <a:lstStyle/>
                    <a:p>
                      <a:pPr rtl="1"/>
                      <a:r>
                        <a:rPr lang="he-IL" dirty="0">
                          <a:latin typeface="David" panose="020E0502060401010101" pitchFamily="34" charset="-79"/>
                          <a:cs typeface="David" panose="020E0502060401010101" pitchFamily="34" charset="-79"/>
                        </a:rPr>
                        <a:t>סמס'</a:t>
                      </a:r>
                    </a:p>
                  </a:txBody>
                  <a:tcPr/>
                </a:tc>
                <a:tc>
                  <a:txBody>
                    <a:bodyPr/>
                    <a:lstStyle/>
                    <a:p>
                      <a:pPr rtl="1"/>
                      <a:r>
                        <a:rPr lang="he-IL" dirty="0">
                          <a:latin typeface="David" panose="020E0502060401010101" pitchFamily="34" charset="-79"/>
                          <a:cs typeface="David" panose="020E0502060401010101" pitchFamily="34" charset="-79"/>
                        </a:rPr>
                        <a:t>יום</a:t>
                      </a:r>
                    </a:p>
                  </a:txBody>
                  <a:tcPr/>
                </a:tc>
                <a:tc>
                  <a:txBody>
                    <a:bodyPr/>
                    <a:lstStyle/>
                    <a:p>
                      <a:pP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ארכיאולוגיה</a:t>
                      </a:r>
                    </a:p>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135-1-1401</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tc>
                <a:tc>
                  <a:txBody>
                    <a:bodyPr/>
                    <a:lstStyle/>
                    <a:p>
                      <a:pPr marL="90488" indent="0" algn="r" rtl="1"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מבוא לארכיאולוגיה של  א"י וסוריה מהתקופה הכלקוליתית ועד לסוף תקופת הברונזה התיכונה</a:t>
                      </a:r>
                    </a:p>
                  </a:txBody>
                  <a:tcPr marL="9525" marR="9525" marT="9525" marB="0" anchor="ctr"/>
                </a:tc>
                <a:tc>
                  <a:txBody>
                    <a:bodyPr/>
                    <a:lstStyle/>
                    <a:p>
                      <a:pPr algn="ctr" rtl="1"/>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ד"ר יובל </a:t>
                      </a:r>
                      <a:r>
                        <a:rPr lang="he-IL" sz="1800" b="0" i="0" u="none" strike="noStrike" kern="1200" dirty="0" err="1">
                          <a:solidFill>
                            <a:srgbClr val="000000"/>
                          </a:solidFill>
                          <a:effectLst/>
                          <a:latin typeface="David" panose="020E0502060401010101" pitchFamily="34" charset="-79"/>
                          <a:ea typeface="+mn-ea"/>
                          <a:cs typeface="David" panose="020E0502060401010101" pitchFamily="34" charset="-79"/>
                        </a:rPr>
                        <a:t>יקותיאלי</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nchor="ctr"/>
                </a:tc>
                <a:tc>
                  <a:txBody>
                    <a:bodyPr/>
                    <a:lstStyle/>
                    <a:p>
                      <a:pPr algn="ctr" rtl="1"/>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א'</a:t>
                      </a:r>
                    </a:p>
                  </a:txBody>
                  <a:tcPr anchor="ctr"/>
                </a:tc>
                <a:tc>
                  <a:txBody>
                    <a:bodyPr/>
                    <a:lstStyle/>
                    <a:p>
                      <a:pPr algn="ctr" rtl="1"/>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ד'</a:t>
                      </a:r>
                    </a:p>
                  </a:txBody>
                  <a:tcPr anchor="ctr"/>
                </a:tc>
                <a:tc>
                  <a:txBody>
                    <a:bodyPr/>
                    <a:lstStyle/>
                    <a:p>
                      <a:pPr algn="ctr" rtl="1"/>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16:00-14:00</a:t>
                      </a:r>
                    </a:p>
                  </a:txBody>
                  <a:tcPr anchor="ctr"/>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511824" y="3022852"/>
          <a:ext cx="7395988" cy="3249039"/>
        </p:xfrm>
        <a:graphic>
          <a:graphicData uri="http://schemas.openxmlformats.org/drawingml/2006/table">
            <a:tbl>
              <a:tblPr rtl="1" firstRow="1" bandRow="1">
                <a:tableStyleId>{93296810-A885-4BE3-A3E7-6D5BEEA58F35}</a:tableStyleId>
              </a:tblPr>
              <a:tblGrid>
                <a:gridCol w="7395988">
                  <a:extLst>
                    <a:ext uri="{9D8B030D-6E8A-4147-A177-3AD203B41FA5}">
                      <a16:colId xmlns:a16="http://schemas.microsoft.com/office/drawing/2014/main" val="20000"/>
                    </a:ext>
                  </a:extLst>
                </a:gridCol>
              </a:tblGrid>
              <a:tr h="37235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2876686">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800" b="0" i="0" u="none" strike="noStrike" dirty="0">
                          <a:solidFill>
                            <a:srgbClr val="000000"/>
                          </a:solidFill>
                          <a:effectLst/>
                          <a:latin typeface="David" panose="020E0502060401010101" pitchFamily="34" charset="-79"/>
                          <a:cs typeface="David" panose="020E0502060401010101" pitchFamily="34" charset="-79"/>
                        </a:rPr>
                        <a:t>סקירת התרבות החומרית של א"י וסוריה מהתקופה הכלקוליתית (מעבר מתקופת הברזל לתקופת הברונזה) ועד סוף תקופת הברונזה (5000- 1200 לפנה"ס). בקורס יילמדו מושגי יסוד, כרונולוגיה, שיטות מחקר וארכיאולוגיה משווה. כמו כן יינתן הרקע ההיסטורי- תרבותי במזרח הקדום, במצרים ובאגן הים התיכון בתקופות אלו. </a:t>
                      </a:r>
                    </a:p>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sp>
        <p:nvSpPr>
          <p:cNvPr id="7" name="TextBox 6"/>
          <p:cNvSpPr txBox="1"/>
          <p:nvPr/>
        </p:nvSpPr>
        <p:spPr>
          <a:xfrm>
            <a:off x="9176147" y="889094"/>
            <a:ext cx="2781531" cy="369332"/>
          </a:xfrm>
          <a:prstGeom prst="rect">
            <a:avLst/>
          </a:prstGeom>
          <a:noFill/>
          <a:effectLst/>
        </p:spPr>
        <p:txBody>
          <a:bodyPr wrap="square"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Guttman Frnew" panose="02010401010101010101" pitchFamily="2" charset="-79"/>
                <a:ea typeface="+mn-ea"/>
                <a:cs typeface="Guttman Frnew" panose="02010401010101010101" pitchFamily="2" charset="-79"/>
              </a:rPr>
              <a:t>הפקולטה למדעי הרוח והחברה</a:t>
            </a:r>
          </a:p>
        </p:txBody>
      </p:sp>
      <p:sp>
        <p:nvSpPr>
          <p:cNvPr id="4" name="AutoShape 2" descr="×ª××¦××ª ×ª××× × ×¢×××¨ ×××ª×¨××"/>
          <p:cNvSpPr>
            <a:spLocks noChangeAspect="1" noChangeArrowheads="1"/>
          </p:cNvSpPr>
          <p:nvPr/>
        </p:nvSpPr>
        <p:spPr bwMode="auto">
          <a:xfrm rot="9471088">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8" name="AutoShape 4" descr="×ª××¦××ª ×ª××× × ×¢×××¨ ×××ª×¨××"/>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2" name="טבלה 11"/>
          <p:cNvGraphicFramePr>
            <a:graphicFrameLocks noGrp="1"/>
          </p:cNvGraphicFramePr>
          <p:nvPr/>
        </p:nvGraphicFramePr>
        <p:xfrm>
          <a:off x="454406" y="226771"/>
          <a:ext cx="6336704" cy="883920"/>
        </p:xfrm>
        <a:graphic>
          <a:graphicData uri="http://schemas.openxmlformats.org/drawingml/2006/table">
            <a:tbl>
              <a:tblPr rtl="1" firstRow="1" bandRow="1">
                <a:tableStyleId>{93296810-A885-4BE3-A3E7-6D5BEEA58F35}</a:tableStyleId>
              </a:tblPr>
              <a:tblGrid>
                <a:gridCol w="6336704">
                  <a:extLst>
                    <a:ext uri="{9D8B030D-6E8A-4147-A177-3AD203B41FA5}">
                      <a16:colId xmlns:a16="http://schemas.microsoft.com/office/drawing/2014/main" val="20000"/>
                    </a:ext>
                  </a:extLst>
                </a:gridCol>
              </a:tblGrid>
              <a:tr h="357692">
                <a:tc>
                  <a:txBody>
                    <a:bodyPr/>
                    <a:lstStyle/>
                    <a:p>
                      <a:pPr algn="ctr" rtl="1"/>
                      <a:r>
                        <a:rPr lang="he-IL" sz="2800" dirty="0">
                          <a:latin typeface="David" panose="020E0502060401010101" pitchFamily="34" charset="-79"/>
                          <a:cs typeface="David" panose="020E0502060401010101" pitchFamily="34" charset="-79"/>
                        </a:rPr>
                        <a:t>סמסטר א</a:t>
                      </a:r>
                    </a:p>
                  </a:txBody>
                  <a:tcPr/>
                </a:tc>
                <a:extLst>
                  <a:ext uri="{0D108BD9-81ED-4DB2-BD59-A6C34878D82A}">
                    <a16:rowId xmlns:a16="http://schemas.microsoft.com/office/drawing/2014/main" val="10000"/>
                  </a:ext>
                </a:extLst>
              </a:tr>
              <a:tr h="290379">
                <a:tc>
                  <a:txBody>
                    <a:bodyPr/>
                    <a:lstStyle/>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0305631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3414641275"/>
              </p:ext>
            </p:extLst>
          </p:nvPr>
        </p:nvGraphicFramePr>
        <p:xfrm>
          <a:off x="386532" y="1263741"/>
          <a:ext cx="11521280" cy="1359173"/>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63145">
                  <a:extLst>
                    <a:ext uri="{9D8B030D-6E8A-4147-A177-3AD203B41FA5}">
                      <a16:colId xmlns:a16="http://schemas.microsoft.com/office/drawing/2014/main" val="20003"/>
                    </a:ext>
                  </a:extLst>
                </a:gridCol>
                <a:gridCol w="468218">
                  <a:extLst>
                    <a:ext uri="{9D8B030D-6E8A-4147-A177-3AD203B41FA5}">
                      <a16:colId xmlns:a16="http://schemas.microsoft.com/office/drawing/2014/main" val="20004"/>
                    </a:ext>
                  </a:extLst>
                </a:gridCol>
                <a:gridCol w="1472152">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שם הקורס</a:t>
                      </a:r>
                    </a:p>
                  </a:txBody>
                  <a:tcPr/>
                </a:tc>
                <a:tc>
                  <a:txBody>
                    <a:bodyPr/>
                    <a:lstStyle/>
                    <a:p>
                      <a:pPr rtl="1"/>
                      <a:r>
                        <a:rPr lang="he-IL" dirty="0">
                          <a:latin typeface="David" panose="020E0502060401010101" pitchFamily="34" charset="-79"/>
                          <a:cs typeface="David" panose="020E0502060401010101" pitchFamily="34" charset="-79"/>
                        </a:rPr>
                        <a:t>מרצה</a:t>
                      </a:r>
                    </a:p>
                  </a:txBody>
                  <a:tcPr/>
                </a:tc>
                <a:tc>
                  <a:txBody>
                    <a:bodyPr/>
                    <a:lstStyle/>
                    <a:p>
                      <a:pPr rtl="1"/>
                      <a:r>
                        <a:rPr lang="he-IL" dirty="0">
                          <a:latin typeface="David" panose="020E0502060401010101" pitchFamily="34" charset="-79"/>
                          <a:cs typeface="David" panose="020E0502060401010101" pitchFamily="34" charset="-79"/>
                        </a:rPr>
                        <a:t>סמס'</a:t>
                      </a:r>
                    </a:p>
                  </a:txBody>
                  <a:tcPr/>
                </a:tc>
                <a:tc>
                  <a:txBody>
                    <a:bodyPr/>
                    <a:lstStyle/>
                    <a:p>
                      <a:pPr rtl="1"/>
                      <a:r>
                        <a:rPr lang="he-IL" dirty="0">
                          <a:latin typeface="David" panose="020E0502060401010101" pitchFamily="34" charset="-79"/>
                          <a:cs typeface="David" panose="020E0502060401010101" pitchFamily="34" charset="-79"/>
                        </a:rPr>
                        <a:t>יום</a:t>
                      </a:r>
                    </a:p>
                  </a:txBody>
                  <a:tcPr/>
                </a:tc>
                <a:tc>
                  <a:txBody>
                    <a:bodyPr/>
                    <a:lstStyle/>
                    <a:p>
                      <a:pP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algn="r" rtl="1"/>
                      <a:r>
                        <a:rPr lang="he-IL" dirty="0">
                          <a:latin typeface="David" panose="020E0502060401010101" pitchFamily="34" charset="-79"/>
                          <a:cs typeface="David" panose="020E0502060401010101" pitchFamily="34" charset="-79"/>
                        </a:rPr>
                        <a:t>לימודי מדינת ישראל</a:t>
                      </a:r>
                    </a:p>
                    <a:p>
                      <a:pPr algn="r" rtl="1"/>
                      <a:r>
                        <a:rPr lang="he-IL" dirty="0">
                          <a:latin typeface="David" panose="020E0502060401010101" pitchFamily="34" charset="-79"/>
                          <a:cs typeface="David" panose="020E0502060401010101" pitchFamily="34" charset="-79"/>
                        </a:rPr>
                        <a:t>167-1-0039</a:t>
                      </a:r>
                    </a:p>
                  </a:txBody>
                  <a:tcPr/>
                </a:tc>
                <a:tc>
                  <a:txBody>
                    <a:bodyPr/>
                    <a:lstStyle/>
                    <a:p>
                      <a:pPr algn="r" rtl="1"/>
                      <a:r>
                        <a:rPr lang="he-IL" dirty="0">
                          <a:latin typeface="David" panose="020E0502060401010101" pitchFamily="34" charset="-79"/>
                          <a:cs typeface="David" panose="020E0502060401010101" pitchFamily="34" charset="-79"/>
                        </a:rPr>
                        <a:t>ישעיהו </a:t>
                      </a:r>
                      <a:r>
                        <a:rPr lang="he-IL" dirty="0" err="1">
                          <a:latin typeface="David" panose="020E0502060401010101" pitchFamily="34" charset="-79"/>
                          <a:cs typeface="David" panose="020E0502060401010101" pitchFamily="34" charset="-79"/>
                        </a:rPr>
                        <a:t>ליבוביץ</a:t>
                      </a:r>
                      <a:endParaRPr lang="he-IL" dirty="0">
                        <a:latin typeface="David" panose="020E0502060401010101" pitchFamily="34" charset="-79"/>
                        <a:cs typeface="David" panose="020E0502060401010101" pitchFamily="34" charset="-79"/>
                      </a:endParaRPr>
                    </a:p>
                  </a:txBody>
                  <a:tcPr/>
                </a:tc>
                <a:tc>
                  <a:txBody>
                    <a:bodyPr/>
                    <a:lstStyle/>
                    <a:p>
                      <a:pPr algn="r" rtl="1"/>
                      <a:r>
                        <a:rPr lang="he-IL" dirty="0">
                          <a:latin typeface="David" panose="020E0502060401010101" pitchFamily="34" charset="-79"/>
                          <a:cs typeface="David" panose="020E0502060401010101" pitchFamily="34" charset="-79"/>
                        </a:rPr>
                        <a:t>פרופסור</a:t>
                      </a:r>
                      <a:r>
                        <a:rPr lang="he-IL" baseline="0" dirty="0">
                          <a:latin typeface="David" panose="020E0502060401010101" pitchFamily="34" charset="-79"/>
                          <a:cs typeface="David" panose="020E0502060401010101" pitchFamily="34" charset="-79"/>
                        </a:rPr>
                        <a:t> גדעון </a:t>
                      </a:r>
                      <a:r>
                        <a:rPr lang="he-IL" baseline="0" dirty="0" err="1">
                          <a:latin typeface="David" panose="020E0502060401010101" pitchFamily="34" charset="-79"/>
                          <a:cs typeface="David" panose="020E0502060401010101" pitchFamily="34" charset="-79"/>
                        </a:rPr>
                        <a:t>כ"ץ</a:t>
                      </a:r>
                      <a:endParaRPr lang="he-IL" dirty="0">
                        <a:latin typeface="David" panose="020E0502060401010101" pitchFamily="34" charset="-79"/>
                        <a:cs typeface="David" panose="020E0502060401010101" pitchFamily="34" charset="-79"/>
                      </a:endParaRPr>
                    </a:p>
                  </a:txBody>
                  <a:tcPr/>
                </a:tc>
                <a:tc>
                  <a:txBody>
                    <a:bodyPr/>
                    <a:lstStyle/>
                    <a:p>
                      <a:pPr algn="r" rtl="1"/>
                      <a:r>
                        <a:rPr lang="he-IL" dirty="0">
                          <a:latin typeface="David" panose="020E0502060401010101" pitchFamily="34" charset="-79"/>
                          <a:cs typeface="David" panose="020E0502060401010101" pitchFamily="34" charset="-79"/>
                        </a:rPr>
                        <a:t>א</a:t>
                      </a:r>
                    </a:p>
                  </a:txBody>
                  <a:tcPr/>
                </a:tc>
                <a:tc>
                  <a:txBody>
                    <a:bodyPr/>
                    <a:lstStyle/>
                    <a:p>
                      <a:pPr algn="r" rtl="1"/>
                      <a:r>
                        <a:rPr lang="he-IL" dirty="0">
                          <a:latin typeface="David" panose="020E0502060401010101" pitchFamily="34" charset="-79"/>
                          <a:cs typeface="David" panose="020E0502060401010101" pitchFamily="34" charset="-79"/>
                        </a:rPr>
                        <a:t>ב</a:t>
                      </a:r>
                    </a:p>
                  </a:txBody>
                  <a:tcPr/>
                </a:tc>
                <a:tc>
                  <a:txBody>
                    <a:bodyPr/>
                    <a:lstStyle/>
                    <a:p>
                      <a:pPr algn="r" rtl="1"/>
                      <a:r>
                        <a:rPr lang="he-IL" dirty="0">
                          <a:latin typeface="David" panose="020E0502060401010101" pitchFamily="34" charset="-79"/>
                          <a:cs typeface="David" panose="020E0502060401010101" pitchFamily="34" charset="-79"/>
                        </a:rPr>
                        <a:t>14-16</a:t>
                      </a:r>
                    </a:p>
                  </a:txBody>
                  <a:tcPr/>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511824" y="3022852"/>
          <a:ext cx="7395988" cy="3249039"/>
        </p:xfrm>
        <a:graphic>
          <a:graphicData uri="http://schemas.openxmlformats.org/drawingml/2006/table">
            <a:tbl>
              <a:tblPr rtl="1" firstRow="1" bandRow="1">
                <a:tableStyleId>{93296810-A885-4BE3-A3E7-6D5BEEA58F35}</a:tableStyleId>
              </a:tblPr>
              <a:tblGrid>
                <a:gridCol w="7395988">
                  <a:extLst>
                    <a:ext uri="{9D8B030D-6E8A-4147-A177-3AD203B41FA5}">
                      <a16:colId xmlns:a16="http://schemas.microsoft.com/office/drawing/2014/main" val="20000"/>
                    </a:ext>
                  </a:extLst>
                </a:gridCol>
              </a:tblGrid>
              <a:tr h="37235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2876686">
                <a:tc>
                  <a:txBody>
                    <a:bodyPr/>
                    <a:lstStyle/>
                    <a:p>
                      <a:pPr algn="r" rtl="1"/>
                      <a:r>
                        <a:rPr lang="he-IL" sz="1800" dirty="0">
                          <a:latin typeface="David" panose="020E0502060401010101" pitchFamily="34" charset="-79"/>
                          <a:cs typeface="David" panose="020E0502060401010101" pitchFamily="34" charset="-79"/>
                        </a:rPr>
                        <a:t>במהלך הקורס נקרא טקסטים פילוסופים שנכתבו בתחילת המאה העשרים בעברית, חלקם מקוריים וחלקם תרגומים, ונדון בסוגיות לשוניות, תרבותיות, היסטוריות ופילוסופיות.</a:t>
                      </a:r>
                    </a:p>
                  </a:txBody>
                  <a:tcPr/>
                </a:tc>
                <a:extLst>
                  <a:ext uri="{0D108BD9-81ED-4DB2-BD59-A6C34878D82A}">
                    <a16:rowId xmlns:a16="http://schemas.microsoft.com/office/drawing/2014/main" val="10001"/>
                  </a:ext>
                </a:extLst>
              </a:tr>
            </a:tbl>
          </a:graphicData>
        </a:graphic>
      </p:graphicFrame>
      <p:sp>
        <p:nvSpPr>
          <p:cNvPr id="7" name="TextBox 6"/>
          <p:cNvSpPr txBox="1"/>
          <p:nvPr/>
        </p:nvSpPr>
        <p:spPr>
          <a:xfrm>
            <a:off x="9176147" y="889094"/>
            <a:ext cx="2781531" cy="369332"/>
          </a:xfrm>
          <a:prstGeom prst="rect">
            <a:avLst/>
          </a:prstGeom>
          <a:noFill/>
          <a:effectLst/>
        </p:spPr>
        <p:txBody>
          <a:bodyPr wrap="square"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Guttman Frnew" panose="02010401010101010101" pitchFamily="2" charset="-79"/>
                <a:ea typeface="+mn-ea"/>
                <a:cs typeface="Guttman Frnew" panose="02010401010101010101" pitchFamily="2" charset="-79"/>
              </a:rPr>
              <a:t>הפקולטה למדעי הרוח והחברה</a:t>
            </a:r>
          </a:p>
        </p:txBody>
      </p:sp>
      <p:sp>
        <p:nvSpPr>
          <p:cNvPr id="4" name="AutoShape 2" descr="×ª××¦××ª ×ª××× × ×¢×××¨ ×××ª×¨××"/>
          <p:cNvSpPr>
            <a:spLocks noChangeAspect="1" noChangeArrowheads="1"/>
          </p:cNvSpPr>
          <p:nvPr/>
        </p:nvSpPr>
        <p:spPr bwMode="auto">
          <a:xfrm rot="9471088">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8" name="AutoShape 4" descr="×ª××¦××ª ×ª××× × ×¢×××¨ ×××ª×¨××"/>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2" name="טבלה 11"/>
          <p:cNvGraphicFramePr>
            <a:graphicFrameLocks noGrp="1"/>
          </p:cNvGraphicFramePr>
          <p:nvPr/>
        </p:nvGraphicFramePr>
        <p:xfrm>
          <a:off x="454406" y="226771"/>
          <a:ext cx="6336704" cy="883920"/>
        </p:xfrm>
        <a:graphic>
          <a:graphicData uri="http://schemas.openxmlformats.org/drawingml/2006/table">
            <a:tbl>
              <a:tblPr rtl="1" firstRow="1" bandRow="1">
                <a:tableStyleId>{93296810-A885-4BE3-A3E7-6D5BEEA58F35}</a:tableStyleId>
              </a:tblPr>
              <a:tblGrid>
                <a:gridCol w="6336704">
                  <a:extLst>
                    <a:ext uri="{9D8B030D-6E8A-4147-A177-3AD203B41FA5}">
                      <a16:colId xmlns:a16="http://schemas.microsoft.com/office/drawing/2014/main" val="20000"/>
                    </a:ext>
                  </a:extLst>
                </a:gridCol>
              </a:tblGrid>
              <a:tr h="357692">
                <a:tc>
                  <a:txBody>
                    <a:bodyPr/>
                    <a:lstStyle/>
                    <a:p>
                      <a:pPr algn="ctr" rtl="1"/>
                      <a:r>
                        <a:rPr lang="he-IL" sz="2800" dirty="0">
                          <a:latin typeface="David" panose="020E0502060401010101" pitchFamily="34" charset="-79"/>
                          <a:cs typeface="David" panose="020E0502060401010101" pitchFamily="34" charset="-79"/>
                        </a:rPr>
                        <a:t>סמסטר א</a:t>
                      </a:r>
                    </a:p>
                  </a:txBody>
                  <a:tcPr/>
                </a:tc>
                <a:extLst>
                  <a:ext uri="{0D108BD9-81ED-4DB2-BD59-A6C34878D82A}">
                    <a16:rowId xmlns:a16="http://schemas.microsoft.com/office/drawing/2014/main" val="10000"/>
                  </a:ext>
                </a:extLst>
              </a:tr>
              <a:tr h="290379">
                <a:tc>
                  <a:txBody>
                    <a:bodyPr/>
                    <a:lstStyle/>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1890258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839023019"/>
              </p:ext>
            </p:extLst>
          </p:nvPr>
        </p:nvGraphicFramePr>
        <p:xfrm>
          <a:off x="386532" y="1263741"/>
          <a:ext cx="11521280" cy="1359173"/>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63145">
                  <a:extLst>
                    <a:ext uri="{9D8B030D-6E8A-4147-A177-3AD203B41FA5}">
                      <a16:colId xmlns:a16="http://schemas.microsoft.com/office/drawing/2014/main" val="20003"/>
                    </a:ext>
                  </a:extLst>
                </a:gridCol>
                <a:gridCol w="468218">
                  <a:extLst>
                    <a:ext uri="{9D8B030D-6E8A-4147-A177-3AD203B41FA5}">
                      <a16:colId xmlns:a16="http://schemas.microsoft.com/office/drawing/2014/main" val="20004"/>
                    </a:ext>
                  </a:extLst>
                </a:gridCol>
                <a:gridCol w="1472152">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שם הקורס</a:t>
                      </a:r>
                    </a:p>
                  </a:txBody>
                  <a:tcPr/>
                </a:tc>
                <a:tc>
                  <a:txBody>
                    <a:bodyPr/>
                    <a:lstStyle/>
                    <a:p>
                      <a:pPr rtl="1"/>
                      <a:r>
                        <a:rPr lang="he-IL" dirty="0">
                          <a:latin typeface="David" panose="020E0502060401010101" pitchFamily="34" charset="-79"/>
                          <a:cs typeface="David" panose="020E0502060401010101" pitchFamily="34" charset="-79"/>
                        </a:rPr>
                        <a:t>מרצה</a:t>
                      </a:r>
                    </a:p>
                  </a:txBody>
                  <a:tcPr/>
                </a:tc>
                <a:tc>
                  <a:txBody>
                    <a:bodyPr/>
                    <a:lstStyle/>
                    <a:p>
                      <a:pPr rtl="1"/>
                      <a:r>
                        <a:rPr lang="he-IL" dirty="0">
                          <a:latin typeface="David" panose="020E0502060401010101" pitchFamily="34" charset="-79"/>
                          <a:cs typeface="David" panose="020E0502060401010101" pitchFamily="34" charset="-79"/>
                        </a:rPr>
                        <a:t>סמס'</a:t>
                      </a:r>
                    </a:p>
                  </a:txBody>
                  <a:tcPr/>
                </a:tc>
                <a:tc>
                  <a:txBody>
                    <a:bodyPr/>
                    <a:lstStyle/>
                    <a:p>
                      <a:pPr rtl="1"/>
                      <a:r>
                        <a:rPr lang="he-IL" dirty="0">
                          <a:latin typeface="David" panose="020E0502060401010101" pitchFamily="34" charset="-79"/>
                          <a:cs typeface="David" panose="020E0502060401010101" pitchFamily="34" charset="-79"/>
                        </a:rPr>
                        <a:t>יום</a:t>
                      </a:r>
                    </a:p>
                  </a:txBody>
                  <a:tcPr/>
                </a:tc>
                <a:tc>
                  <a:txBody>
                    <a:bodyPr/>
                    <a:lstStyle/>
                    <a:p>
                      <a:pP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rPr>
                        <a:t>לימודי מדינת ישראל</a:t>
                      </a:r>
                    </a:p>
                    <a:p>
                      <a:pPr algn="r" rtl="1"/>
                      <a:r>
                        <a:rPr lang="he-IL" dirty="0">
                          <a:latin typeface="David" panose="020E0502060401010101" pitchFamily="34" charset="-79"/>
                          <a:cs typeface="David" panose="020E0502060401010101" pitchFamily="34" charset="-79"/>
                        </a:rPr>
                        <a:t>167-1-0262</a:t>
                      </a:r>
                    </a:p>
                  </a:txBody>
                  <a:tcPr/>
                </a:tc>
                <a:tc>
                  <a:txBody>
                    <a:bodyPr/>
                    <a:lstStyle/>
                    <a:p>
                      <a:pPr algn="r" rtl="1"/>
                      <a:r>
                        <a:rPr lang="he-IL" dirty="0">
                          <a:latin typeface="David" panose="020E0502060401010101" pitchFamily="34" charset="-79"/>
                          <a:cs typeface="David" panose="020E0502060401010101" pitchFamily="34" charset="-79"/>
                        </a:rPr>
                        <a:t>דילמות והחלטות גורליות מהקמת המדינה עד היום</a:t>
                      </a:r>
                    </a:p>
                  </a:txBody>
                  <a:tcPr/>
                </a:tc>
                <a:tc>
                  <a:txBody>
                    <a:bodyPr/>
                    <a:lstStyle/>
                    <a:p>
                      <a:pPr algn="r" rtl="1"/>
                      <a:r>
                        <a:rPr lang="he-IL" dirty="0">
                          <a:latin typeface="David" panose="020E0502060401010101" pitchFamily="34" charset="-79"/>
                          <a:cs typeface="David" panose="020E0502060401010101" pitchFamily="34" charset="-79"/>
                        </a:rPr>
                        <a:t>דר נתן ארידן</a:t>
                      </a:r>
                    </a:p>
                  </a:txBody>
                  <a:tcPr/>
                </a:tc>
                <a:tc>
                  <a:txBody>
                    <a:bodyPr/>
                    <a:lstStyle/>
                    <a:p>
                      <a:pPr algn="r" rtl="1"/>
                      <a:r>
                        <a:rPr lang="he-IL" dirty="0">
                          <a:latin typeface="David" panose="020E0502060401010101" pitchFamily="34" charset="-79"/>
                          <a:cs typeface="David" panose="020E0502060401010101" pitchFamily="34" charset="-79"/>
                        </a:rPr>
                        <a:t>א</a:t>
                      </a:r>
                    </a:p>
                  </a:txBody>
                  <a:tcPr/>
                </a:tc>
                <a:tc>
                  <a:txBody>
                    <a:bodyPr/>
                    <a:lstStyle/>
                    <a:p>
                      <a:pPr algn="r" rtl="1"/>
                      <a:r>
                        <a:rPr lang="he-IL" dirty="0">
                          <a:latin typeface="David" panose="020E0502060401010101" pitchFamily="34" charset="-79"/>
                          <a:cs typeface="David" panose="020E0502060401010101" pitchFamily="34" charset="-79"/>
                        </a:rPr>
                        <a:t>א</a:t>
                      </a:r>
                    </a:p>
                  </a:txBody>
                  <a:tcPr/>
                </a:tc>
                <a:tc>
                  <a:txBody>
                    <a:bodyPr/>
                    <a:lstStyle/>
                    <a:p>
                      <a:pPr algn="r" rtl="1"/>
                      <a:r>
                        <a:rPr lang="he-IL" dirty="0">
                          <a:latin typeface="David" panose="020E0502060401010101" pitchFamily="34" charset="-79"/>
                          <a:cs typeface="David" panose="020E0502060401010101" pitchFamily="34" charset="-79"/>
                        </a:rPr>
                        <a:t>14-16</a:t>
                      </a:r>
                    </a:p>
                  </a:txBody>
                  <a:tcPr/>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413213" y="2775964"/>
          <a:ext cx="7395988" cy="4029953"/>
        </p:xfrm>
        <a:graphic>
          <a:graphicData uri="http://schemas.openxmlformats.org/drawingml/2006/table">
            <a:tbl>
              <a:tblPr rtl="1" firstRow="1" bandRow="1">
                <a:tableStyleId>{93296810-A885-4BE3-A3E7-6D5BEEA58F35}</a:tableStyleId>
              </a:tblPr>
              <a:tblGrid>
                <a:gridCol w="7395988">
                  <a:extLst>
                    <a:ext uri="{9D8B030D-6E8A-4147-A177-3AD203B41FA5}">
                      <a16:colId xmlns:a16="http://schemas.microsoft.com/office/drawing/2014/main" val="20000"/>
                    </a:ext>
                  </a:extLst>
                </a:gridCol>
              </a:tblGrid>
              <a:tr h="37235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2876686">
                <a:tc>
                  <a:txBody>
                    <a:bodyPr/>
                    <a:lstStyle/>
                    <a:p>
                      <a:pPr algn="r" rtl="1"/>
                      <a:r>
                        <a:rPr lang="he-IL" sz="1800" dirty="0">
                          <a:latin typeface="David" panose="020E0502060401010101" pitchFamily="34" charset="-79"/>
                          <a:cs typeface="David" panose="020E0502060401010101" pitchFamily="34" charset="-79"/>
                        </a:rPr>
                        <a:t>הקורס נלמד</a:t>
                      </a:r>
                      <a:r>
                        <a:rPr lang="he-IL" sz="1800" baseline="0" dirty="0">
                          <a:latin typeface="David" panose="020E0502060401010101" pitchFamily="34" charset="-79"/>
                          <a:cs typeface="David" panose="020E0502060401010101" pitchFamily="34" charset="-79"/>
                        </a:rPr>
                        <a:t> באנגלית </a:t>
                      </a:r>
                    </a:p>
                    <a:p>
                      <a:pPr algn="r" rtl="1"/>
                      <a:r>
                        <a:rPr lang="he-IL" sz="1800" kern="1200" dirty="0">
                          <a:solidFill>
                            <a:schemeClr val="dk1"/>
                          </a:solidFill>
                          <a:effectLst/>
                          <a:latin typeface="+mn-lt"/>
                          <a:ea typeface="+mn-ea"/>
                          <a:cs typeface="+mn-cs"/>
                        </a:rPr>
                        <a:t>במהלך דיון ביקורתי אמר חבר כנסת לראש הממשלה דוד בן</a:t>
                      </a:r>
                      <a:r>
                        <a:rPr lang="en-US" sz="1800" kern="1200" dirty="0">
                          <a:solidFill>
                            <a:schemeClr val="dk1"/>
                          </a:solidFill>
                          <a:effectLst/>
                          <a:latin typeface="+mn-lt"/>
                          <a:ea typeface="+mn-ea"/>
                          <a:cs typeface="+mn-cs"/>
                        </a:rPr>
                        <a:t>-</a:t>
                      </a:r>
                      <a:r>
                        <a:rPr lang="he-IL" sz="1800" kern="1200" dirty="0">
                          <a:solidFill>
                            <a:schemeClr val="dk1"/>
                          </a:solidFill>
                          <a:effectLst/>
                          <a:latin typeface="+mn-lt"/>
                          <a:ea typeface="+mn-ea"/>
                          <a:cs typeface="+mn-cs"/>
                        </a:rPr>
                        <a:t>גוריון כי</a:t>
                      </a:r>
                      <a:r>
                        <a:rPr lang="en-US" sz="1800" kern="1200" dirty="0">
                          <a:solidFill>
                            <a:schemeClr val="dk1"/>
                          </a:solidFill>
                          <a:effectLst/>
                          <a:latin typeface="+mn-lt"/>
                          <a:ea typeface="+mn-ea"/>
                          <a:cs typeface="+mn-cs"/>
                        </a:rPr>
                        <a:t> "</a:t>
                      </a:r>
                      <a:r>
                        <a:rPr lang="he-IL" sz="1800" kern="1200" dirty="0">
                          <a:solidFill>
                            <a:schemeClr val="dk1"/>
                          </a:solidFill>
                          <a:effectLst/>
                          <a:latin typeface="+mn-lt"/>
                          <a:ea typeface="+mn-ea"/>
                          <a:cs typeface="+mn-cs"/>
                        </a:rPr>
                        <a:t>מצפונו נקי</a:t>
                      </a:r>
                      <a:r>
                        <a:rPr lang="en-US" sz="1800" kern="1200" dirty="0">
                          <a:solidFill>
                            <a:schemeClr val="dk1"/>
                          </a:solidFill>
                          <a:effectLst/>
                          <a:latin typeface="+mn-lt"/>
                          <a:ea typeface="+mn-ea"/>
                          <a:cs typeface="+mn-cs"/>
                        </a:rPr>
                        <a:t>" </a:t>
                      </a:r>
                      <a:r>
                        <a:rPr lang="he-IL" sz="1800" kern="1200" dirty="0">
                          <a:solidFill>
                            <a:schemeClr val="dk1"/>
                          </a:solidFill>
                          <a:effectLst/>
                          <a:latin typeface="+mn-lt"/>
                          <a:ea typeface="+mn-ea"/>
                          <a:cs typeface="+mn-cs"/>
                        </a:rPr>
                        <a:t>ובן</a:t>
                      </a:r>
                      <a:r>
                        <a:rPr lang="en-US" sz="1800" kern="1200" dirty="0">
                          <a:solidFill>
                            <a:schemeClr val="dk1"/>
                          </a:solidFill>
                          <a:effectLst/>
                          <a:latin typeface="+mn-lt"/>
                          <a:ea typeface="+mn-ea"/>
                          <a:cs typeface="+mn-cs"/>
                        </a:rPr>
                        <a:t>-</a:t>
                      </a:r>
                      <a:r>
                        <a:rPr lang="he-IL" sz="1800" kern="1200" dirty="0">
                          <a:solidFill>
                            <a:schemeClr val="dk1"/>
                          </a:solidFill>
                          <a:effectLst/>
                          <a:latin typeface="+mn-lt"/>
                          <a:ea typeface="+mn-ea"/>
                          <a:cs typeface="+mn-cs"/>
                        </a:rPr>
                        <a:t>גוריון השיב לו </a:t>
                      </a:r>
                      <a:r>
                        <a:rPr lang="en-US" sz="1800" kern="1200" dirty="0">
                          <a:solidFill>
                            <a:schemeClr val="dk1"/>
                          </a:solidFill>
                          <a:effectLst/>
                          <a:latin typeface="+mn-lt"/>
                          <a:ea typeface="+mn-ea"/>
                          <a:cs typeface="+mn-cs"/>
                        </a:rPr>
                        <a:t>:</a:t>
                      </a:r>
                      <a:r>
                        <a:rPr lang="he-IL" sz="1800" kern="1200" dirty="0">
                          <a:solidFill>
                            <a:schemeClr val="dk1"/>
                          </a:solidFill>
                          <a:effectLst/>
                          <a:latin typeface="+mn-lt"/>
                          <a:ea typeface="+mn-ea"/>
                          <a:cs typeface="+mn-cs"/>
                        </a:rPr>
                        <a:t>"כמובן שהוא נקי כי מעולם לא היית צריך להשתמש בו</a:t>
                      </a:r>
                      <a:r>
                        <a:rPr lang="en-US" sz="1800" kern="1200" dirty="0">
                          <a:solidFill>
                            <a:schemeClr val="dk1"/>
                          </a:solidFill>
                          <a:effectLst/>
                          <a:latin typeface="+mn-lt"/>
                          <a:ea typeface="+mn-ea"/>
                          <a:cs typeface="+mn-cs"/>
                        </a:rPr>
                        <a:t>!" </a:t>
                      </a:r>
                      <a:r>
                        <a:rPr lang="he-IL" sz="1800" kern="1200" dirty="0">
                          <a:solidFill>
                            <a:schemeClr val="dk1"/>
                          </a:solidFill>
                          <a:effectLst/>
                          <a:latin typeface="+mn-lt"/>
                          <a:ea typeface="+mn-ea"/>
                          <a:cs typeface="+mn-cs"/>
                        </a:rPr>
                        <a:t>הסטודנטים יעברו דרך מתפתלת ומרגשת</a:t>
                      </a:r>
                      <a:r>
                        <a:rPr lang="en-US" sz="1800" kern="1200" dirty="0">
                          <a:solidFill>
                            <a:schemeClr val="dk1"/>
                          </a:solidFill>
                          <a:effectLst/>
                          <a:latin typeface="+mn-lt"/>
                          <a:ea typeface="+mn-ea"/>
                          <a:cs typeface="+mn-cs"/>
                        </a:rPr>
                        <a:t>, </a:t>
                      </a:r>
                      <a:r>
                        <a:rPr lang="he-IL" sz="1800" kern="1200" dirty="0">
                          <a:solidFill>
                            <a:schemeClr val="dk1"/>
                          </a:solidFill>
                          <a:effectLst/>
                          <a:latin typeface="+mn-lt"/>
                          <a:ea typeface="+mn-ea"/>
                          <a:cs typeface="+mn-cs"/>
                        </a:rPr>
                        <a:t>שתציג פרספקטיבה רחבה על האתגרים והדילמות הניצבים בפני ישראל והחלטות קריטיות בסוגיות יחסי חוץ, ביטחוניות, ענייני פנים ובינלאומיות. הסטודנטים ייהנו מחומרי מחומרים ראשוניים ייחודיים שרבים מהם לא פורסמו עד כה ומיועדים להם להגיע להבנה משלהם. עד סוף הקורס התלמידים יקבלו גם מיומנויות בכתיבת מאמרים ובהצגת טיעונים בהיבטים שונים ומנוגדים של המקצועות</a:t>
                      </a:r>
                      <a:r>
                        <a:rPr lang="en-US" sz="1800" kern="1200" dirty="0">
                          <a:solidFill>
                            <a:schemeClr val="dk1"/>
                          </a:solidFill>
                          <a:effectLst/>
                          <a:latin typeface="+mn-lt"/>
                          <a:ea typeface="+mn-ea"/>
                          <a:cs typeface="+mn-cs"/>
                        </a:rPr>
                        <a:t>. </a:t>
                      </a:r>
                      <a:r>
                        <a:rPr lang="he-IL" sz="1800" kern="1200" dirty="0">
                          <a:solidFill>
                            <a:schemeClr val="dk1"/>
                          </a:solidFill>
                          <a:effectLst/>
                          <a:latin typeface="+mn-lt"/>
                          <a:ea typeface="+mn-ea"/>
                          <a:cs typeface="+mn-cs"/>
                        </a:rPr>
                        <a:t>קורס זה מתאים לסטודנטים בכל התחומים לא רק בהבנת הסוגיות המורכבות ולעתים קרובות שנויות במחלוקת לעומק, אלא גם בהעשרת נקודת המבט שלהם וקורסים אחרים הנלמדים. ישראל היא נושא שנדון במחלוקת</a:t>
                      </a:r>
                      <a:r>
                        <a:rPr lang="en-US" sz="1800" kern="1200" dirty="0">
                          <a:solidFill>
                            <a:schemeClr val="dk1"/>
                          </a:solidFill>
                          <a:effectLst/>
                          <a:latin typeface="+mn-lt"/>
                          <a:ea typeface="+mn-ea"/>
                          <a:cs typeface="+mn-cs"/>
                        </a:rPr>
                        <a:t> – </a:t>
                      </a:r>
                      <a:r>
                        <a:rPr lang="he-IL" sz="1800" kern="1200" dirty="0">
                          <a:solidFill>
                            <a:schemeClr val="dk1"/>
                          </a:solidFill>
                          <a:effectLst/>
                          <a:latin typeface="+mn-lt"/>
                          <a:ea typeface="+mn-ea"/>
                          <a:cs typeface="+mn-cs"/>
                        </a:rPr>
                        <a:t>בעוד שאני מעודד דיון ודיונים בכיתה, אלה חייבים להיות מעוגנים בשיח אקדמי ובכבוד לדעות של כל חברי הכיתה</a:t>
                      </a:r>
                      <a:r>
                        <a:rPr lang="en-US" sz="1800" kern="1200" dirty="0">
                          <a:solidFill>
                            <a:schemeClr val="dk1"/>
                          </a:solidFill>
                          <a:effectLst/>
                          <a:latin typeface="+mn-lt"/>
                          <a:ea typeface="+mn-ea"/>
                          <a:cs typeface="+mn-cs"/>
                        </a:rPr>
                        <a:t>,</a:t>
                      </a:r>
                      <a:r>
                        <a:rPr lang="he-IL" sz="1800" kern="1200" dirty="0">
                          <a:solidFill>
                            <a:schemeClr val="dk1"/>
                          </a:solidFill>
                          <a:effectLst/>
                          <a:latin typeface="+mn-lt"/>
                          <a:ea typeface="+mn-ea"/>
                          <a:cs typeface="+mn-cs"/>
                        </a:rPr>
                        <a:t> גם אם לא מסכימים איתם</a:t>
                      </a:r>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sp>
        <p:nvSpPr>
          <p:cNvPr id="7" name="TextBox 6"/>
          <p:cNvSpPr txBox="1"/>
          <p:nvPr/>
        </p:nvSpPr>
        <p:spPr>
          <a:xfrm>
            <a:off x="9176147" y="889094"/>
            <a:ext cx="2781531" cy="369332"/>
          </a:xfrm>
          <a:prstGeom prst="rect">
            <a:avLst/>
          </a:prstGeom>
          <a:noFill/>
          <a:effectLst/>
        </p:spPr>
        <p:txBody>
          <a:bodyPr wrap="square"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Guttman Frnew" panose="02010401010101010101" pitchFamily="2" charset="-79"/>
                <a:ea typeface="+mn-ea"/>
                <a:cs typeface="Guttman Frnew" panose="02010401010101010101" pitchFamily="2" charset="-79"/>
              </a:rPr>
              <a:t>הפקולטה למדעי הרוח והחברה</a:t>
            </a:r>
          </a:p>
        </p:txBody>
      </p:sp>
      <p:sp>
        <p:nvSpPr>
          <p:cNvPr id="4" name="AutoShape 2" descr="×ª××¦××ª ×ª××× × ×¢×××¨ ×××ª×¨××"/>
          <p:cNvSpPr>
            <a:spLocks noChangeAspect="1" noChangeArrowheads="1"/>
          </p:cNvSpPr>
          <p:nvPr/>
        </p:nvSpPr>
        <p:spPr bwMode="auto">
          <a:xfrm rot="9471088">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8" name="AutoShape 4" descr="×ª××¦××ª ×ª××× × ×¢×××¨ ×××ª×¨××"/>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2" name="טבלה 11"/>
          <p:cNvGraphicFramePr>
            <a:graphicFrameLocks noGrp="1"/>
          </p:cNvGraphicFramePr>
          <p:nvPr/>
        </p:nvGraphicFramePr>
        <p:xfrm>
          <a:off x="454406" y="226771"/>
          <a:ext cx="6336704" cy="883920"/>
        </p:xfrm>
        <a:graphic>
          <a:graphicData uri="http://schemas.openxmlformats.org/drawingml/2006/table">
            <a:tbl>
              <a:tblPr rtl="1" firstRow="1" bandRow="1">
                <a:tableStyleId>{93296810-A885-4BE3-A3E7-6D5BEEA58F35}</a:tableStyleId>
              </a:tblPr>
              <a:tblGrid>
                <a:gridCol w="6336704">
                  <a:extLst>
                    <a:ext uri="{9D8B030D-6E8A-4147-A177-3AD203B41FA5}">
                      <a16:colId xmlns:a16="http://schemas.microsoft.com/office/drawing/2014/main" val="20000"/>
                    </a:ext>
                  </a:extLst>
                </a:gridCol>
              </a:tblGrid>
              <a:tr h="357692">
                <a:tc>
                  <a:txBody>
                    <a:bodyPr/>
                    <a:lstStyle/>
                    <a:p>
                      <a:pPr algn="ctr" rtl="1"/>
                      <a:r>
                        <a:rPr lang="he-IL" sz="2800" dirty="0">
                          <a:latin typeface="David" panose="020E0502060401010101" pitchFamily="34" charset="-79"/>
                          <a:cs typeface="David" panose="020E0502060401010101" pitchFamily="34" charset="-79"/>
                        </a:rPr>
                        <a:t>סמסטר א</a:t>
                      </a:r>
                    </a:p>
                  </a:txBody>
                  <a:tcPr/>
                </a:tc>
                <a:extLst>
                  <a:ext uri="{0D108BD9-81ED-4DB2-BD59-A6C34878D82A}">
                    <a16:rowId xmlns:a16="http://schemas.microsoft.com/office/drawing/2014/main" val="10000"/>
                  </a:ext>
                </a:extLst>
              </a:tr>
              <a:tr h="290379">
                <a:tc>
                  <a:txBody>
                    <a:bodyPr/>
                    <a:lstStyle/>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854839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407368" y="1268760"/>
          <a:ext cx="11521280" cy="1359173"/>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83735">
                  <a:extLst>
                    <a:ext uri="{9D8B030D-6E8A-4147-A177-3AD203B41FA5}">
                      <a16:colId xmlns:a16="http://schemas.microsoft.com/office/drawing/2014/main" val="20003"/>
                    </a:ext>
                  </a:extLst>
                </a:gridCol>
                <a:gridCol w="493926">
                  <a:extLst>
                    <a:ext uri="{9D8B030D-6E8A-4147-A177-3AD203B41FA5}">
                      <a16:colId xmlns:a16="http://schemas.microsoft.com/office/drawing/2014/main" val="20004"/>
                    </a:ext>
                  </a:extLst>
                </a:gridCol>
                <a:gridCol w="1425854">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שם הקורס</a:t>
                      </a:r>
                    </a:p>
                  </a:txBody>
                  <a:tcPr/>
                </a:tc>
                <a:tc>
                  <a:txBody>
                    <a:bodyPr/>
                    <a:lstStyle/>
                    <a:p>
                      <a:pPr rtl="1"/>
                      <a:r>
                        <a:rPr lang="he-IL" dirty="0">
                          <a:latin typeface="David" panose="020E0502060401010101" pitchFamily="34" charset="-79"/>
                          <a:cs typeface="David" panose="020E0502060401010101" pitchFamily="34" charset="-79"/>
                        </a:rPr>
                        <a:t>מרצה</a:t>
                      </a:r>
                    </a:p>
                  </a:txBody>
                  <a:tcPr/>
                </a:tc>
                <a:tc>
                  <a:txBody>
                    <a:bodyPr/>
                    <a:lstStyle/>
                    <a:p>
                      <a:pPr rtl="1"/>
                      <a:r>
                        <a:rPr lang="he-IL" dirty="0">
                          <a:latin typeface="David" panose="020E0502060401010101" pitchFamily="34" charset="-79"/>
                          <a:cs typeface="David" panose="020E0502060401010101" pitchFamily="34" charset="-79"/>
                        </a:rPr>
                        <a:t>סמס'</a:t>
                      </a:r>
                    </a:p>
                  </a:txBody>
                  <a:tcPr/>
                </a:tc>
                <a:tc>
                  <a:txBody>
                    <a:bodyPr/>
                    <a:lstStyle/>
                    <a:p>
                      <a:pPr rtl="1"/>
                      <a:r>
                        <a:rPr lang="he-IL" dirty="0">
                          <a:latin typeface="David" panose="020E0502060401010101" pitchFamily="34" charset="-79"/>
                          <a:cs typeface="David" panose="020E0502060401010101" pitchFamily="34" charset="-79"/>
                        </a:rPr>
                        <a:t>יום</a:t>
                      </a:r>
                    </a:p>
                  </a:txBody>
                  <a:tcPr/>
                </a:tc>
                <a:tc>
                  <a:txBody>
                    <a:bodyPr/>
                    <a:lstStyle/>
                    <a:p>
                      <a:pP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rtl="1"/>
                      <a:r>
                        <a:rPr lang="he-IL" dirty="0">
                          <a:latin typeface="David" panose="020E0502060401010101" pitchFamily="34" charset="-79"/>
                          <a:cs typeface="David" panose="020E0502060401010101" pitchFamily="34" charset="-79"/>
                        </a:rPr>
                        <a:t>היסטוריה של עם ישראל</a:t>
                      </a:r>
                    </a:p>
                    <a:p>
                      <a:pPr marL="0" marR="0" lvl="0" indent="0" algn="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rPr>
                        <a:t>125-1-1151</a:t>
                      </a:r>
                    </a:p>
                  </a:txBody>
                  <a:tcPr/>
                </a:tc>
                <a:tc>
                  <a:txBody>
                    <a:bodyPr/>
                    <a:lstStyle/>
                    <a:p>
                      <a:pPr rtl="1"/>
                      <a:r>
                        <a:rPr lang="he-IL" dirty="0">
                          <a:latin typeface="David" panose="020E0502060401010101" pitchFamily="34" charset="-79"/>
                          <a:cs typeface="David" panose="020E0502060401010101" pitchFamily="34" charset="-79"/>
                        </a:rPr>
                        <a:t>תולדות עם ישראל בימי הביניים משנת 600 עד 1100</a:t>
                      </a:r>
                    </a:p>
                  </a:txBody>
                  <a:tcPr/>
                </a:tc>
                <a:tc>
                  <a:txBody>
                    <a:bodyPr/>
                    <a:lstStyle/>
                    <a:p>
                      <a:pPr algn="ctr" rtl="1"/>
                      <a:r>
                        <a:rPr lang="he-IL" dirty="0">
                          <a:latin typeface="David" panose="020E0502060401010101" pitchFamily="34" charset="-79"/>
                          <a:cs typeface="David" panose="020E0502060401010101" pitchFamily="34" charset="-79"/>
                        </a:rPr>
                        <a:t>פרופ' טד פראם</a:t>
                      </a:r>
                    </a:p>
                  </a:txBody>
                  <a:tcPr/>
                </a:tc>
                <a:tc>
                  <a:txBody>
                    <a:bodyPr/>
                    <a:lstStyle/>
                    <a:p>
                      <a:pPr algn="ctr" rtl="1"/>
                      <a:r>
                        <a:rPr lang="he-IL" dirty="0">
                          <a:latin typeface="David" panose="020E0502060401010101" pitchFamily="34" charset="-79"/>
                          <a:cs typeface="David" panose="020E0502060401010101" pitchFamily="34" charset="-79"/>
                        </a:rPr>
                        <a:t>א'</a:t>
                      </a:r>
                    </a:p>
                  </a:txBody>
                  <a:tcPr/>
                </a:tc>
                <a:tc>
                  <a:txBody>
                    <a:bodyPr/>
                    <a:lstStyle/>
                    <a:p>
                      <a:pPr algn="ctr" rtl="1"/>
                      <a:r>
                        <a:rPr lang="he-IL" dirty="0">
                          <a:latin typeface="David" panose="020E0502060401010101" pitchFamily="34" charset="-79"/>
                          <a:cs typeface="David" panose="020E0502060401010101" pitchFamily="34" charset="-79"/>
                        </a:rPr>
                        <a:t>ה'</a:t>
                      </a:r>
                    </a:p>
                  </a:txBody>
                  <a:tcPr/>
                </a:tc>
                <a:tc>
                  <a:txBody>
                    <a:bodyPr/>
                    <a:lstStyle/>
                    <a:p>
                      <a:pPr algn="ctr" rtl="1"/>
                      <a:r>
                        <a:rPr lang="he-IL" dirty="0">
                          <a:latin typeface="David" panose="020E0502060401010101" pitchFamily="34" charset="-79"/>
                          <a:cs typeface="David" panose="020E0502060401010101" pitchFamily="34" charset="-79"/>
                        </a:rPr>
                        <a:t>10-12</a:t>
                      </a:r>
                    </a:p>
                  </a:txBody>
                  <a:tcPr/>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511824" y="2780928"/>
          <a:ext cx="7395988" cy="3414809"/>
        </p:xfrm>
        <a:graphic>
          <a:graphicData uri="http://schemas.openxmlformats.org/drawingml/2006/table">
            <a:tbl>
              <a:tblPr rtl="1" firstRow="1" bandRow="1">
                <a:tableStyleId>{93296810-A885-4BE3-A3E7-6D5BEEA58F35}</a:tableStyleId>
              </a:tblPr>
              <a:tblGrid>
                <a:gridCol w="7395988">
                  <a:extLst>
                    <a:ext uri="{9D8B030D-6E8A-4147-A177-3AD203B41FA5}">
                      <a16:colId xmlns:a16="http://schemas.microsoft.com/office/drawing/2014/main" val="20000"/>
                    </a:ext>
                  </a:extLst>
                </a:gridCol>
              </a:tblGrid>
              <a:tr h="538123">
                <a:tc>
                  <a:txBody>
                    <a:bodyPr/>
                    <a:lstStyle/>
                    <a:p>
                      <a:pPr algn="ctr" rtl="1"/>
                      <a:r>
                        <a:rPr lang="he-IL" sz="1800"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2876686">
                <a:tc>
                  <a:txBody>
                    <a:bodyPr/>
                    <a:lstStyle/>
                    <a:p>
                      <a:pPr algn="r" rtl="1"/>
                      <a:r>
                        <a:rPr lang="he-IL" sz="1800" dirty="0">
                          <a:latin typeface="David" panose="020E0502060401010101" pitchFamily="34" charset="-79"/>
                          <a:cs typeface="David" panose="020E0502060401010101" pitchFamily="34" charset="-79"/>
                        </a:rPr>
                        <a:t>הקורס יסקור את הנושאים והזירות המרכזיות בתולדות עם ישראל בחלקם הראשון של ימי הביניים בין עליית האסלאם לסיומה של המאה ה-11.</a:t>
                      </a:r>
                    </a:p>
                  </a:txBody>
                  <a:tcPr/>
                </a:tc>
                <a:extLst>
                  <a:ext uri="{0D108BD9-81ED-4DB2-BD59-A6C34878D82A}">
                    <a16:rowId xmlns:a16="http://schemas.microsoft.com/office/drawing/2014/main" val="10001"/>
                  </a:ext>
                </a:extLst>
              </a:tr>
            </a:tbl>
          </a:graphicData>
        </a:graphic>
      </p:graphicFrame>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71362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3925029082"/>
              </p:ext>
            </p:extLst>
          </p:nvPr>
        </p:nvGraphicFramePr>
        <p:xfrm>
          <a:off x="385590" y="1232262"/>
          <a:ext cx="11543058" cy="5274070"/>
        </p:xfrm>
        <a:graphic>
          <a:graphicData uri="http://schemas.openxmlformats.org/drawingml/2006/table">
            <a:tbl>
              <a:tblPr rtl="1" firstRow="1" bandRow="1">
                <a:tableStyleId>{E8B1032C-EA38-4F05-BA0D-38AFFFC7BED3}</a:tableStyleId>
              </a:tblPr>
              <a:tblGrid>
                <a:gridCol w="2862477">
                  <a:extLst>
                    <a:ext uri="{9D8B030D-6E8A-4147-A177-3AD203B41FA5}">
                      <a16:colId xmlns:a16="http://schemas.microsoft.com/office/drawing/2014/main" val="20000"/>
                    </a:ext>
                  </a:extLst>
                </a:gridCol>
                <a:gridCol w="3392396">
                  <a:extLst>
                    <a:ext uri="{9D8B030D-6E8A-4147-A177-3AD203B41FA5}">
                      <a16:colId xmlns:a16="http://schemas.microsoft.com/office/drawing/2014/main" val="20001"/>
                    </a:ext>
                  </a:extLst>
                </a:gridCol>
                <a:gridCol w="2249503">
                  <a:extLst>
                    <a:ext uri="{9D8B030D-6E8A-4147-A177-3AD203B41FA5}">
                      <a16:colId xmlns:a16="http://schemas.microsoft.com/office/drawing/2014/main" val="20002"/>
                    </a:ext>
                  </a:extLst>
                </a:gridCol>
                <a:gridCol w="752858">
                  <a:extLst>
                    <a:ext uri="{9D8B030D-6E8A-4147-A177-3AD203B41FA5}">
                      <a16:colId xmlns:a16="http://schemas.microsoft.com/office/drawing/2014/main" val="20003"/>
                    </a:ext>
                  </a:extLst>
                </a:gridCol>
                <a:gridCol w="901097">
                  <a:extLst>
                    <a:ext uri="{9D8B030D-6E8A-4147-A177-3AD203B41FA5}">
                      <a16:colId xmlns:a16="http://schemas.microsoft.com/office/drawing/2014/main" val="20004"/>
                    </a:ext>
                  </a:extLst>
                </a:gridCol>
                <a:gridCol w="1384727">
                  <a:extLst>
                    <a:ext uri="{9D8B030D-6E8A-4147-A177-3AD203B41FA5}">
                      <a16:colId xmlns:a16="http://schemas.microsoft.com/office/drawing/2014/main" val="20005"/>
                    </a:ext>
                  </a:extLst>
                </a:gridCol>
              </a:tblGrid>
              <a:tr h="457156">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שם הקורס</a:t>
                      </a:r>
                    </a:p>
                  </a:txBody>
                  <a:tcPr/>
                </a:tc>
                <a:tc>
                  <a:txBody>
                    <a:bodyPr/>
                    <a:lstStyle/>
                    <a:p>
                      <a:pPr rtl="1"/>
                      <a:r>
                        <a:rPr lang="he-IL" dirty="0">
                          <a:latin typeface="David" panose="020E0502060401010101" pitchFamily="34" charset="-79"/>
                          <a:cs typeface="David" panose="020E0502060401010101" pitchFamily="34" charset="-79"/>
                        </a:rPr>
                        <a:t>מרצה</a:t>
                      </a:r>
                    </a:p>
                  </a:txBody>
                  <a:tcPr/>
                </a:tc>
                <a:tc>
                  <a:txBody>
                    <a:bodyPr/>
                    <a:lstStyle/>
                    <a:p>
                      <a:pPr rtl="1"/>
                      <a:r>
                        <a:rPr lang="he-IL" dirty="0">
                          <a:latin typeface="David" panose="020E0502060401010101" pitchFamily="34" charset="-79"/>
                          <a:cs typeface="David" panose="020E0502060401010101" pitchFamily="34" charset="-79"/>
                        </a:rPr>
                        <a:t>סמס'</a:t>
                      </a:r>
                    </a:p>
                  </a:txBody>
                  <a:tcPr/>
                </a:tc>
                <a:tc>
                  <a:txBody>
                    <a:bodyPr/>
                    <a:lstStyle/>
                    <a:p>
                      <a:pPr rtl="1"/>
                      <a:r>
                        <a:rPr lang="he-IL" dirty="0">
                          <a:latin typeface="David" panose="020E0502060401010101" pitchFamily="34" charset="-79"/>
                          <a:cs typeface="David" panose="020E0502060401010101" pitchFamily="34" charset="-79"/>
                        </a:rPr>
                        <a:t>יום</a:t>
                      </a:r>
                    </a:p>
                  </a:txBody>
                  <a:tcPr/>
                </a:tc>
                <a:tc>
                  <a:txBody>
                    <a:bodyPr/>
                    <a:lstStyle/>
                    <a:p>
                      <a:pP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650419">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126-1-1141</a:t>
                      </a:r>
                    </a:p>
                  </a:txBody>
                  <a:tcPr marL="68580" marR="68580"/>
                </a:tc>
                <a:tc>
                  <a:txBody>
                    <a:bodyPr/>
                    <a:lstStyle/>
                    <a:p>
                      <a:pPr rtl="1"/>
                      <a:r>
                        <a:rPr lang="he-IL" dirty="0">
                          <a:latin typeface="David" panose="020E0502060401010101" pitchFamily="34" charset="-79"/>
                          <a:cs typeface="David" panose="020E0502060401010101" pitchFamily="34" charset="-79"/>
                        </a:rPr>
                        <a:t>מבוא לפילוסופיה יהודית מודרנית בין המאות 17-19 (ס)</a:t>
                      </a:r>
                    </a:p>
                  </a:txBody>
                  <a:tcPr marL="68580" marR="68580"/>
                </a:tc>
                <a:tc>
                  <a:txBody>
                    <a:bodyPr/>
                    <a:lstStyle/>
                    <a:p>
                      <a:pPr rtl="1"/>
                      <a:r>
                        <a:rPr lang="he-IL" dirty="0">
                          <a:latin typeface="David" panose="020E0502060401010101" pitchFamily="34" charset="-79"/>
                          <a:cs typeface="David" panose="020E0502060401010101" pitchFamily="34" charset="-79"/>
                        </a:rPr>
                        <a:t>ד"ר ניחם רוס</a:t>
                      </a:r>
                    </a:p>
                  </a:txBody>
                  <a:tcPr marL="68580" marR="68580"/>
                </a:tc>
                <a:tc>
                  <a:txBody>
                    <a:bodyPr/>
                    <a:lstStyle/>
                    <a:p>
                      <a:pPr rtl="1"/>
                      <a:r>
                        <a:rPr lang="he-IL" dirty="0">
                          <a:latin typeface="David" panose="020E0502060401010101" pitchFamily="34" charset="-79"/>
                          <a:cs typeface="David" panose="020E0502060401010101" pitchFamily="34" charset="-79"/>
                        </a:rPr>
                        <a:t>א'</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12-14</a:t>
                      </a:r>
                    </a:p>
                  </a:txBody>
                  <a:tcPr marL="68580" marR="68580"/>
                </a:tc>
                <a:extLst>
                  <a:ext uri="{0D108BD9-81ED-4DB2-BD59-A6C34878D82A}">
                    <a16:rowId xmlns:a16="http://schemas.microsoft.com/office/drawing/2014/main" val="231656743"/>
                  </a:ext>
                </a:extLst>
              </a:tr>
              <a:tr h="650419">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126-1-242</a:t>
                      </a:r>
                    </a:p>
                  </a:txBody>
                  <a:tcPr marL="68580" marR="68580"/>
                </a:tc>
                <a:tc>
                  <a:txBody>
                    <a:bodyPr/>
                    <a:lstStyle/>
                    <a:p>
                      <a:pPr rtl="1"/>
                      <a:r>
                        <a:rPr lang="he-IL" dirty="0">
                          <a:latin typeface="David" panose="020E0502060401010101" pitchFamily="34" charset="-79"/>
                          <a:cs typeface="David" panose="020E0502060401010101" pitchFamily="34" charset="-79"/>
                        </a:rPr>
                        <a:t>בן דת למוסר בהגות היהודית בעת החדשה</a:t>
                      </a:r>
                    </a:p>
                  </a:txBody>
                  <a:tcPr marL="68580" marR="68580"/>
                </a:tc>
                <a:tc>
                  <a:txBody>
                    <a:bodyPr/>
                    <a:lstStyle/>
                    <a:p>
                      <a:pPr rtl="1"/>
                      <a:r>
                        <a:rPr lang="he-IL" dirty="0">
                          <a:latin typeface="David" panose="020E0502060401010101" pitchFamily="34" charset="-79"/>
                          <a:cs typeface="David" panose="020E0502060401010101" pitchFamily="34" charset="-79"/>
                        </a:rPr>
                        <a:t>ד"ר ניחם רוס</a:t>
                      </a:r>
                    </a:p>
                  </a:txBody>
                  <a:tcPr marL="68580" marR="68580"/>
                </a:tc>
                <a:tc>
                  <a:txBody>
                    <a:bodyPr/>
                    <a:lstStyle/>
                    <a:p>
                      <a:pPr rtl="1"/>
                      <a:r>
                        <a:rPr lang="he-IL" dirty="0">
                          <a:latin typeface="David" panose="020E0502060401010101" pitchFamily="34" charset="-79"/>
                          <a:cs typeface="David" panose="020E0502060401010101" pitchFamily="34" charset="-79"/>
                        </a:rPr>
                        <a:t>א'</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16-18</a:t>
                      </a:r>
                    </a:p>
                  </a:txBody>
                  <a:tcPr marL="68580" marR="68580"/>
                </a:tc>
                <a:extLst>
                  <a:ext uri="{0D108BD9-81ED-4DB2-BD59-A6C34878D82A}">
                    <a16:rowId xmlns:a16="http://schemas.microsoft.com/office/drawing/2014/main" val="830684610"/>
                  </a:ext>
                </a:extLst>
              </a:tr>
              <a:tr h="650419">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126-1-1051</a:t>
                      </a:r>
                    </a:p>
                  </a:txBody>
                  <a:tcPr marL="68580" marR="68580"/>
                </a:tc>
                <a:tc>
                  <a:txBody>
                    <a:bodyPr/>
                    <a:lstStyle/>
                    <a:p>
                      <a:pPr rtl="1"/>
                      <a:r>
                        <a:rPr lang="he-IL" dirty="0">
                          <a:latin typeface="David" panose="020E0502060401010101" pitchFamily="34" charset="-79"/>
                          <a:cs typeface="David" panose="020E0502060401010101" pitchFamily="34" charset="-79"/>
                        </a:rPr>
                        <a:t>מבוא לפילוסופיה יהודית של ימי הביניים </a:t>
                      </a:r>
                    </a:p>
                  </a:txBody>
                  <a:tcPr marL="68580" marR="68580"/>
                </a:tc>
                <a:tc>
                  <a:txBody>
                    <a:bodyPr/>
                    <a:lstStyle/>
                    <a:p>
                      <a:r>
                        <a:rPr lang="he-IL" dirty="0"/>
                        <a:t>ד"ר שלום</a:t>
                      </a:r>
                      <a:r>
                        <a:rPr lang="he-IL" baseline="0" dirty="0"/>
                        <a:t> צדיק</a:t>
                      </a:r>
                      <a:endParaRPr lang="he-IL" dirty="0"/>
                    </a:p>
                  </a:txBody>
                  <a:tcPr marL="68580" marR="68580"/>
                </a:tc>
                <a:tc>
                  <a:txBody>
                    <a:bodyPr/>
                    <a:lstStyle/>
                    <a:p>
                      <a:r>
                        <a:rPr lang="he-IL" dirty="0"/>
                        <a:t>א'</a:t>
                      </a:r>
                    </a:p>
                  </a:txBody>
                  <a:tcPr marL="68580" marR="68580"/>
                </a:tc>
                <a:tc>
                  <a:txBody>
                    <a:bodyPr/>
                    <a:lstStyle/>
                    <a:p>
                      <a:r>
                        <a:rPr lang="he-IL" dirty="0"/>
                        <a:t>א'</a:t>
                      </a:r>
                    </a:p>
                  </a:txBody>
                  <a:tcPr marL="68580" marR="68580"/>
                </a:tc>
                <a:tc>
                  <a:txBody>
                    <a:bodyPr/>
                    <a:lstStyle/>
                    <a:p>
                      <a:r>
                        <a:rPr lang="he-IL" dirty="0"/>
                        <a:t>10-12</a:t>
                      </a:r>
                    </a:p>
                  </a:txBody>
                  <a:tcPr marL="68580" marR="68580"/>
                </a:tc>
                <a:extLst>
                  <a:ext uri="{0D108BD9-81ED-4DB2-BD59-A6C34878D82A}">
                    <a16:rowId xmlns:a16="http://schemas.microsoft.com/office/drawing/2014/main" val="703472320"/>
                  </a:ext>
                </a:extLst>
              </a:tr>
              <a:tr h="650419">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126-1-0267</a:t>
                      </a:r>
                    </a:p>
                  </a:txBody>
                  <a:tcPr marL="68580" marR="68580"/>
                </a:tc>
                <a:tc>
                  <a:txBody>
                    <a:bodyPr/>
                    <a:lstStyle/>
                    <a:p>
                      <a:pPr rtl="1"/>
                      <a:r>
                        <a:rPr lang="he-IL" sz="1800" b="0" i="0" kern="1200" dirty="0">
                          <a:solidFill>
                            <a:schemeClr val="tx1"/>
                          </a:solidFill>
                          <a:effectLst/>
                          <a:latin typeface="+mn-lt"/>
                          <a:ea typeface="+mn-ea"/>
                          <a:cs typeface="+mn-cs"/>
                        </a:rPr>
                        <a:t>על שדים ואנשים: דמונולוגיה יהודית בעת העתיקה </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פרופ' יובל הררי</a:t>
                      </a:r>
                    </a:p>
                  </a:txBody>
                  <a:tcPr marL="68580" marR="68580"/>
                </a:tc>
                <a:tc>
                  <a:txBody>
                    <a:bodyPr/>
                    <a:lstStyle/>
                    <a:p>
                      <a:pPr rtl="1"/>
                      <a:r>
                        <a:rPr lang="he-IL" dirty="0">
                          <a:latin typeface="David" panose="020E0502060401010101" pitchFamily="34" charset="-79"/>
                          <a:cs typeface="David" panose="020E0502060401010101" pitchFamily="34" charset="-79"/>
                        </a:rPr>
                        <a:t>א'</a:t>
                      </a:r>
                    </a:p>
                  </a:txBody>
                  <a:tcPr marL="68580" marR="68580"/>
                </a:tc>
                <a:tc>
                  <a:txBody>
                    <a:bodyPr/>
                    <a:lstStyle/>
                    <a:p>
                      <a:pPr rtl="1"/>
                      <a:r>
                        <a:rPr lang="he-IL" dirty="0">
                          <a:latin typeface="David" panose="020E0502060401010101" pitchFamily="34" charset="-79"/>
                          <a:cs typeface="David" panose="020E0502060401010101" pitchFamily="34" charset="-79"/>
                        </a:rPr>
                        <a:t>ד</a:t>
                      </a:r>
                    </a:p>
                  </a:txBody>
                  <a:tcPr marL="68580" marR="68580"/>
                </a:tc>
                <a:tc>
                  <a:txBody>
                    <a:bodyPr/>
                    <a:lstStyle/>
                    <a:p>
                      <a:pPr rtl="1"/>
                      <a:r>
                        <a:rPr lang="he-IL" dirty="0">
                          <a:latin typeface="David" panose="020E0502060401010101" pitchFamily="34" charset="-79"/>
                          <a:cs typeface="David" panose="020E0502060401010101" pitchFamily="34" charset="-79"/>
                        </a:rPr>
                        <a:t>14-16</a:t>
                      </a:r>
                    </a:p>
                  </a:txBody>
                  <a:tcPr marL="68580" marR="68580"/>
                </a:tc>
                <a:extLst>
                  <a:ext uri="{0D108BD9-81ED-4DB2-BD59-A6C34878D82A}">
                    <a16:rowId xmlns:a16="http://schemas.microsoft.com/office/drawing/2014/main" val="1246968270"/>
                  </a:ext>
                </a:extLst>
              </a:tr>
              <a:tr h="650419">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126-1-230</a:t>
                      </a:r>
                    </a:p>
                  </a:txBody>
                  <a:tcPr marL="68580" marR="68580"/>
                </a:tc>
                <a:tc>
                  <a:txBody>
                    <a:bodyPr/>
                    <a:lstStyle/>
                    <a:p>
                      <a:pPr rtl="1"/>
                      <a:r>
                        <a:rPr lang="he-IL" dirty="0">
                          <a:latin typeface="David" panose="020E0502060401010101" pitchFamily="34" charset="-79"/>
                          <a:cs typeface="David" panose="020E0502060401010101" pitchFamily="34" charset="-79"/>
                        </a:rPr>
                        <a:t>קבלה, מגדר ומיניות</a:t>
                      </a:r>
                    </a:p>
                  </a:txBody>
                  <a:tcPr marL="68580" marR="68580"/>
                </a:tc>
                <a:tc>
                  <a:txBody>
                    <a:bodyPr/>
                    <a:lstStyle/>
                    <a:p>
                      <a:pPr rtl="1"/>
                      <a:r>
                        <a:rPr lang="he-IL" dirty="0">
                          <a:latin typeface="David" panose="020E0502060401010101" pitchFamily="34" charset="-79"/>
                          <a:cs typeface="David" panose="020E0502060401010101" pitchFamily="34" charset="-79"/>
                        </a:rPr>
                        <a:t>ד"ר</a:t>
                      </a:r>
                      <a:r>
                        <a:rPr lang="he-IL" baseline="0" dirty="0">
                          <a:latin typeface="David" panose="020E0502060401010101" pitchFamily="34" charset="-79"/>
                          <a:cs typeface="David" panose="020E0502060401010101" pitchFamily="34" charset="-79"/>
                        </a:rPr>
                        <a:t> יהודית וייס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א'</a:t>
                      </a:r>
                    </a:p>
                  </a:txBody>
                  <a:tcPr marL="68580" marR="68580"/>
                </a:tc>
                <a:tc>
                  <a:txBody>
                    <a:bodyPr/>
                    <a:lstStyle/>
                    <a:p>
                      <a:pPr rtl="1"/>
                      <a:r>
                        <a:rPr lang="he-IL" dirty="0">
                          <a:latin typeface="David" panose="020E0502060401010101" pitchFamily="34" charset="-79"/>
                          <a:cs typeface="David" panose="020E0502060401010101" pitchFamily="34" charset="-79"/>
                        </a:rPr>
                        <a:t>ד</a:t>
                      </a:r>
                    </a:p>
                  </a:txBody>
                  <a:tcPr marL="68580" marR="68580"/>
                </a:tc>
                <a:tc>
                  <a:txBody>
                    <a:bodyPr/>
                    <a:lstStyle/>
                    <a:p>
                      <a:pPr rtl="1"/>
                      <a:r>
                        <a:rPr lang="he-IL" dirty="0">
                          <a:latin typeface="David" panose="020E0502060401010101" pitchFamily="34" charset="-79"/>
                          <a:cs typeface="David" panose="020E0502060401010101" pitchFamily="34" charset="-79"/>
                        </a:rPr>
                        <a:t>10-12</a:t>
                      </a:r>
                    </a:p>
                  </a:txBody>
                  <a:tcPr marL="68580" marR="68580"/>
                </a:tc>
                <a:extLst>
                  <a:ext uri="{0D108BD9-81ED-4DB2-BD59-A6C34878D82A}">
                    <a16:rowId xmlns:a16="http://schemas.microsoft.com/office/drawing/2014/main" val="1965153787"/>
                  </a:ext>
                </a:extLst>
              </a:tr>
              <a:tr h="650419">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121-1-1551</a:t>
                      </a:r>
                    </a:p>
                  </a:txBody>
                  <a:tcPr marL="68580" marR="68580"/>
                </a:tc>
                <a:tc>
                  <a:txBody>
                    <a:bodyPr/>
                    <a:lstStyle/>
                    <a:p>
                      <a:pPr rtl="1"/>
                      <a:r>
                        <a:rPr lang="he-IL" dirty="0">
                          <a:latin typeface="David" panose="020E0502060401010101" pitchFamily="34" charset="-79"/>
                          <a:cs typeface="David" panose="020E0502060401010101" pitchFamily="34" charset="-79"/>
                        </a:rPr>
                        <a:t>מי כתב את התנ"ך? תהליכי התהוות התורה</a:t>
                      </a:r>
                    </a:p>
                  </a:txBody>
                  <a:tcPr marL="68580" marR="68580"/>
                </a:tc>
                <a:tc>
                  <a:txBody>
                    <a:bodyPr/>
                    <a:lstStyle/>
                    <a:p>
                      <a:pPr rtl="1"/>
                      <a:r>
                        <a:rPr lang="he-IL" dirty="0">
                          <a:latin typeface="David" panose="020E0502060401010101" pitchFamily="34" charset="-79"/>
                          <a:cs typeface="David" panose="020E0502060401010101" pitchFamily="34" charset="-79"/>
                        </a:rPr>
                        <a:t>פרופ' ערן ויזל</a:t>
                      </a:r>
                    </a:p>
                  </a:txBody>
                  <a:tcPr marL="68580" marR="68580"/>
                </a:tc>
                <a:tc>
                  <a:txBody>
                    <a:bodyPr/>
                    <a:lstStyle/>
                    <a:p>
                      <a:pPr rtl="1"/>
                      <a:r>
                        <a:rPr lang="he-IL" dirty="0">
                          <a:latin typeface="David" panose="020E0502060401010101" pitchFamily="34" charset="-79"/>
                          <a:cs typeface="David" panose="020E0502060401010101" pitchFamily="34" charset="-79"/>
                        </a:rPr>
                        <a:t>א'</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10-12</a:t>
                      </a:r>
                    </a:p>
                  </a:txBody>
                  <a:tcPr marL="68580" marR="68580"/>
                </a:tc>
                <a:extLst>
                  <a:ext uri="{0D108BD9-81ED-4DB2-BD59-A6C34878D82A}">
                    <a16:rowId xmlns:a16="http://schemas.microsoft.com/office/drawing/2014/main" val="1140548409"/>
                  </a:ext>
                </a:extLst>
              </a:tr>
              <a:tr h="650419">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121-1-1521</a:t>
                      </a:r>
                    </a:p>
                  </a:txBody>
                  <a:tcPr marL="68580" marR="68580"/>
                </a:tc>
                <a:tc>
                  <a:txBody>
                    <a:bodyPr/>
                    <a:lstStyle/>
                    <a:p>
                      <a:pPr rtl="1"/>
                      <a:r>
                        <a:rPr lang="he-IL" dirty="0">
                          <a:latin typeface="David" panose="020E0502060401010101" pitchFamily="34" charset="-79"/>
                          <a:cs typeface="David" panose="020E0502060401010101" pitchFamily="34" charset="-79"/>
                        </a:rPr>
                        <a:t>איך להבין ולפרש את התנ"ך? מהפרשנות הפנים-מקראית ועד לפרשנות המקרא בימי הביניים</a:t>
                      </a:r>
                    </a:p>
                  </a:txBody>
                  <a:tcPr marL="68580" marR="68580"/>
                </a:tc>
                <a:tc>
                  <a:txBody>
                    <a:bodyPr/>
                    <a:lstStyle/>
                    <a:p>
                      <a:pPr rtl="1"/>
                      <a:r>
                        <a:rPr lang="he-IL" dirty="0">
                          <a:latin typeface="David" panose="020E0502060401010101" pitchFamily="34" charset="-79"/>
                          <a:cs typeface="David" panose="020E0502060401010101" pitchFamily="34" charset="-79"/>
                        </a:rPr>
                        <a:t>פרופ' ערן ויזל</a:t>
                      </a:r>
                    </a:p>
                  </a:txBody>
                  <a:tcPr marL="68580" marR="68580"/>
                </a:tc>
                <a:tc>
                  <a:txBody>
                    <a:bodyPr/>
                    <a:lstStyle/>
                    <a:p>
                      <a:pPr rtl="1"/>
                      <a:r>
                        <a:rPr lang="he-IL" dirty="0">
                          <a:latin typeface="David" panose="020E0502060401010101" pitchFamily="34" charset="-79"/>
                          <a:cs typeface="David" panose="020E0502060401010101" pitchFamily="34" charset="-79"/>
                        </a:rPr>
                        <a:t>א'</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14-16</a:t>
                      </a:r>
                    </a:p>
                  </a:txBody>
                  <a:tcPr marL="68580" marR="68580"/>
                </a:tc>
                <a:extLst>
                  <a:ext uri="{0D108BD9-81ED-4DB2-BD59-A6C34878D82A}">
                    <a16:rowId xmlns:a16="http://schemas.microsoft.com/office/drawing/2014/main" val="1739256338"/>
                  </a:ext>
                </a:extLst>
              </a:tr>
            </a:tbl>
          </a:graphicData>
        </a:graphic>
      </p:graphicFrame>
      <p:graphicFrame>
        <p:nvGraphicFramePr>
          <p:cNvPr id="5" name="טבלה 4"/>
          <p:cNvGraphicFramePr>
            <a:graphicFrameLocks noGrp="1"/>
          </p:cNvGraphicFramePr>
          <p:nvPr/>
        </p:nvGraphicFramePr>
        <p:xfrm>
          <a:off x="386548" y="189840"/>
          <a:ext cx="6336704" cy="883920"/>
        </p:xfrm>
        <a:graphic>
          <a:graphicData uri="http://schemas.openxmlformats.org/drawingml/2006/table">
            <a:tbl>
              <a:tblPr rtl="1" firstRow="1" bandRow="1">
                <a:tableStyleId>{93296810-A885-4BE3-A3E7-6D5BEEA58F35}</a:tableStyleId>
              </a:tblPr>
              <a:tblGrid>
                <a:gridCol w="6336704">
                  <a:extLst>
                    <a:ext uri="{9D8B030D-6E8A-4147-A177-3AD203B41FA5}">
                      <a16:colId xmlns:a16="http://schemas.microsoft.com/office/drawing/2014/main" val="20000"/>
                    </a:ext>
                  </a:extLst>
                </a:gridCol>
              </a:tblGrid>
              <a:tr h="357692">
                <a:tc>
                  <a:txBody>
                    <a:bodyPr/>
                    <a:lstStyle/>
                    <a:p>
                      <a:pPr algn="ctr" rtl="1"/>
                      <a:r>
                        <a:rPr lang="he-IL" sz="2800" dirty="0">
                          <a:latin typeface="David" panose="020E0502060401010101" pitchFamily="34" charset="-79"/>
                          <a:cs typeface="David" panose="020E0502060401010101" pitchFamily="34" charset="-79"/>
                        </a:rPr>
                        <a:t>סמסטר א</a:t>
                      </a:r>
                    </a:p>
                  </a:txBody>
                  <a:tcPr/>
                </a:tc>
                <a:extLst>
                  <a:ext uri="{0D108BD9-81ED-4DB2-BD59-A6C34878D82A}">
                    <a16:rowId xmlns:a16="http://schemas.microsoft.com/office/drawing/2014/main" val="10000"/>
                  </a:ext>
                </a:extLst>
              </a:tr>
              <a:tr h="290379">
                <a:tc>
                  <a:txBody>
                    <a:bodyPr/>
                    <a:lstStyle/>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38039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טבלה 4"/>
          <p:cNvGraphicFramePr>
            <a:graphicFrameLocks noGrp="1"/>
          </p:cNvGraphicFramePr>
          <p:nvPr/>
        </p:nvGraphicFramePr>
        <p:xfrm>
          <a:off x="4511824" y="3110534"/>
          <a:ext cx="7395988" cy="3414809"/>
        </p:xfrm>
        <a:graphic>
          <a:graphicData uri="http://schemas.openxmlformats.org/drawingml/2006/table">
            <a:tbl>
              <a:tblPr rtl="1" firstRow="1" bandRow="1">
                <a:tableStyleId>{93296810-A885-4BE3-A3E7-6D5BEEA58F35}</a:tableStyleId>
              </a:tblPr>
              <a:tblGrid>
                <a:gridCol w="7395988">
                  <a:extLst>
                    <a:ext uri="{9D8B030D-6E8A-4147-A177-3AD203B41FA5}">
                      <a16:colId xmlns:a16="http://schemas.microsoft.com/office/drawing/2014/main" val="20000"/>
                    </a:ext>
                  </a:extLst>
                </a:gridCol>
              </a:tblGrid>
              <a:tr h="53812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2876686">
                <a:tc>
                  <a:txBody>
                    <a:bodyPr/>
                    <a:lstStyle/>
                    <a:p>
                      <a:pPr algn="r" rtl="1"/>
                      <a:endParaRPr lang="he-IL" sz="1400" dirty="0">
                        <a:latin typeface="David" panose="020E0502060401010101" pitchFamily="34" charset="-79"/>
                        <a:cs typeface="David" panose="020E0502060401010101" pitchFamily="34" charset="-79"/>
                      </a:endParaRPr>
                    </a:p>
                    <a:p>
                      <a:pPr algn="r" rtl="1"/>
                      <a:endParaRPr lang="he-IL" sz="1400" dirty="0">
                        <a:latin typeface="David" panose="020E0502060401010101" pitchFamily="34" charset="-79"/>
                        <a:cs typeface="David" panose="020E0502060401010101" pitchFamily="34" charset="-79"/>
                      </a:endParaRPr>
                    </a:p>
                    <a:p>
                      <a:pPr algn="r" rtl="1"/>
                      <a:r>
                        <a:rPr lang="he-IL" sz="1800" dirty="0">
                          <a:latin typeface="David" panose="020E0502060401010101" pitchFamily="34" charset="-79"/>
                          <a:cs typeface="David" panose="020E0502060401010101" pitchFamily="34" charset="-79"/>
                        </a:rPr>
                        <a:t>הקורס עוסק בתולדותיהם של היהודים מהכרזתו של כורש בשנת 538 לפני הספירה ועד לחורבן בית המקדש ע"י הרומאים בשנת 70 לספירה, מבחינה רוחנית, חברתית, כלכלית ופוליטית. ההדרכות עוסקות בביבליוגרפיה המודרנית.</a:t>
                      </a:r>
                    </a:p>
                  </a:txBody>
                  <a:tcPr/>
                </a:tc>
                <a:extLst>
                  <a:ext uri="{0D108BD9-81ED-4DB2-BD59-A6C34878D82A}">
                    <a16:rowId xmlns:a16="http://schemas.microsoft.com/office/drawing/2014/main" val="10001"/>
                  </a:ext>
                </a:extLst>
              </a:tr>
            </a:tbl>
          </a:graphicData>
        </a:graphic>
      </p:graphicFrame>
      <p:graphicFrame>
        <p:nvGraphicFramePr>
          <p:cNvPr id="8" name="טבלה 7"/>
          <p:cNvGraphicFramePr>
            <a:graphicFrameLocks noGrp="1"/>
          </p:cNvGraphicFramePr>
          <p:nvPr/>
        </p:nvGraphicFramePr>
        <p:xfrm>
          <a:off x="407368" y="1340768"/>
          <a:ext cx="11521280" cy="1359173"/>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63145">
                  <a:extLst>
                    <a:ext uri="{9D8B030D-6E8A-4147-A177-3AD203B41FA5}">
                      <a16:colId xmlns:a16="http://schemas.microsoft.com/office/drawing/2014/main" val="20003"/>
                    </a:ext>
                  </a:extLst>
                </a:gridCol>
                <a:gridCol w="491368">
                  <a:extLst>
                    <a:ext uri="{9D8B030D-6E8A-4147-A177-3AD203B41FA5}">
                      <a16:colId xmlns:a16="http://schemas.microsoft.com/office/drawing/2014/main" val="20004"/>
                    </a:ext>
                  </a:extLst>
                </a:gridCol>
                <a:gridCol w="1449002">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שם הקורס</a:t>
                      </a:r>
                    </a:p>
                  </a:txBody>
                  <a:tcPr/>
                </a:tc>
                <a:tc>
                  <a:txBody>
                    <a:bodyPr/>
                    <a:lstStyle/>
                    <a:p>
                      <a:pPr rtl="1"/>
                      <a:r>
                        <a:rPr lang="he-IL" dirty="0">
                          <a:latin typeface="David" panose="020E0502060401010101" pitchFamily="34" charset="-79"/>
                          <a:cs typeface="David" panose="020E0502060401010101" pitchFamily="34" charset="-79"/>
                        </a:rPr>
                        <a:t>מרצה</a:t>
                      </a:r>
                    </a:p>
                  </a:txBody>
                  <a:tcPr/>
                </a:tc>
                <a:tc>
                  <a:txBody>
                    <a:bodyPr/>
                    <a:lstStyle/>
                    <a:p>
                      <a:pPr rtl="1"/>
                      <a:r>
                        <a:rPr lang="he-IL" dirty="0">
                          <a:latin typeface="David" panose="020E0502060401010101" pitchFamily="34" charset="-79"/>
                          <a:cs typeface="David" panose="020E0502060401010101" pitchFamily="34" charset="-79"/>
                        </a:rPr>
                        <a:t>סמס'</a:t>
                      </a:r>
                    </a:p>
                  </a:txBody>
                  <a:tcPr/>
                </a:tc>
                <a:tc>
                  <a:txBody>
                    <a:bodyPr/>
                    <a:lstStyle/>
                    <a:p>
                      <a:pPr rtl="1"/>
                      <a:r>
                        <a:rPr lang="he-IL" dirty="0">
                          <a:latin typeface="David" panose="020E0502060401010101" pitchFamily="34" charset="-79"/>
                          <a:cs typeface="David" panose="020E0502060401010101" pitchFamily="34" charset="-79"/>
                        </a:rPr>
                        <a:t>יום</a:t>
                      </a:r>
                    </a:p>
                  </a:txBody>
                  <a:tcPr/>
                </a:tc>
                <a:tc>
                  <a:txBody>
                    <a:bodyPr/>
                    <a:lstStyle/>
                    <a:p>
                      <a:pP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rtl="1"/>
                      <a:r>
                        <a:rPr lang="he-IL" dirty="0">
                          <a:latin typeface="David" panose="020E0502060401010101" pitchFamily="34" charset="-79"/>
                          <a:cs typeface="David" panose="020E0502060401010101" pitchFamily="34" charset="-79"/>
                        </a:rPr>
                        <a:t>היסטוריה של עם ישראל</a:t>
                      </a:r>
                    </a:p>
                    <a:p>
                      <a:pPr marL="0" marR="0" lvl="0" indent="0" algn="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rPr>
                        <a:t>125-1-1921</a:t>
                      </a:r>
                    </a:p>
                  </a:txBody>
                  <a:tcPr/>
                </a:tc>
                <a:tc>
                  <a:txBody>
                    <a:bodyPr/>
                    <a:lstStyle/>
                    <a:p>
                      <a:pPr rtl="1"/>
                      <a:r>
                        <a:rPr lang="he-IL" dirty="0">
                          <a:latin typeface="David" panose="020E0502060401010101" pitchFamily="34" charset="-79"/>
                          <a:cs typeface="David" panose="020E0502060401010101" pitchFamily="34" charset="-79"/>
                        </a:rPr>
                        <a:t>תולדות עם ישראל בתקופת בית שני</a:t>
                      </a:r>
                    </a:p>
                  </a:txBody>
                  <a:tcPr/>
                </a:tc>
                <a:tc>
                  <a:txBody>
                    <a:bodyPr/>
                    <a:lstStyle/>
                    <a:p>
                      <a:pPr algn="ctr" rtl="1"/>
                      <a:r>
                        <a:rPr lang="he-IL" dirty="0">
                          <a:latin typeface="David" panose="020E0502060401010101" pitchFamily="34" charset="-79"/>
                          <a:cs typeface="David" panose="020E0502060401010101" pitchFamily="34" charset="-79"/>
                        </a:rPr>
                        <a:t>פרופ' כנה ורמן</a:t>
                      </a:r>
                    </a:p>
                  </a:txBody>
                  <a:tcPr/>
                </a:tc>
                <a:tc>
                  <a:txBody>
                    <a:bodyPr/>
                    <a:lstStyle/>
                    <a:p>
                      <a:pPr algn="ctr" rtl="1"/>
                      <a:r>
                        <a:rPr lang="he-IL" dirty="0">
                          <a:latin typeface="David" panose="020E0502060401010101" pitchFamily="34" charset="-79"/>
                          <a:cs typeface="David" panose="020E0502060401010101" pitchFamily="34" charset="-79"/>
                        </a:rPr>
                        <a:t>א'</a:t>
                      </a:r>
                    </a:p>
                  </a:txBody>
                  <a:tcPr/>
                </a:tc>
                <a:tc>
                  <a:txBody>
                    <a:bodyPr/>
                    <a:lstStyle/>
                    <a:p>
                      <a:pPr algn="ctr" rtl="1"/>
                      <a:r>
                        <a:rPr lang="he-IL" dirty="0">
                          <a:latin typeface="David" panose="020E0502060401010101" pitchFamily="34" charset="-79"/>
                          <a:cs typeface="David" panose="020E0502060401010101" pitchFamily="34" charset="-79"/>
                        </a:rPr>
                        <a:t>ג'</a:t>
                      </a:r>
                    </a:p>
                  </a:txBody>
                  <a:tcPr/>
                </a:tc>
                <a:tc>
                  <a:txBody>
                    <a:bodyPr/>
                    <a:lstStyle/>
                    <a:p>
                      <a:pPr rtl="1"/>
                      <a:r>
                        <a:rPr lang="he-IL" dirty="0">
                          <a:latin typeface="David" panose="020E0502060401010101" pitchFamily="34" charset="-79"/>
                          <a:cs typeface="David" panose="020E0502060401010101" pitchFamily="34" charset="-79"/>
                        </a:rPr>
                        <a:t>10:00-12:00</a:t>
                      </a:r>
                    </a:p>
                  </a:txBody>
                  <a:tcPr/>
                </a:tc>
                <a:extLst>
                  <a:ext uri="{0D108BD9-81ED-4DB2-BD59-A6C34878D82A}">
                    <a16:rowId xmlns:a16="http://schemas.microsoft.com/office/drawing/2014/main" val="10001"/>
                  </a:ext>
                </a:extLst>
              </a:tr>
            </a:tbl>
          </a:graphicData>
        </a:graphic>
      </p:graphicFrame>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379764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407368" y="1268760"/>
          <a:ext cx="11521280" cy="1359173"/>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83735">
                  <a:extLst>
                    <a:ext uri="{9D8B030D-6E8A-4147-A177-3AD203B41FA5}">
                      <a16:colId xmlns:a16="http://schemas.microsoft.com/office/drawing/2014/main" val="20003"/>
                    </a:ext>
                  </a:extLst>
                </a:gridCol>
                <a:gridCol w="517076">
                  <a:extLst>
                    <a:ext uri="{9D8B030D-6E8A-4147-A177-3AD203B41FA5}">
                      <a16:colId xmlns:a16="http://schemas.microsoft.com/office/drawing/2014/main" val="20004"/>
                    </a:ext>
                  </a:extLst>
                </a:gridCol>
                <a:gridCol w="1402704">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שם הקורס</a:t>
                      </a:r>
                    </a:p>
                  </a:txBody>
                  <a:tcPr/>
                </a:tc>
                <a:tc>
                  <a:txBody>
                    <a:bodyPr/>
                    <a:lstStyle/>
                    <a:p>
                      <a:pPr rtl="1"/>
                      <a:r>
                        <a:rPr lang="he-IL" dirty="0">
                          <a:latin typeface="David" panose="020E0502060401010101" pitchFamily="34" charset="-79"/>
                          <a:cs typeface="David" panose="020E0502060401010101" pitchFamily="34" charset="-79"/>
                        </a:rPr>
                        <a:t>מרצה</a:t>
                      </a:r>
                    </a:p>
                  </a:txBody>
                  <a:tcPr/>
                </a:tc>
                <a:tc>
                  <a:txBody>
                    <a:bodyPr/>
                    <a:lstStyle/>
                    <a:p>
                      <a:pPr rtl="1"/>
                      <a:r>
                        <a:rPr lang="he-IL" dirty="0">
                          <a:latin typeface="David" panose="020E0502060401010101" pitchFamily="34" charset="-79"/>
                          <a:cs typeface="David" panose="020E0502060401010101" pitchFamily="34" charset="-79"/>
                        </a:rPr>
                        <a:t>סמס'</a:t>
                      </a:r>
                    </a:p>
                  </a:txBody>
                  <a:tcPr/>
                </a:tc>
                <a:tc>
                  <a:txBody>
                    <a:bodyPr/>
                    <a:lstStyle/>
                    <a:p>
                      <a:pPr rtl="1"/>
                      <a:r>
                        <a:rPr lang="he-IL" dirty="0">
                          <a:latin typeface="David" panose="020E0502060401010101" pitchFamily="34" charset="-79"/>
                          <a:cs typeface="David" panose="020E0502060401010101" pitchFamily="34" charset="-79"/>
                        </a:rPr>
                        <a:t>יום</a:t>
                      </a:r>
                    </a:p>
                  </a:txBody>
                  <a:tcPr/>
                </a:tc>
                <a:tc>
                  <a:txBody>
                    <a:bodyPr/>
                    <a:lstStyle/>
                    <a:p>
                      <a:pP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rtl="1"/>
                      <a:r>
                        <a:rPr lang="he-IL" dirty="0">
                          <a:latin typeface="David" panose="020E0502060401010101" pitchFamily="34" charset="-79"/>
                          <a:cs typeface="David" panose="020E0502060401010101" pitchFamily="34" charset="-79"/>
                        </a:rPr>
                        <a:t>היסטוריה של עם ישראל</a:t>
                      </a:r>
                    </a:p>
                    <a:p>
                      <a:pPr marL="0" marR="0" lvl="0" indent="0" algn="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rPr>
                        <a:t>125-1-3161</a:t>
                      </a:r>
                    </a:p>
                  </a:txBody>
                  <a:tcPr/>
                </a:tc>
                <a:tc>
                  <a:txBody>
                    <a:bodyPr/>
                    <a:lstStyle/>
                    <a:p>
                      <a:pPr rtl="1"/>
                      <a:r>
                        <a:rPr lang="he-IL" dirty="0">
                          <a:latin typeface="David" panose="020E0502060401010101" pitchFamily="34" charset="-79"/>
                          <a:cs typeface="David" panose="020E0502060401010101" pitchFamily="34" charset="-79"/>
                        </a:rPr>
                        <a:t>תולדות עם ישראל בעת החדשה המוקדמת </a:t>
                      </a:r>
                    </a:p>
                  </a:txBody>
                  <a:tcPr/>
                </a:tc>
                <a:tc>
                  <a:txBody>
                    <a:bodyPr/>
                    <a:lstStyle/>
                    <a:p>
                      <a:pPr rtl="1"/>
                      <a:r>
                        <a:rPr lang="he-IL" dirty="0">
                          <a:latin typeface="David" panose="020E0502060401010101" pitchFamily="34" charset="-79"/>
                          <a:cs typeface="David" panose="020E0502060401010101" pitchFamily="34" charset="-79"/>
                        </a:rPr>
                        <a:t>פרופ' אמנון רז-קרקוצקין</a:t>
                      </a:r>
                    </a:p>
                  </a:txBody>
                  <a:tcPr/>
                </a:tc>
                <a:tc>
                  <a:txBody>
                    <a:bodyPr/>
                    <a:lstStyle/>
                    <a:p>
                      <a:pPr rtl="1"/>
                      <a:r>
                        <a:rPr lang="he-IL" dirty="0">
                          <a:latin typeface="David" panose="020E0502060401010101" pitchFamily="34" charset="-79"/>
                          <a:cs typeface="David" panose="020E0502060401010101" pitchFamily="34" charset="-79"/>
                        </a:rPr>
                        <a:t>א'</a:t>
                      </a:r>
                    </a:p>
                  </a:txBody>
                  <a:tcPr/>
                </a:tc>
                <a:tc>
                  <a:txBody>
                    <a:bodyPr/>
                    <a:lstStyle/>
                    <a:p>
                      <a:pPr rtl="1"/>
                      <a:r>
                        <a:rPr lang="he-IL" dirty="0">
                          <a:latin typeface="David" panose="020E0502060401010101" pitchFamily="34" charset="-79"/>
                          <a:cs typeface="David" panose="020E0502060401010101" pitchFamily="34" charset="-79"/>
                        </a:rPr>
                        <a:t>א</a:t>
                      </a:r>
                    </a:p>
                  </a:txBody>
                  <a:tcPr/>
                </a:tc>
                <a:tc>
                  <a:txBody>
                    <a:bodyPr/>
                    <a:lstStyle/>
                    <a:p>
                      <a:pPr rtl="1"/>
                      <a:r>
                        <a:rPr lang="he-IL" dirty="0">
                          <a:latin typeface="David" panose="020E0502060401010101" pitchFamily="34" charset="-79"/>
                          <a:cs typeface="David" panose="020E0502060401010101" pitchFamily="34" charset="-79"/>
                        </a:rPr>
                        <a:t>12:00-14:00</a:t>
                      </a:r>
                    </a:p>
                  </a:txBody>
                  <a:tcPr/>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511824" y="3110534"/>
          <a:ext cx="7395988" cy="3414809"/>
        </p:xfrm>
        <a:graphic>
          <a:graphicData uri="http://schemas.openxmlformats.org/drawingml/2006/table">
            <a:tbl>
              <a:tblPr rtl="1" firstRow="1" bandRow="1">
                <a:tableStyleId>{93296810-A885-4BE3-A3E7-6D5BEEA58F35}</a:tableStyleId>
              </a:tblPr>
              <a:tblGrid>
                <a:gridCol w="7395988">
                  <a:extLst>
                    <a:ext uri="{9D8B030D-6E8A-4147-A177-3AD203B41FA5}">
                      <a16:colId xmlns:a16="http://schemas.microsoft.com/office/drawing/2014/main" val="20000"/>
                    </a:ext>
                  </a:extLst>
                </a:gridCol>
              </a:tblGrid>
              <a:tr h="53812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2876686">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800" dirty="0">
                          <a:latin typeface="David" panose="020E0502060401010101" pitchFamily="34" charset="-79"/>
                          <a:cs typeface="David" panose="020E0502060401010101" pitchFamily="34" charset="-79"/>
                        </a:rPr>
                        <a:t>הקורס יעסוק בבחינת ההיבטים השונים של תולדות היהודים במאות 10-17. </a:t>
                      </a:r>
                      <a:r>
                        <a:rPr lang="he-IL" dirty="0">
                          <a:latin typeface="David" panose="020E0502060401010101" pitchFamily="34" charset="-79"/>
                          <a:cs typeface="David" panose="020E0502060401010101" pitchFamily="34" charset="-79"/>
                        </a:rPr>
                        <a:t>במסגרת הקורס נדון</a:t>
                      </a:r>
                      <a:r>
                        <a:rPr lang="he-IL" baseline="0" dirty="0">
                          <a:latin typeface="David" panose="020E0502060401010101" pitchFamily="34" charset="-79"/>
                          <a:cs typeface="David" panose="020E0502060401010101" pitchFamily="34" charset="-79"/>
                        </a:rPr>
                        <a:t> בתופעות כגון החסידות, הנאורות, האורתודוקסיה, הרפורמה, ההגירה, האנטישמיות המודרנית והשואה, הרעיון הציוני, הזרמים השונים בתנועה הציונית, מתנגדי הציונות, ארץ ישראל ותושביה במאתיים השנים האחרונות.</a:t>
                      </a:r>
                      <a:endParaRPr lang="he-IL" dirty="0">
                        <a:latin typeface="David" panose="020E0502060401010101" pitchFamily="34" charset="-79"/>
                        <a:cs typeface="David" panose="020E0502060401010101" pitchFamily="34" charset="-79"/>
                      </a:endParaRPr>
                    </a:p>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56815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386532" y="1263741"/>
          <a:ext cx="11521280" cy="1359173"/>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63145">
                  <a:extLst>
                    <a:ext uri="{9D8B030D-6E8A-4147-A177-3AD203B41FA5}">
                      <a16:colId xmlns:a16="http://schemas.microsoft.com/office/drawing/2014/main" val="20003"/>
                    </a:ext>
                  </a:extLst>
                </a:gridCol>
                <a:gridCol w="468218">
                  <a:extLst>
                    <a:ext uri="{9D8B030D-6E8A-4147-A177-3AD203B41FA5}">
                      <a16:colId xmlns:a16="http://schemas.microsoft.com/office/drawing/2014/main" val="20004"/>
                    </a:ext>
                  </a:extLst>
                </a:gridCol>
                <a:gridCol w="1472152">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שם הקורס</a:t>
                      </a:r>
                    </a:p>
                  </a:txBody>
                  <a:tcPr/>
                </a:tc>
                <a:tc>
                  <a:txBody>
                    <a:bodyPr/>
                    <a:lstStyle/>
                    <a:p>
                      <a:pPr rtl="1"/>
                      <a:r>
                        <a:rPr lang="he-IL" dirty="0">
                          <a:latin typeface="David" panose="020E0502060401010101" pitchFamily="34" charset="-79"/>
                          <a:cs typeface="David" panose="020E0502060401010101" pitchFamily="34" charset="-79"/>
                        </a:rPr>
                        <a:t>מרצה</a:t>
                      </a:r>
                    </a:p>
                  </a:txBody>
                  <a:tcPr/>
                </a:tc>
                <a:tc>
                  <a:txBody>
                    <a:bodyPr/>
                    <a:lstStyle/>
                    <a:p>
                      <a:pPr rtl="1"/>
                      <a:r>
                        <a:rPr lang="he-IL" dirty="0">
                          <a:latin typeface="David" panose="020E0502060401010101" pitchFamily="34" charset="-79"/>
                          <a:cs typeface="David" panose="020E0502060401010101" pitchFamily="34" charset="-79"/>
                        </a:rPr>
                        <a:t>סמס'</a:t>
                      </a:r>
                    </a:p>
                  </a:txBody>
                  <a:tcPr/>
                </a:tc>
                <a:tc>
                  <a:txBody>
                    <a:bodyPr/>
                    <a:lstStyle/>
                    <a:p>
                      <a:pPr rtl="1"/>
                      <a:r>
                        <a:rPr lang="he-IL" dirty="0">
                          <a:latin typeface="David" panose="020E0502060401010101" pitchFamily="34" charset="-79"/>
                          <a:cs typeface="David" panose="020E0502060401010101" pitchFamily="34" charset="-79"/>
                        </a:rPr>
                        <a:t>יום</a:t>
                      </a:r>
                    </a:p>
                  </a:txBody>
                  <a:tcPr/>
                </a:tc>
                <a:tc>
                  <a:txBody>
                    <a:bodyPr/>
                    <a:lstStyle/>
                    <a:p>
                      <a:pP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algn="r" rtl="1"/>
                      <a:r>
                        <a:rPr lang="he-IL" dirty="0">
                          <a:latin typeface="David" panose="020E0502060401010101" pitchFamily="34" charset="-79"/>
                          <a:cs typeface="David" panose="020E0502060401010101" pitchFamily="34" charset="-79"/>
                        </a:rPr>
                        <a:t>לימודי מזרח תיכון</a:t>
                      </a:r>
                    </a:p>
                    <a:p>
                      <a:pPr algn="r" rtl="1"/>
                      <a:r>
                        <a:rPr lang="he-IL" dirty="0">
                          <a:latin typeface="David" panose="020E0502060401010101" pitchFamily="34" charset="-79"/>
                          <a:cs typeface="David" panose="020E0502060401010101" pitchFamily="34" charset="-79"/>
                        </a:rPr>
                        <a:t>124.1.0129</a:t>
                      </a:r>
                    </a:p>
                  </a:txBody>
                  <a:tcPr/>
                </a:tc>
                <a:tc>
                  <a:txBody>
                    <a:bodyPr/>
                    <a:lstStyle/>
                    <a:p>
                      <a:pPr algn="r" rtl="1"/>
                      <a:r>
                        <a:rPr lang="he-IL" dirty="0">
                          <a:latin typeface="David" panose="020E0502060401010101" pitchFamily="34" charset="-79"/>
                          <a:cs typeface="David" panose="020E0502060401010101" pitchFamily="34" charset="-79"/>
                        </a:rPr>
                        <a:t>המונגולי</a:t>
                      </a:r>
                      <a:r>
                        <a:rPr lang="he-IL" baseline="0" dirty="0">
                          <a:latin typeface="David" panose="020E0502060401010101" pitchFamily="34" charset="-79"/>
                          <a:cs typeface="David" panose="020E0502060401010101" pitchFamily="34" charset="-79"/>
                        </a:rPr>
                        <a:t>ם בעולם האסלאם</a:t>
                      </a:r>
                      <a:endParaRPr lang="he-IL" dirty="0">
                        <a:latin typeface="David" panose="020E0502060401010101" pitchFamily="34" charset="-79"/>
                        <a:cs typeface="David" panose="020E0502060401010101" pitchFamily="34" charset="-79"/>
                      </a:endParaRPr>
                    </a:p>
                  </a:txBody>
                  <a:tcPr/>
                </a:tc>
                <a:tc>
                  <a:txBody>
                    <a:bodyPr/>
                    <a:lstStyle/>
                    <a:p>
                      <a:pPr algn="r" rtl="1"/>
                      <a:r>
                        <a:rPr lang="he-IL" dirty="0">
                          <a:latin typeface="David" panose="020E0502060401010101" pitchFamily="34" charset="-79"/>
                          <a:cs typeface="David" panose="020E0502060401010101" pitchFamily="34" charset="-79"/>
                        </a:rPr>
                        <a:t>ד"ר יהונתן</a:t>
                      </a:r>
                      <a:r>
                        <a:rPr lang="he-IL" baseline="0" dirty="0">
                          <a:latin typeface="David" panose="020E0502060401010101" pitchFamily="34" charset="-79"/>
                          <a:cs typeface="David" panose="020E0502060401010101" pitchFamily="34" charset="-79"/>
                        </a:rPr>
                        <a:t> בראק</a:t>
                      </a:r>
                      <a:endParaRPr lang="he-IL" dirty="0">
                        <a:latin typeface="David" panose="020E0502060401010101" pitchFamily="34" charset="-79"/>
                        <a:cs typeface="David" panose="020E0502060401010101" pitchFamily="34" charset="-79"/>
                      </a:endParaRPr>
                    </a:p>
                  </a:txBody>
                  <a:tcPr/>
                </a:tc>
                <a:tc>
                  <a:txBody>
                    <a:bodyPr/>
                    <a:lstStyle/>
                    <a:p>
                      <a:pPr algn="r" rtl="1"/>
                      <a:r>
                        <a:rPr lang="he-IL" dirty="0">
                          <a:latin typeface="David" panose="020E0502060401010101" pitchFamily="34" charset="-79"/>
                          <a:cs typeface="David" panose="020E0502060401010101" pitchFamily="34" charset="-79"/>
                        </a:rPr>
                        <a:t>א</a:t>
                      </a:r>
                    </a:p>
                  </a:txBody>
                  <a:tcPr/>
                </a:tc>
                <a:tc>
                  <a:txBody>
                    <a:bodyPr/>
                    <a:lstStyle/>
                    <a:p>
                      <a:pPr algn="r" rtl="1"/>
                      <a:r>
                        <a:rPr lang="he-IL" dirty="0">
                          <a:latin typeface="David" panose="020E0502060401010101" pitchFamily="34" charset="-79"/>
                          <a:cs typeface="David" panose="020E0502060401010101" pitchFamily="34" charset="-79"/>
                        </a:rPr>
                        <a:t>ג</a:t>
                      </a:r>
                    </a:p>
                  </a:txBody>
                  <a:tcPr/>
                </a:tc>
                <a:tc>
                  <a:txBody>
                    <a:bodyPr/>
                    <a:lstStyle/>
                    <a:p>
                      <a:pPr algn="r" rtl="1"/>
                      <a:r>
                        <a:rPr lang="he-IL" dirty="0">
                          <a:latin typeface="David" panose="020E0502060401010101" pitchFamily="34" charset="-79"/>
                          <a:cs typeface="David" panose="020E0502060401010101" pitchFamily="34" charset="-79"/>
                        </a:rPr>
                        <a:t>12-14</a:t>
                      </a:r>
                    </a:p>
                  </a:txBody>
                  <a:tcPr/>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511824" y="3022852"/>
          <a:ext cx="7395988" cy="3249039"/>
        </p:xfrm>
        <a:graphic>
          <a:graphicData uri="http://schemas.openxmlformats.org/drawingml/2006/table">
            <a:tbl>
              <a:tblPr rtl="1" firstRow="1" bandRow="1">
                <a:tableStyleId>{93296810-A885-4BE3-A3E7-6D5BEEA58F35}</a:tableStyleId>
              </a:tblPr>
              <a:tblGrid>
                <a:gridCol w="7395988">
                  <a:extLst>
                    <a:ext uri="{9D8B030D-6E8A-4147-A177-3AD203B41FA5}">
                      <a16:colId xmlns:a16="http://schemas.microsoft.com/office/drawing/2014/main" val="20000"/>
                    </a:ext>
                  </a:extLst>
                </a:gridCol>
              </a:tblGrid>
              <a:tr h="37235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2876686">
                <a:tc>
                  <a:txBody>
                    <a:bodyPr/>
                    <a:lstStyle/>
                    <a:p>
                      <a:pPr algn="just" rtl="1"/>
                      <a:r>
                        <a:rPr lang="he-IL" sz="1800" dirty="0">
                          <a:latin typeface="David" panose="020E0502060401010101" pitchFamily="34" charset="-79"/>
                          <a:cs typeface="David" panose="020E0502060401010101" pitchFamily="34" charset="-79"/>
                        </a:rPr>
                        <a:t>במהלך המאות ה-13-14 </a:t>
                      </a:r>
                      <a:r>
                        <a:rPr lang="he-IL" sz="1800" dirty="0" err="1">
                          <a:latin typeface="David" panose="020E0502060401010101" pitchFamily="34" charset="-79"/>
                          <a:cs typeface="David" panose="020E0502060401010101" pitchFamily="34" charset="-79"/>
                        </a:rPr>
                        <a:t>צ׳נגס</a:t>
                      </a:r>
                      <a:r>
                        <a:rPr lang="he-IL" sz="1800" dirty="0">
                          <a:latin typeface="David" panose="020E0502060401010101" pitchFamily="34" charset="-79"/>
                          <a:cs typeface="David" panose="020E0502060401010101" pitchFamily="34" charset="-79"/>
                        </a:rPr>
                        <a:t> ח׳אן וצאצאיו הקימו את אחת האימפריות הגדולות בהיסטוריה, אימפריה שבשיאה השתרעה מקוריאה במזרח ועד הונגריה במערב, ומעיראק וטיבט עד בורמה וסיביר. האימפריה חלשה על מספרים אזורים אקולוגיים ותרבויות ודתות שונות, במיוחד הבודהיזם והאסלאם. </a:t>
                      </a:r>
                    </a:p>
                    <a:p>
                      <a:pPr algn="just" rtl="1"/>
                      <a:r>
                        <a:rPr lang="he-IL" sz="1800" dirty="0">
                          <a:latin typeface="David" panose="020E0502060401010101" pitchFamily="34" charset="-79"/>
                          <a:cs typeface="David" panose="020E0502060401010101" pitchFamily="34" charset="-79"/>
                        </a:rPr>
                        <a:t>בקורס נתמקד ביחסים המורכבים בין המונגולים לבין עולם ודת האסלאם. נדון במספר שאלות: באיזה אופן השפיעו הכיבושים המונגוליים של המאה ה-13, ובמיוחד נפילת הח׳ליפות </a:t>
                      </a:r>
                      <a:r>
                        <a:rPr lang="he-IL" sz="1800" dirty="0" err="1">
                          <a:latin typeface="David" panose="020E0502060401010101" pitchFamily="34" charset="-79"/>
                          <a:cs typeface="David" panose="020E0502060401010101" pitchFamily="34" charset="-79"/>
                        </a:rPr>
                        <a:t>העבאסית</a:t>
                      </a:r>
                      <a:r>
                        <a:rPr lang="he-IL" sz="1800" dirty="0">
                          <a:latin typeface="David" panose="020E0502060401010101" pitchFamily="34" charset="-79"/>
                          <a:cs typeface="David" panose="020E0502060401010101" pitchFamily="34" charset="-79"/>
                        </a:rPr>
                        <a:t> עם כיבוש בגדאד, על מזרח עולם האסלאם וכיצד מוסלמים הגיבו לשלטון הזר? מדוע התאסלמו המונגולים באיראן? כיצד חיברה האימפריה המונגולית את מזרח עולם האסלאם לאסיה ולסין באמצעות חילופים בין תרבותיים ומדעיים? ועוד. </a:t>
                      </a:r>
                    </a:p>
                  </a:txBody>
                  <a:tcPr/>
                </a:tc>
                <a:extLst>
                  <a:ext uri="{0D108BD9-81ED-4DB2-BD59-A6C34878D82A}">
                    <a16:rowId xmlns:a16="http://schemas.microsoft.com/office/drawing/2014/main" val="10001"/>
                  </a:ext>
                </a:extLst>
              </a:tr>
            </a:tbl>
          </a:graphicData>
        </a:graphic>
      </p:graphicFrame>
      <p:sp>
        <p:nvSpPr>
          <p:cNvPr id="7" name="TextBox 6"/>
          <p:cNvSpPr txBox="1"/>
          <p:nvPr/>
        </p:nvSpPr>
        <p:spPr>
          <a:xfrm>
            <a:off x="9176147" y="889094"/>
            <a:ext cx="2781531" cy="369332"/>
          </a:xfrm>
          <a:prstGeom prst="rect">
            <a:avLst/>
          </a:prstGeom>
          <a:noFill/>
          <a:effectLst/>
        </p:spPr>
        <p:txBody>
          <a:bodyPr wrap="square"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Guttman Frnew" panose="02010401010101010101" pitchFamily="2" charset="-79"/>
                <a:ea typeface="+mn-ea"/>
                <a:cs typeface="Guttman Frnew" panose="02010401010101010101" pitchFamily="2" charset="-79"/>
              </a:rPr>
              <a:t>הפקולטה למדעי הרוח והחברה</a:t>
            </a:r>
          </a:p>
        </p:txBody>
      </p:sp>
      <p:sp>
        <p:nvSpPr>
          <p:cNvPr id="4" name="AutoShape 2" descr="×ª××¦××ª ×ª××× × ×¢×××¨ ×××ª×¨××"/>
          <p:cNvSpPr>
            <a:spLocks noChangeAspect="1" noChangeArrowheads="1"/>
          </p:cNvSpPr>
          <p:nvPr/>
        </p:nvSpPr>
        <p:spPr bwMode="auto">
          <a:xfrm rot="9471088">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8" name="AutoShape 4" descr="×ª××¦××ª ×ª××× × ×¢×××¨ ×××ª×¨××"/>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2" name="טבלה 11"/>
          <p:cNvGraphicFramePr>
            <a:graphicFrameLocks noGrp="1"/>
          </p:cNvGraphicFramePr>
          <p:nvPr/>
        </p:nvGraphicFramePr>
        <p:xfrm>
          <a:off x="454406" y="226771"/>
          <a:ext cx="6336704" cy="883920"/>
        </p:xfrm>
        <a:graphic>
          <a:graphicData uri="http://schemas.openxmlformats.org/drawingml/2006/table">
            <a:tbl>
              <a:tblPr rtl="1" firstRow="1" bandRow="1">
                <a:tableStyleId>{93296810-A885-4BE3-A3E7-6D5BEEA58F35}</a:tableStyleId>
              </a:tblPr>
              <a:tblGrid>
                <a:gridCol w="6336704">
                  <a:extLst>
                    <a:ext uri="{9D8B030D-6E8A-4147-A177-3AD203B41FA5}">
                      <a16:colId xmlns:a16="http://schemas.microsoft.com/office/drawing/2014/main" val="20000"/>
                    </a:ext>
                  </a:extLst>
                </a:gridCol>
              </a:tblGrid>
              <a:tr h="357692">
                <a:tc>
                  <a:txBody>
                    <a:bodyPr/>
                    <a:lstStyle/>
                    <a:p>
                      <a:pPr algn="ctr" rtl="1"/>
                      <a:r>
                        <a:rPr lang="he-IL" sz="2800" dirty="0">
                          <a:latin typeface="David" panose="020E0502060401010101" pitchFamily="34" charset="-79"/>
                          <a:cs typeface="David" panose="020E0502060401010101" pitchFamily="34" charset="-79"/>
                        </a:rPr>
                        <a:t>סמסטר א</a:t>
                      </a:r>
                    </a:p>
                  </a:txBody>
                  <a:tcPr/>
                </a:tc>
                <a:extLst>
                  <a:ext uri="{0D108BD9-81ED-4DB2-BD59-A6C34878D82A}">
                    <a16:rowId xmlns:a16="http://schemas.microsoft.com/office/drawing/2014/main" val="10000"/>
                  </a:ext>
                </a:extLst>
              </a:tr>
              <a:tr h="290379">
                <a:tc>
                  <a:txBody>
                    <a:bodyPr/>
                    <a:lstStyle/>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6761823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386532" y="1263741"/>
          <a:ext cx="11521280" cy="1359173"/>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63145">
                  <a:extLst>
                    <a:ext uri="{9D8B030D-6E8A-4147-A177-3AD203B41FA5}">
                      <a16:colId xmlns:a16="http://schemas.microsoft.com/office/drawing/2014/main" val="20003"/>
                    </a:ext>
                  </a:extLst>
                </a:gridCol>
                <a:gridCol w="468218">
                  <a:extLst>
                    <a:ext uri="{9D8B030D-6E8A-4147-A177-3AD203B41FA5}">
                      <a16:colId xmlns:a16="http://schemas.microsoft.com/office/drawing/2014/main" val="20004"/>
                    </a:ext>
                  </a:extLst>
                </a:gridCol>
                <a:gridCol w="1472152">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שם הקורס</a:t>
                      </a:r>
                    </a:p>
                  </a:txBody>
                  <a:tcPr/>
                </a:tc>
                <a:tc>
                  <a:txBody>
                    <a:bodyPr/>
                    <a:lstStyle/>
                    <a:p>
                      <a:pPr rtl="1"/>
                      <a:r>
                        <a:rPr lang="he-IL" dirty="0">
                          <a:latin typeface="David" panose="020E0502060401010101" pitchFamily="34" charset="-79"/>
                          <a:cs typeface="David" panose="020E0502060401010101" pitchFamily="34" charset="-79"/>
                        </a:rPr>
                        <a:t>מרצה</a:t>
                      </a:r>
                    </a:p>
                  </a:txBody>
                  <a:tcPr/>
                </a:tc>
                <a:tc>
                  <a:txBody>
                    <a:bodyPr/>
                    <a:lstStyle/>
                    <a:p>
                      <a:pPr rtl="1"/>
                      <a:r>
                        <a:rPr lang="he-IL" dirty="0">
                          <a:latin typeface="David" panose="020E0502060401010101" pitchFamily="34" charset="-79"/>
                          <a:cs typeface="David" panose="020E0502060401010101" pitchFamily="34" charset="-79"/>
                        </a:rPr>
                        <a:t>סמס'</a:t>
                      </a:r>
                    </a:p>
                  </a:txBody>
                  <a:tcPr/>
                </a:tc>
                <a:tc>
                  <a:txBody>
                    <a:bodyPr/>
                    <a:lstStyle/>
                    <a:p>
                      <a:pPr rtl="1"/>
                      <a:r>
                        <a:rPr lang="he-IL" dirty="0">
                          <a:latin typeface="David" panose="020E0502060401010101" pitchFamily="34" charset="-79"/>
                          <a:cs typeface="David" panose="020E0502060401010101" pitchFamily="34" charset="-79"/>
                        </a:rPr>
                        <a:t>יום</a:t>
                      </a:r>
                    </a:p>
                  </a:txBody>
                  <a:tcPr/>
                </a:tc>
                <a:tc>
                  <a:txBody>
                    <a:bodyPr/>
                    <a:lstStyle/>
                    <a:p>
                      <a:pP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algn="r" rtl="1"/>
                      <a:r>
                        <a:rPr lang="he-IL" dirty="0">
                          <a:latin typeface="David" panose="020E0502060401010101" pitchFamily="34" charset="-79"/>
                          <a:cs typeface="David" panose="020E0502060401010101" pitchFamily="34" charset="-79"/>
                        </a:rPr>
                        <a:t>לימודי מזרח תיכון</a:t>
                      </a:r>
                    </a:p>
                    <a:p>
                      <a:pPr algn="r" rtl="1"/>
                      <a:r>
                        <a:rPr lang="he-IL" dirty="0">
                          <a:latin typeface="David" panose="020E0502060401010101" pitchFamily="34" charset="-79"/>
                          <a:cs typeface="David" panose="020E0502060401010101" pitchFamily="34" charset="-79"/>
                        </a:rPr>
                        <a:t>124.1.2021</a:t>
                      </a:r>
                    </a:p>
                  </a:txBody>
                  <a:tcPr/>
                </a:tc>
                <a:tc>
                  <a:txBody>
                    <a:bodyPr/>
                    <a:lstStyle/>
                    <a:p>
                      <a:pPr algn="r" rtl="1"/>
                      <a:r>
                        <a:rPr lang="en-US" sz="1800" b="0" u="none" kern="1200" dirty="0">
                          <a:solidFill>
                            <a:schemeClr val="tx1"/>
                          </a:solidFill>
                          <a:effectLst/>
                          <a:latin typeface="+mn-lt"/>
                          <a:ea typeface="+mn-ea"/>
                          <a:cs typeface="+mn-cs"/>
                        </a:rPr>
                        <a:t>ISIS: Feats, Failures and Fantasies </a:t>
                      </a:r>
                      <a:endParaRPr lang="he-IL" sz="1800" b="0" u="none" kern="1200" dirty="0">
                        <a:solidFill>
                          <a:schemeClr val="tx1"/>
                        </a:solidFill>
                        <a:effectLst/>
                        <a:latin typeface="+mn-lt"/>
                        <a:ea typeface="+mn-ea"/>
                        <a:cs typeface="+mn-cs"/>
                      </a:endParaRPr>
                    </a:p>
                    <a:p>
                      <a:pPr algn="r" rtl="1"/>
                      <a:endParaRPr lang="he-IL" sz="1800" b="1" u="sng" kern="1200" dirty="0">
                        <a:solidFill>
                          <a:schemeClr val="tx1"/>
                        </a:solidFill>
                        <a:effectLst/>
                        <a:latin typeface="+mn-lt"/>
                        <a:ea typeface="+mn-ea"/>
                        <a:cs typeface="+mn-cs"/>
                      </a:endParaRPr>
                    </a:p>
                  </a:txBody>
                  <a:tcPr/>
                </a:tc>
                <a:tc>
                  <a:txBody>
                    <a:bodyPr/>
                    <a:lstStyle/>
                    <a:p>
                      <a:pPr algn="r" rtl="1"/>
                      <a:r>
                        <a:rPr lang="he-IL" dirty="0">
                          <a:latin typeface="David" panose="020E0502060401010101" pitchFamily="34" charset="-79"/>
                          <a:cs typeface="David" panose="020E0502060401010101" pitchFamily="34" charset="-79"/>
                        </a:rPr>
                        <a:t>פרופ' נמרוד הורביץ</a:t>
                      </a:r>
                    </a:p>
                  </a:txBody>
                  <a:tcPr/>
                </a:tc>
                <a:tc>
                  <a:txBody>
                    <a:bodyPr/>
                    <a:lstStyle/>
                    <a:p>
                      <a:pPr algn="r" rtl="1"/>
                      <a:r>
                        <a:rPr lang="he-IL" dirty="0">
                          <a:latin typeface="David" panose="020E0502060401010101" pitchFamily="34" charset="-79"/>
                          <a:cs typeface="David" panose="020E0502060401010101" pitchFamily="34" charset="-79"/>
                        </a:rPr>
                        <a:t>א</a:t>
                      </a:r>
                    </a:p>
                  </a:txBody>
                  <a:tcPr/>
                </a:tc>
                <a:tc>
                  <a:txBody>
                    <a:bodyPr/>
                    <a:lstStyle/>
                    <a:p>
                      <a:pPr algn="r" rtl="1"/>
                      <a:r>
                        <a:rPr lang="he-IL" dirty="0">
                          <a:latin typeface="David" panose="020E0502060401010101" pitchFamily="34" charset="-79"/>
                          <a:cs typeface="David" panose="020E0502060401010101" pitchFamily="34" charset="-79"/>
                        </a:rPr>
                        <a:t>ג</a:t>
                      </a:r>
                    </a:p>
                  </a:txBody>
                  <a:tcPr/>
                </a:tc>
                <a:tc>
                  <a:txBody>
                    <a:bodyPr/>
                    <a:lstStyle/>
                    <a:p>
                      <a:pPr algn="r" rtl="1"/>
                      <a:r>
                        <a:rPr lang="he-IL" dirty="0">
                          <a:latin typeface="David" panose="020E0502060401010101" pitchFamily="34" charset="-79"/>
                          <a:cs typeface="David" panose="020E0502060401010101" pitchFamily="34" charset="-79"/>
                        </a:rPr>
                        <a:t>16-18</a:t>
                      </a:r>
                    </a:p>
                  </a:txBody>
                  <a:tcPr/>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511824" y="3022852"/>
          <a:ext cx="7395988" cy="3249039"/>
        </p:xfrm>
        <a:graphic>
          <a:graphicData uri="http://schemas.openxmlformats.org/drawingml/2006/table">
            <a:tbl>
              <a:tblPr rtl="1" firstRow="1" bandRow="1">
                <a:tableStyleId>{93296810-A885-4BE3-A3E7-6D5BEEA58F35}</a:tableStyleId>
              </a:tblPr>
              <a:tblGrid>
                <a:gridCol w="7395988">
                  <a:extLst>
                    <a:ext uri="{9D8B030D-6E8A-4147-A177-3AD203B41FA5}">
                      <a16:colId xmlns:a16="http://schemas.microsoft.com/office/drawing/2014/main" val="20000"/>
                    </a:ext>
                  </a:extLst>
                </a:gridCol>
              </a:tblGrid>
              <a:tr h="37235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2876686">
                <a:tc>
                  <a:txBody>
                    <a:bodyPr/>
                    <a:lstStyle/>
                    <a:p>
                      <a:pPr algn="just" rtl="1"/>
                      <a:r>
                        <a:rPr lang="he-IL" sz="1800" dirty="0">
                          <a:latin typeface="David" panose="020E0502060401010101" pitchFamily="34" charset="-79"/>
                          <a:cs typeface="David" panose="020E0502060401010101" pitchFamily="34" charset="-79"/>
                        </a:rPr>
                        <a:t>הקורס יתחקה אחר עליית </a:t>
                      </a:r>
                      <a:r>
                        <a:rPr lang="he-IL" sz="1800" dirty="0" err="1">
                          <a:latin typeface="David" panose="020E0502060401010101" pitchFamily="34" charset="-79"/>
                          <a:cs typeface="David" panose="020E0502060401010101" pitchFamily="34" charset="-79"/>
                        </a:rPr>
                        <a:t>דאעש</a:t>
                      </a:r>
                      <a:r>
                        <a:rPr lang="he-IL" sz="1800" dirty="0">
                          <a:latin typeface="David" panose="020E0502060401010101" pitchFamily="34" charset="-79"/>
                          <a:cs typeface="David" panose="020E0502060401010101" pitchFamily="34" charset="-79"/>
                        </a:rPr>
                        <a:t>, מהשלב המוקדם בו היה חלק מאל-קאעידה, לפיצול בין שתי התנועות, והקמת ח'ליפות. היא תבחן את מדיניותה של ח'ליפות ומאמציה להפוך את תנועת הטרור למשטר פוליטי. לאחר מכן תבדוק כיצד </a:t>
                      </a:r>
                      <a:r>
                        <a:rPr lang="he-IL" sz="1800" dirty="0" err="1">
                          <a:latin typeface="David" panose="020E0502060401010101" pitchFamily="34" charset="-79"/>
                          <a:cs typeface="David" panose="020E0502060401010101" pitchFamily="34" charset="-79"/>
                        </a:rPr>
                        <a:t>הח'ליפת</a:t>
                      </a:r>
                      <a:r>
                        <a:rPr lang="he-IL" sz="1800" dirty="0">
                          <a:latin typeface="David" panose="020E0502060401010101" pitchFamily="34" charset="-79"/>
                          <a:cs typeface="David" panose="020E0502060401010101" pitchFamily="34" charset="-79"/>
                        </a:rPr>
                        <a:t> הפסידה בקרבות מפתח ונמחצה צבאית, אך לא באופן אידיאולוגי. </a:t>
                      </a:r>
                    </a:p>
                    <a:p>
                      <a:pPr algn="just" rtl="1"/>
                      <a:r>
                        <a:rPr lang="he-IL" sz="1800" dirty="0">
                          <a:latin typeface="David" panose="020E0502060401010101" pitchFamily="34" charset="-79"/>
                          <a:cs typeface="David" panose="020E0502060401010101" pitchFamily="34" charset="-79"/>
                        </a:rPr>
                        <a:t>כמה מהנושאים אשר ייבחנו הם הדרכים בהן משכה </a:t>
                      </a:r>
                      <a:r>
                        <a:rPr lang="he-IL" sz="1800" dirty="0" err="1">
                          <a:latin typeface="David" panose="020E0502060401010101" pitchFamily="34" charset="-79"/>
                          <a:cs typeface="David" panose="020E0502060401010101" pitchFamily="34" charset="-79"/>
                        </a:rPr>
                        <a:t>דאעש</a:t>
                      </a:r>
                      <a:r>
                        <a:rPr lang="he-IL" sz="1800" dirty="0">
                          <a:latin typeface="David" panose="020E0502060401010101" pitchFamily="34" charset="-79"/>
                          <a:cs typeface="David" panose="020E0502060401010101" pitchFamily="34" charset="-79"/>
                        </a:rPr>
                        <a:t> את חסידיו, ההרכב החברתי שלה, המקום שהקצתה לנשים, ילדים וחינוך, הבריתות שיצרה והמתחים בין משטר הח'ליפות לבין האוכלוסייה ששלטה בה. החלק האחרון יתמקד במה שאנו יודעים על </a:t>
                      </a:r>
                      <a:r>
                        <a:rPr lang="he-IL" sz="1800" dirty="0" err="1">
                          <a:latin typeface="David" panose="020E0502060401010101" pitchFamily="34" charset="-79"/>
                          <a:cs typeface="David" panose="020E0502060401010101" pitchFamily="34" charset="-79"/>
                        </a:rPr>
                        <a:t>דאעש</a:t>
                      </a:r>
                      <a:r>
                        <a:rPr lang="he-IL" sz="1800" dirty="0">
                          <a:latin typeface="David" panose="020E0502060401010101" pitchFamily="34" charset="-79"/>
                          <a:cs typeface="David" panose="020E0502060401010101" pitchFamily="34" charset="-79"/>
                        </a:rPr>
                        <a:t> כיום.</a:t>
                      </a:r>
                    </a:p>
                    <a:p>
                      <a:pPr algn="just" rtl="1"/>
                      <a:r>
                        <a:rPr lang="he-IL" sz="1800" dirty="0">
                          <a:latin typeface="David" panose="020E0502060401010101" pitchFamily="34" charset="-79"/>
                          <a:cs typeface="David" panose="020E0502060401010101" pitchFamily="34" charset="-79"/>
                        </a:rPr>
                        <a:t>הקורס נלמד בשפה האנגלית</a:t>
                      </a:r>
                    </a:p>
                  </a:txBody>
                  <a:tcPr/>
                </a:tc>
                <a:extLst>
                  <a:ext uri="{0D108BD9-81ED-4DB2-BD59-A6C34878D82A}">
                    <a16:rowId xmlns:a16="http://schemas.microsoft.com/office/drawing/2014/main" val="10001"/>
                  </a:ext>
                </a:extLst>
              </a:tr>
            </a:tbl>
          </a:graphicData>
        </a:graphic>
      </p:graphicFrame>
      <p:sp>
        <p:nvSpPr>
          <p:cNvPr id="7" name="TextBox 6"/>
          <p:cNvSpPr txBox="1"/>
          <p:nvPr/>
        </p:nvSpPr>
        <p:spPr>
          <a:xfrm>
            <a:off x="9176147" y="889094"/>
            <a:ext cx="2781531" cy="369332"/>
          </a:xfrm>
          <a:prstGeom prst="rect">
            <a:avLst/>
          </a:prstGeom>
          <a:noFill/>
          <a:effectLst/>
        </p:spPr>
        <p:txBody>
          <a:bodyPr wrap="square"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Guttman Frnew" panose="02010401010101010101" pitchFamily="2" charset="-79"/>
                <a:ea typeface="+mn-ea"/>
                <a:cs typeface="Guttman Frnew" panose="02010401010101010101" pitchFamily="2" charset="-79"/>
              </a:rPr>
              <a:t>הפקולטה למדעי הרוח והחברה</a:t>
            </a:r>
          </a:p>
        </p:txBody>
      </p:sp>
      <p:sp>
        <p:nvSpPr>
          <p:cNvPr id="4" name="AutoShape 2" descr="×ª××¦××ª ×ª××× × ×¢×××¨ ×××ª×¨××"/>
          <p:cNvSpPr>
            <a:spLocks noChangeAspect="1" noChangeArrowheads="1"/>
          </p:cNvSpPr>
          <p:nvPr/>
        </p:nvSpPr>
        <p:spPr bwMode="auto">
          <a:xfrm rot="9471088">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8" name="AutoShape 4" descr="×ª××¦××ª ×ª××× × ×¢×××¨ ×××ª×¨××"/>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2" name="טבלה 11"/>
          <p:cNvGraphicFramePr>
            <a:graphicFrameLocks noGrp="1"/>
          </p:cNvGraphicFramePr>
          <p:nvPr/>
        </p:nvGraphicFramePr>
        <p:xfrm>
          <a:off x="454406" y="226771"/>
          <a:ext cx="6336704" cy="883920"/>
        </p:xfrm>
        <a:graphic>
          <a:graphicData uri="http://schemas.openxmlformats.org/drawingml/2006/table">
            <a:tbl>
              <a:tblPr rtl="1" firstRow="1" bandRow="1">
                <a:tableStyleId>{93296810-A885-4BE3-A3E7-6D5BEEA58F35}</a:tableStyleId>
              </a:tblPr>
              <a:tblGrid>
                <a:gridCol w="6336704">
                  <a:extLst>
                    <a:ext uri="{9D8B030D-6E8A-4147-A177-3AD203B41FA5}">
                      <a16:colId xmlns:a16="http://schemas.microsoft.com/office/drawing/2014/main" val="20000"/>
                    </a:ext>
                  </a:extLst>
                </a:gridCol>
              </a:tblGrid>
              <a:tr h="357692">
                <a:tc>
                  <a:txBody>
                    <a:bodyPr/>
                    <a:lstStyle/>
                    <a:p>
                      <a:pPr algn="ctr" rtl="1"/>
                      <a:r>
                        <a:rPr lang="he-IL" sz="2800" dirty="0">
                          <a:latin typeface="David" panose="020E0502060401010101" pitchFamily="34" charset="-79"/>
                          <a:cs typeface="David" panose="020E0502060401010101" pitchFamily="34" charset="-79"/>
                        </a:rPr>
                        <a:t>סמסטר א</a:t>
                      </a:r>
                    </a:p>
                  </a:txBody>
                  <a:tcPr/>
                </a:tc>
                <a:extLst>
                  <a:ext uri="{0D108BD9-81ED-4DB2-BD59-A6C34878D82A}">
                    <a16:rowId xmlns:a16="http://schemas.microsoft.com/office/drawing/2014/main" val="10000"/>
                  </a:ext>
                </a:extLst>
              </a:tr>
              <a:tr h="290379">
                <a:tc>
                  <a:txBody>
                    <a:bodyPr/>
                    <a:lstStyle/>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38918723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3402948224"/>
              </p:ext>
            </p:extLst>
          </p:nvPr>
        </p:nvGraphicFramePr>
        <p:xfrm>
          <a:off x="386532" y="1263741"/>
          <a:ext cx="11521280" cy="1539658"/>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63145">
                  <a:extLst>
                    <a:ext uri="{9D8B030D-6E8A-4147-A177-3AD203B41FA5}">
                      <a16:colId xmlns:a16="http://schemas.microsoft.com/office/drawing/2014/main" val="20003"/>
                    </a:ext>
                  </a:extLst>
                </a:gridCol>
                <a:gridCol w="468218">
                  <a:extLst>
                    <a:ext uri="{9D8B030D-6E8A-4147-A177-3AD203B41FA5}">
                      <a16:colId xmlns:a16="http://schemas.microsoft.com/office/drawing/2014/main" val="20004"/>
                    </a:ext>
                  </a:extLst>
                </a:gridCol>
                <a:gridCol w="1472152">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שם הקורס</a:t>
                      </a:r>
                    </a:p>
                  </a:txBody>
                  <a:tcPr/>
                </a:tc>
                <a:tc>
                  <a:txBody>
                    <a:bodyPr/>
                    <a:lstStyle/>
                    <a:p>
                      <a:pPr rtl="1"/>
                      <a:r>
                        <a:rPr lang="he-IL" dirty="0">
                          <a:latin typeface="David" panose="020E0502060401010101" pitchFamily="34" charset="-79"/>
                          <a:cs typeface="David" panose="020E0502060401010101" pitchFamily="34" charset="-79"/>
                        </a:rPr>
                        <a:t>מרצה</a:t>
                      </a:r>
                    </a:p>
                  </a:txBody>
                  <a:tcPr/>
                </a:tc>
                <a:tc>
                  <a:txBody>
                    <a:bodyPr/>
                    <a:lstStyle/>
                    <a:p>
                      <a:pPr rtl="1"/>
                      <a:r>
                        <a:rPr lang="he-IL" dirty="0">
                          <a:latin typeface="David" panose="020E0502060401010101" pitchFamily="34" charset="-79"/>
                          <a:cs typeface="David" panose="020E0502060401010101" pitchFamily="34" charset="-79"/>
                        </a:rPr>
                        <a:t>סמס'</a:t>
                      </a:r>
                    </a:p>
                  </a:txBody>
                  <a:tcPr/>
                </a:tc>
                <a:tc>
                  <a:txBody>
                    <a:bodyPr/>
                    <a:lstStyle/>
                    <a:p>
                      <a:pPr rtl="1"/>
                      <a:r>
                        <a:rPr lang="he-IL" dirty="0">
                          <a:latin typeface="David" panose="020E0502060401010101" pitchFamily="34" charset="-79"/>
                          <a:cs typeface="David" panose="020E0502060401010101" pitchFamily="34" charset="-79"/>
                        </a:rPr>
                        <a:t>יום</a:t>
                      </a:r>
                    </a:p>
                  </a:txBody>
                  <a:tcPr/>
                </a:tc>
                <a:tc>
                  <a:txBody>
                    <a:bodyPr/>
                    <a:lstStyle/>
                    <a:p>
                      <a:pP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algn="r" rtl="1"/>
                      <a:r>
                        <a:rPr lang="he-IL" dirty="0">
                          <a:latin typeface="David" panose="020E0502060401010101" pitchFamily="34" charset="-79"/>
                          <a:cs typeface="David" panose="020E0502060401010101" pitchFamily="34" charset="-79"/>
                        </a:rPr>
                        <a:t>לימודי מזרח תיכון</a:t>
                      </a:r>
                    </a:p>
                    <a:p>
                      <a:pPr algn="r" rtl="1"/>
                      <a:r>
                        <a:rPr lang="he-IL" dirty="0">
                          <a:latin typeface="David" panose="020E0502060401010101" pitchFamily="34" charset="-79"/>
                          <a:cs typeface="David" panose="020E0502060401010101" pitchFamily="34" charset="-79"/>
                        </a:rPr>
                        <a:t>124.1.0410</a:t>
                      </a:r>
                    </a:p>
                  </a:txBody>
                  <a:tcPr/>
                </a:tc>
                <a:tc>
                  <a:txBody>
                    <a:bodyPr/>
                    <a:lstStyle/>
                    <a:p>
                      <a:pPr algn="r" rtl="1"/>
                      <a:r>
                        <a:rPr lang="he-IL" sz="1800" b="0" u="none" kern="1200" dirty="0">
                          <a:solidFill>
                            <a:schemeClr val="tx1"/>
                          </a:solidFill>
                          <a:effectLst/>
                          <a:latin typeface="+mn-lt"/>
                          <a:ea typeface="+mn-ea"/>
                          <a:cs typeface="+mn-cs"/>
                        </a:rPr>
                        <a:t>בימת המזרח התיכון: </a:t>
                      </a:r>
                      <a:br>
                        <a:rPr lang="en-US" sz="1800" b="0" u="none" kern="1200" dirty="0">
                          <a:solidFill>
                            <a:schemeClr val="tx1"/>
                          </a:solidFill>
                          <a:effectLst/>
                          <a:latin typeface="+mn-lt"/>
                          <a:ea typeface="+mn-ea"/>
                          <a:cs typeface="+mn-cs"/>
                        </a:rPr>
                      </a:br>
                      <a:r>
                        <a:rPr lang="he-IL" sz="1800" b="0" u="none" kern="1200" dirty="0">
                          <a:solidFill>
                            <a:schemeClr val="tx1"/>
                          </a:solidFill>
                          <a:effectLst/>
                          <a:latin typeface="+mn-lt"/>
                          <a:ea typeface="+mn-ea"/>
                          <a:cs typeface="+mn-cs"/>
                        </a:rPr>
                        <a:t>המדינה-שינויים ואתגרים </a:t>
                      </a:r>
                    </a:p>
                    <a:p>
                      <a:pPr marL="0" marR="0" lvl="0" indent="0" algn="r" defTabSz="914400" rtl="1" eaLnBrk="1" fontAlgn="auto" latinLnBrk="0" hangingPunct="1">
                        <a:lnSpc>
                          <a:spcPct val="100000"/>
                        </a:lnSpc>
                        <a:spcBef>
                          <a:spcPts val="0"/>
                        </a:spcBef>
                        <a:spcAft>
                          <a:spcPts val="0"/>
                        </a:spcAft>
                        <a:buClrTx/>
                        <a:buSzTx/>
                        <a:buFontTx/>
                        <a:buNone/>
                        <a:tabLst/>
                        <a:defRPr/>
                      </a:pPr>
                      <a:r>
                        <a:rPr lang="he-IL" sz="1800" b="1" u="none" kern="1200" baseline="0" dirty="0">
                          <a:solidFill>
                            <a:schemeClr val="tx1"/>
                          </a:solidFill>
                          <a:effectLst/>
                          <a:latin typeface="+mn-lt"/>
                          <a:ea typeface="+mn-ea"/>
                          <a:cs typeface="+mn-cs"/>
                        </a:rPr>
                        <a:t>קורס מקוון</a:t>
                      </a:r>
                      <a:endParaRPr lang="he-IL" sz="1800" b="1" u="none" kern="1200" dirty="0">
                        <a:solidFill>
                          <a:schemeClr val="tx1"/>
                        </a:solidFill>
                        <a:effectLst/>
                        <a:latin typeface="+mn-lt"/>
                        <a:ea typeface="+mn-ea"/>
                        <a:cs typeface="+mn-cs"/>
                      </a:endParaRPr>
                    </a:p>
                  </a:txBody>
                  <a:tcPr/>
                </a:tc>
                <a:tc>
                  <a:txBody>
                    <a:bodyPr/>
                    <a:lstStyle/>
                    <a:p>
                      <a:pPr algn="r" rtl="1"/>
                      <a:r>
                        <a:rPr lang="he-IL" dirty="0">
                          <a:latin typeface="David" panose="020E0502060401010101" pitchFamily="34" charset="-79"/>
                          <a:cs typeface="David" panose="020E0502060401010101" pitchFamily="34" charset="-79"/>
                        </a:rPr>
                        <a:t>ד"ר אורית </a:t>
                      </a:r>
                      <a:r>
                        <a:rPr lang="he-IL" dirty="0" err="1">
                          <a:latin typeface="David" panose="020E0502060401010101" pitchFamily="34" charset="-79"/>
                          <a:cs typeface="David" panose="020E0502060401010101" pitchFamily="34" charset="-79"/>
                        </a:rPr>
                        <a:t>ואקנין-יקותיאלי</a:t>
                      </a:r>
                      <a:endParaRPr lang="he-IL" dirty="0">
                        <a:latin typeface="David" panose="020E0502060401010101" pitchFamily="34" charset="-79"/>
                        <a:cs typeface="David" panose="020E0502060401010101" pitchFamily="34" charset="-79"/>
                      </a:endParaRPr>
                    </a:p>
                    <a:p>
                      <a:pPr algn="r" rtl="1"/>
                      <a:r>
                        <a:rPr lang="he-IL" dirty="0">
                          <a:latin typeface="David" panose="020E0502060401010101" pitchFamily="34" charset="-79"/>
                          <a:cs typeface="David" panose="020E0502060401010101" pitchFamily="34" charset="-79"/>
                        </a:rPr>
                        <a:t>מר עידן בריר</a:t>
                      </a:r>
                    </a:p>
                  </a:txBody>
                  <a:tcPr/>
                </a:tc>
                <a:tc>
                  <a:txBody>
                    <a:bodyPr/>
                    <a:lstStyle/>
                    <a:p>
                      <a:pPr algn="r" rtl="1"/>
                      <a:r>
                        <a:rPr lang="he-IL" dirty="0">
                          <a:latin typeface="David" panose="020E0502060401010101" pitchFamily="34" charset="-79"/>
                          <a:cs typeface="David" panose="020E0502060401010101" pitchFamily="34" charset="-79"/>
                        </a:rPr>
                        <a:t>א</a:t>
                      </a:r>
                    </a:p>
                  </a:txBody>
                  <a:tcPr/>
                </a:tc>
                <a:tc>
                  <a:txBody>
                    <a:bodyPr/>
                    <a:lstStyle/>
                    <a:p>
                      <a:pPr algn="r" rtl="1"/>
                      <a:r>
                        <a:rPr lang="he-IL" dirty="0">
                          <a:latin typeface="David" panose="020E0502060401010101" pitchFamily="34" charset="-79"/>
                          <a:cs typeface="David" panose="020E0502060401010101" pitchFamily="34" charset="-79"/>
                        </a:rPr>
                        <a:t>ג</a:t>
                      </a:r>
                    </a:p>
                  </a:txBody>
                  <a:tcPr/>
                </a:tc>
                <a:tc>
                  <a:txBody>
                    <a:bodyPr/>
                    <a:lstStyle/>
                    <a:p>
                      <a:pPr algn="r" rtl="1"/>
                      <a:r>
                        <a:rPr lang="he-IL" dirty="0">
                          <a:latin typeface="David" panose="020E0502060401010101" pitchFamily="34" charset="-79"/>
                          <a:cs typeface="David" panose="020E0502060401010101" pitchFamily="34" charset="-79"/>
                        </a:rPr>
                        <a:t>18-20</a:t>
                      </a:r>
                    </a:p>
                  </a:txBody>
                  <a:tcPr/>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511824" y="3022852"/>
          <a:ext cx="7395988" cy="3249039"/>
        </p:xfrm>
        <a:graphic>
          <a:graphicData uri="http://schemas.openxmlformats.org/drawingml/2006/table">
            <a:tbl>
              <a:tblPr rtl="1" firstRow="1" bandRow="1">
                <a:tableStyleId>{93296810-A885-4BE3-A3E7-6D5BEEA58F35}</a:tableStyleId>
              </a:tblPr>
              <a:tblGrid>
                <a:gridCol w="7395988">
                  <a:extLst>
                    <a:ext uri="{9D8B030D-6E8A-4147-A177-3AD203B41FA5}">
                      <a16:colId xmlns:a16="http://schemas.microsoft.com/office/drawing/2014/main" val="20000"/>
                    </a:ext>
                  </a:extLst>
                </a:gridCol>
              </a:tblGrid>
              <a:tr h="37235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2876686">
                <a:tc>
                  <a:txBody>
                    <a:bodyPr/>
                    <a:lstStyle/>
                    <a:p>
                      <a:pPr algn="just" rtl="1"/>
                      <a:r>
                        <a:rPr lang="he-IL" sz="1800" dirty="0">
                          <a:latin typeface="David" panose="020E0502060401010101" pitchFamily="34" charset="-79"/>
                          <a:cs typeface="David" panose="020E0502060401010101" pitchFamily="34" charset="-79"/>
                        </a:rPr>
                        <a:t>בקורס נציג מבט אקדמי על סוגיות עכשוויות במזרח התיכון ובעולם המוסלמי. נציע להתבונן באירועים שונים במזרח התיכון, בצפון אפריקה ובמרכז אסיה באופן שיעמיק את היכרותנו עם האזור ועם מורכבות מוסד "המדינה". המדינה תשמש אותנו כציר מרכזי לדיון באתגרים החברתיים, הפוליטיים, הדתיים  והכלכליים הניצבים בפני מדינות האזור. </a:t>
                      </a:r>
                    </a:p>
                    <a:p>
                      <a:pPr algn="just" rtl="1"/>
                      <a:r>
                        <a:rPr lang="he-IL" sz="1800" dirty="0">
                          <a:latin typeface="David" panose="020E0502060401010101" pitchFamily="34" charset="-79"/>
                          <a:cs typeface="David" panose="020E0502060401010101" pitchFamily="34" charset="-79"/>
                        </a:rPr>
                        <a:t>במהלך הקורס נבחן באמצעות אירועים עכשוויים תהליכים היסטוריים וחברתיים שעיצבו ומעצבים את המדינה ואת המרחב המזרח תיכוני והמוסלמי. </a:t>
                      </a:r>
                    </a:p>
                    <a:p>
                      <a:pPr algn="just" rtl="1"/>
                      <a:r>
                        <a:rPr lang="he-IL" sz="1800" dirty="0">
                          <a:latin typeface="David" panose="020E0502060401010101" pitchFamily="34" charset="-79"/>
                          <a:cs typeface="David" panose="020E0502060401010101" pitchFamily="34" charset="-79"/>
                        </a:rPr>
                        <a:t>הקורס יתקיים במתכונת של "קורס-כנס" ובמחצית מהשיעורים ישתתפו מורי הקורס, חברי סגל, מומחים ואורחים שישתפו בנקודת מבטם על האירועים השונים.</a:t>
                      </a:r>
                    </a:p>
                  </a:txBody>
                  <a:tcPr/>
                </a:tc>
                <a:extLst>
                  <a:ext uri="{0D108BD9-81ED-4DB2-BD59-A6C34878D82A}">
                    <a16:rowId xmlns:a16="http://schemas.microsoft.com/office/drawing/2014/main" val="10001"/>
                  </a:ext>
                </a:extLst>
              </a:tr>
            </a:tbl>
          </a:graphicData>
        </a:graphic>
      </p:graphicFrame>
      <p:sp>
        <p:nvSpPr>
          <p:cNvPr id="7" name="TextBox 6"/>
          <p:cNvSpPr txBox="1"/>
          <p:nvPr/>
        </p:nvSpPr>
        <p:spPr>
          <a:xfrm>
            <a:off x="9176147" y="889094"/>
            <a:ext cx="2781531" cy="369332"/>
          </a:xfrm>
          <a:prstGeom prst="rect">
            <a:avLst/>
          </a:prstGeom>
          <a:noFill/>
          <a:effectLst/>
        </p:spPr>
        <p:txBody>
          <a:bodyPr wrap="square"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Guttman Frnew" panose="02010401010101010101" pitchFamily="2" charset="-79"/>
                <a:ea typeface="+mn-ea"/>
                <a:cs typeface="Guttman Frnew" panose="02010401010101010101" pitchFamily="2" charset="-79"/>
              </a:rPr>
              <a:t>הפקולטה למדעי הרוח והחברה</a:t>
            </a:r>
          </a:p>
        </p:txBody>
      </p:sp>
      <p:sp>
        <p:nvSpPr>
          <p:cNvPr id="4" name="AutoShape 2" descr="×ª××¦××ª ×ª××× × ×¢×××¨ ×××ª×¨××"/>
          <p:cNvSpPr>
            <a:spLocks noChangeAspect="1" noChangeArrowheads="1"/>
          </p:cNvSpPr>
          <p:nvPr/>
        </p:nvSpPr>
        <p:spPr bwMode="auto">
          <a:xfrm rot="9471088">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8" name="AutoShape 4" descr="×ª××¦××ª ×ª××× × ×¢×××¨ ×××ª×¨××"/>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2" name="טבלה 11"/>
          <p:cNvGraphicFramePr>
            <a:graphicFrameLocks noGrp="1"/>
          </p:cNvGraphicFramePr>
          <p:nvPr/>
        </p:nvGraphicFramePr>
        <p:xfrm>
          <a:off x="454406" y="226771"/>
          <a:ext cx="6336704" cy="883920"/>
        </p:xfrm>
        <a:graphic>
          <a:graphicData uri="http://schemas.openxmlformats.org/drawingml/2006/table">
            <a:tbl>
              <a:tblPr rtl="1" firstRow="1" bandRow="1">
                <a:tableStyleId>{93296810-A885-4BE3-A3E7-6D5BEEA58F35}</a:tableStyleId>
              </a:tblPr>
              <a:tblGrid>
                <a:gridCol w="6336704">
                  <a:extLst>
                    <a:ext uri="{9D8B030D-6E8A-4147-A177-3AD203B41FA5}">
                      <a16:colId xmlns:a16="http://schemas.microsoft.com/office/drawing/2014/main" val="20000"/>
                    </a:ext>
                  </a:extLst>
                </a:gridCol>
              </a:tblGrid>
              <a:tr h="357692">
                <a:tc>
                  <a:txBody>
                    <a:bodyPr/>
                    <a:lstStyle/>
                    <a:p>
                      <a:pPr algn="ctr" rtl="1"/>
                      <a:r>
                        <a:rPr lang="he-IL" sz="2800" dirty="0">
                          <a:latin typeface="David" panose="020E0502060401010101" pitchFamily="34" charset="-79"/>
                          <a:cs typeface="David" panose="020E0502060401010101" pitchFamily="34" charset="-79"/>
                        </a:rPr>
                        <a:t>סמסטר א</a:t>
                      </a:r>
                    </a:p>
                  </a:txBody>
                  <a:tcPr/>
                </a:tc>
                <a:extLst>
                  <a:ext uri="{0D108BD9-81ED-4DB2-BD59-A6C34878D82A}">
                    <a16:rowId xmlns:a16="http://schemas.microsoft.com/office/drawing/2014/main" val="10000"/>
                  </a:ext>
                </a:extLst>
              </a:tr>
              <a:tr h="290379">
                <a:tc>
                  <a:txBody>
                    <a:bodyPr/>
                    <a:lstStyle/>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1167885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386532" y="1263741"/>
          <a:ext cx="11521280" cy="1359173"/>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63145">
                  <a:extLst>
                    <a:ext uri="{9D8B030D-6E8A-4147-A177-3AD203B41FA5}">
                      <a16:colId xmlns:a16="http://schemas.microsoft.com/office/drawing/2014/main" val="20003"/>
                    </a:ext>
                  </a:extLst>
                </a:gridCol>
                <a:gridCol w="468218">
                  <a:extLst>
                    <a:ext uri="{9D8B030D-6E8A-4147-A177-3AD203B41FA5}">
                      <a16:colId xmlns:a16="http://schemas.microsoft.com/office/drawing/2014/main" val="20004"/>
                    </a:ext>
                  </a:extLst>
                </a:gridCol>
                <a:gridCol w="1472152">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שם הקורס</a:t>
                      </a:r>
                    </a:p>
                  </a:txBody>
                  <a:tcPr/>
                </a:tc>
                <a:tc>
                  <a:txBody>
                    <a:bodyPr/>
                    <a:lstStyle/>
                    <a:p>
                      <a:pPr rtl="1"/>
                      <a:r>
                        <a:rPr lang="he-IL" dirty="0">
                          <a:latin typeface="David" panose="020E0502060401010101" pitchFamily="34" charset="-79"/>
                          <a:cs typeface="David" panose="020E0502060401010101" pitchFamily="34" charset="-79"/>
                        </a:rPr>
                        <a:t>מרצה</a:t>
                      </a:r>
                    </a:p>
                  </a:txBody>
                  <a:tcPr/>
                </a:tc>
                <a:tc>
                  <a:txBody>
                    <a:bodyPr/>
                    <a:lstStyle/>
                    <a:p>
                      <a:pPr rtl="1"/>
                      <a:r>
                        <a:rPr lang="he-IL" dirty="0">
                          <a:latin typeface="David" panose="020E0502060401010101" pitchFamily="34" charset="-79"/>
                          <a:cs typeface="David" panose="020E0502060401010101" pitchFamily="34" charset="-79"/>
                        </a:rPr>
                        <a:t>סמס'</a:t>
                      </a:r>
                    </a:p>
                  </a:txBody>
                  <a:tcPr/>
                </a:tc>
                <a:tc>
                  <a:txBody>
                    <a:bodyPr/>
                    <a:lstStyle/>
                    <a:p>
                      <a:pPr rtl="1"/>
                      <a:r>
                        <a:rPr lang="he-IL" dirty="0">
                          <a:latin typeface="David" panose="020E0502060401010101" pitchFamily="34" charset="-79"/>
                          <a:cs typeface="David" panose="020E0502060401010101" pitchFamily="34" charset="-79"/>
                        </a:rPr>
                        <a:t>יום</a:t>
                      </a:r>
                    </a:p>
                  </a:txBody>
                  <a:tcPr/>
                </a:tc>
                <a:tc>
                  <a:txBody>
                    <a:bodyPr/>
                    <a:lstStyle/>
                    <a:p>
                      <a:pP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algn="r" rtl="1"/>
                      <a:r>
                        <a:rPr lang="he-IL" dirty="0">
                          <a:latin typeface="David" panose="020E0502060401010101" pitchFamily="34" charset="-79"/>
                          <a:cs typeface="David" panose="020E0502060401010101" pitchFamily="34" charset="-79"/>
                        </a:rPr>
                        <a:t>לימודי מזרח תיכון</a:t>
                      </a:r>
                    </a:p>
                    <a:p>
                      <a:pPr algn="r" rtl="1"/>
                      <a:r>
                        <a:rPr lang="he-IL" dirty="0">
                          <a:latin typeface="David" panose="020E0502060401010101" pitchFamily="34" charset="-79"/>
                          <a:cs typeface="David" panose="020E0502060401010101" pitchFamily="34" charset="-79"/>
                        </a:rPr>
                        <a:t>124.1.2011</a:t>
                      </a:r>
                    </a:p>
                  </a:txBody>
                  <a:tcPr/>
                </a:tc>
                <a:tc>
                  <a:txBody>
                    <a:bodyPr/>
                    <a:lstStyle/>
                    <a:p>
                      <a:pPr algn="r" rtl="1"/>
                      <a:r>
                        <a:rPr lang="he-IL" sz="1800" b="0" u="none" kern="1200" dirty="0">
                          <a:solidFill>
                            <a:schemeClr val="tx1"/>
                          </a:solidFill>
                          <a:effectLst/>
                          <a:latin typeface="+mn-lt"/>
                          <a:ea typeface="+mn-ea"/>
                          <a:cs typeface="+mn-cs"/>
                        </a:rPr>
                        <a:t>יהדות, אסלאם ומה שבניהם</a:t>
                      </a:r>
                    </a:p>
                    <a:p>
                      <a:pPr algn="r" rtl="1"/>
                      <a:endParaRPr lang="he-IL" sz="1800" b="1" u="sng" kern="1200" dirty="0">
                        <a:solidFill>
                          <a:schemeClr val="tx1"/>
                        </a:solidFill>
                        <a:effectLst/>
                        <a:latin typeface="+mn-lt"/>
                        <a:ea typeface="+mn-ea"/>
                        <a:cs typeface="+mn-cs"/>
                      </a:endParaRPr>
                    </a:p>
                  </a:txBody>
                  <a:tcPr/>
                </a:tc>
                <a:tc>
                  <a:txBody>
                    <a:bodyPr/>
                    <a:lstStyle/>
                    <a:p>
                      <a:pPr algn="r" rtl="1"/>
                      <a:r>
                        <a:rPr lang="he-IL" dirty="0">
                          <a:latin typeface="David" panose="020E0502060401010101" pitchFamily="34" charset="-79"/>
                          <a:cs typeface="David" panose="020E0502060401010101" pitchFamily="34" charset="-79"/>
                        </a:rPr>
                        <a:t>פרופ' דניאלה </a:t>
                      </a:r>
                      <a:r>
                        <a:rPr lang="he-IL" dirty="0" err="1">
                          <a:latin typeface="David" panose="020E0502060401010101" pitchFamily="34" charset="-79"/>
                          <a:cs typeface="David" panose="020E0502060401010101" pitchFamily="34" charset="-79"/>
                        </a:rPr>
                        <a:t>טלמון</a:t>
                      </a:r>
                      <a:r>
                        <a:rPr lang="he-IL" dirty="0">
                          <a:latin typeface="David" panose="020E0502060401010101" pitchFamily="34" charset="-79"/>
                          <a:cs typeface="David" panose="020E0502060401010101" pitchFamily="34" charset="-79"/>
                        </a:rPr>
                        <a:t>-הלר</a:t>
                      </a:r>
                    </a:p>
                    <a:p>
                      <a:pPr algn="r" rtl="1"/>
                      <a:r>
                        <a:rPr lang="he-IL" dirty="0">
                          <a:latin typeface="David" panose="020E0502060401010101" pitchFamily="34" charset="-79"/>
                          <a:cs typeface="David" panose="020E0502060401010101" pitchFamily="34" charset="-79"/>
                        </a:rPr>
                        <a:t>ד"ר</a:t>
                      </a:r>
                      <a:r>
                        <a:rPr lang="he-IL" baseline="0" dirty="0">
                          <a:latin typeface="David" panose="020E0502060401010101" pitchFamily="34" charset="-79"/>
                          <a:cs typeface="David" panose="020E0502060401010101" pitchFamily="34" charset="-79"/>
                        </a:rPr>
                        <a:t> שלום צדיק</a:t>
                      </a:r>
                      <a:endParaRPr lang="he-IL" dirty="0">
                        <a:latin typeface="David" panose="020E0502060401010101" pitchFamily="34" charset="-79"/>
                        <a:cs typeface="David" panose="020E0502060401010101" pitchFamily="34" charset="-79"/>
                      </a:endParaRPr>
                    </a:p>
                  </a:txBody>
                  <a:tcPr/>
                </a:tc>
                <a:tc>
                  <a:txBody>
                    <a:bodyPr/>
                    <a:lstStyle/>
                    <a:p>
                      <a:pPr algn="r" rtl="1"/>
                      <a:r>
                        <a:rPr lang="he-IL" dirty="0">
                          <a:latin typeface="David" panose="020E0502060401010101" pitchFamily="34" charset="-79"/>
                          <a:cs typeface="David" panose="020E0502060401010101" pitchFamily="34" charset="-79"/>
                        </a:rPr>
                        <a:t>א</a:t>
                      </a:r>
                    </a:p>
                  </a:txBody>
                  <a:tcPr/>
                </a:tc>
                <a:tc>
                  <a:txBody>
                    <a:bodyPr/>
                    <a:lstStyle/>
                    <a:p>
                      <a:pPr algn="r" rtl="1"/>
                      <a:r>
                        <a:rPr lang="he-IL" dirty="0">
                          <a:latin typeface="David" panose="020E0502060401010101" pitchFamily="34" charset="-79"/>
                          <a:cs typeface="David" panose="020E0502060401010101" pitchFamily="34" charset="-79"/>
                        </a:rPr>
                        <a:t>ד</a:t>
                      </a:r>
                    </a:p>
                  </a:txBody>
                  <a:tcPr/>
                </a:tc>
                <a:tc>
                  <a:txBody>
                    <a:bodyPr/>
                    <a:lstStyle/>
                    <a:p>
                      <a:pPr algn="r" rtl="1"/>
                      <a:r>
                        <a:rPr lang="he-IL" dirty="0">
                          <a:latin typeface="David" panose="020E0502060401010101" pitchFamily="34" charset="-79"/>
                          <a:cs typeface="David" panose="020E0502060401010101" pitchFamily="34" charset="-79"/>
                        </a:rPr>
                        <a:t>08-10</a:t>
                      </a:r>
                    </a:p>
                  </a:txBody>
                  <a:tcPr/>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511824" y="3022852"/>
          <a:ext cx="7395988" cy="3249039"/>
        </p:xfrm>
        <a:graphic>
          <a:graphicData uri="http://schemas.openxmlformats.org/drawingml/2006/table">
            <a:tbl>
              <a:tblPr rtl="1" firstRow="1" bandRow="1">
                <a:tableStyleId>{93296810-A885-4BE3-A3E7-6D5BEEA58F35}</a:tableStyleId>
              </a:tblPr>
              <a:tblGrid>
                <a:gridCol w="7395988">
                  <a:extLst>
                    <a:ext uri="{9D8B030D-6E8A-4147-A177-3AD203B41FA5}">
                      <a16:colId xmlns:a16="http://schemas.microsoft.com/office/drawing/2014/main" val="20000"/>
                    </a:ext>
                  </a:extLst>
                </a:gridCol>
              </a:tblGrid>
              <a:tr h="37235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2876686">
                <a:tc>
                  <a:txBody>
                    <a:bodyPr/>
                    <a:lstStyle/>
                    <a:p>
                      <a:pPr algn="just" rtl="1"/>
                      <a:r>
                        <a:rPr lang="he-IL" sz="1800" dirty="0">
                          <a:latin typeface="David" panose="020E0502060401010101" pitchFamily="34" charset="-79"/>
                          <a:cs typeface="David" panose="020E0502060401010101" pitchFamily="34" charset="-79"/>
                        </a:rPr>
                        <a:t>בקורס נציג מבט אקדמי על סוגיות עכשוויות במזרח התיכון ובעולם המוסלמי. נציע להתבונן באירועים שונים במזרח התיכון, בצפון אפריקה ובמרכז אסיה באופן שיעמיק את היכרותנו עם האזור ועם מורכבות מוסד "המדינה". המדינה תשמש אותנו כציר מרכזי לדיון באתגרים החברתיים, הפוליטיים, הדתיים  והכלכליים הניצבים בפני מדינות האזור. </a:t>
                      </a:r>
                    </a:p>
                    <a:p>
                      <a:pPr algn="just" rtl="1"/>
                      <a:r>
                        <a:rPr lang="he-IL" sz="1800" dirty="0">
                          <a:latin typeface="David" panose="020E0502060401010101" pitchFamily="34" charset="-79"/>
                          <a:cs typeface="David" panose="020E0502060401010101" pitchFamily="34" charset="-79"/>
                        </a:rPr>
                        <a:t>במהלך הקורס נבחן באמצעות אירועים עכשוויים תהליכים היסטוריים וחברתיים שעיצבו ומעצבים את המדינה ואת המרחב המזרח תיכוני והמוסלמי. </a:t>
                      </a:r>
                    </a:p>
                    <a:p>
                      <a:pPr algn="just" rtl="1"/>
                      <a:r>
                        <a:rPr lang="he-IL" sz="1800" dirty="0">
                          <a:latin typeface="David" panose="020E0502060401010101" pitchFamily="34" charset="-79"/>
                          <a:cs typeface="David" panose="020E0502060401010101" pitchFamily="34" charset="-79"/>
                        </a:rPr>
                        <a:t>הקורס יתקיים במתכונת של "קורס-כנס" ובמחצית מהשיעורים ישתתפו מורי הקורס, חברי סגל, מומחים ואורחים שישתפו בנקודת מבטם על האירועים השונים.</a:t>
                      </a:r>
                    </a:p>
                  </a:txBody>
                  <a:tcPr/>
                </a:tc>
                <a:extLst>
                  <a:ext uri="{0D108BD9-81ED-4DB2-BD59-A6C34878D82A}">
                    <a16:rowId xmlns:a16="http://schemas.microsoft.com/office/drawing/2014/main" val="10001"/>
                  </a:ext>
                </a:extLst>
              </a:tr>
            </a:tbl>
          </a:graphicData>
        </a:graphic>
      </p:graphicFrame>
      <p:sp>
        <p:nvSpPr>
          <p:cNvPr id="7" name="TextBox 6"/>
          <p:cNvSpPr txBox="1"/>
          <p:nvPr/>
        </p:nvSpPr>
        <p:spPr>
          <a:xfrm>
            <a:off x="9176147" y="889094"/>
            <a:ext cx="2781531" cy="369332"/>
          </a:xfrm>
          <a:prstGeom prst="rect">
            <a:avLst/>
          </a:prstGeom>
          <a:noFill/>
          <a:effectLst/>
        </p:spPr>
        <p:txBody>
          <a:bodyPr wrap="square"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Guttman Frnew" panose="02010401010101010101" pitchFamily="2" charset="-79"/>
                <a:ea typeface="+mn-ea"/>
                <a:cs typeface="Guttman Frnew" panose="02010401010101010101" pitchFamily="2" charset="-79"/>
              </a:rPr>
              <a:t>הפקולטה למדעי הרוח והחברה</a:t>
            </a:r>
          </a:p>
        </p:txBody>
      </p:sp>
      <p:sp>
        <p:nvSpPr>
          <p:cNvPr id="4" name="AutoShape 2" descr="×ª××¦××ª ×ª××× × ×¢×××¨ ×××ª×¨××"/>
          <p:cNvSpPr>
            <a:spLocks noChangeAspect="1" noChangeArrowheads="1"/>
          </p:cNvSpPr>
          <p:nvPr/>
        </p:nvSpPr>
        <p:spPr bwMode="auto">
          <a:xfrm rot="9471088">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8" name="AutoShape 4" descr="×ª××¦××ª ×ª××× × ×¢×××¨ ×××ª×¨××"/>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2" name="טבלה 11"/>
          <p:cNvGraphicFramePr>
            <a:graphicFrameLocks noGrp="1"/>
          </p:cNvGraphicFramePr>
          <p:nvPr/>
        </p:nvGraphicFramePr>
        <p:xfrm>
          <a:off x="454406" y="226771"/>
          <a:ext cx="6336704" cy="883920"/>
        </p:xfrm>
        <a:graphic>
          <a:graphicData uri="http://schemas.openxmlformats.org/drawingml/2006/table">
            <a:tbl>
              <a:tblPr rtl="1" firstRow="1" bandRow="1">
                <a:tableStyleId>{93296810-A885-4BE3-A3E7-6D5BEEA58F35}</a:tableStyleId>
              </a:tblPr>
              <a:tblGrid>
                <a:gridCol w="6336704">
                  <a:extLst>
                    <a:ext uri="{9D8B030D-6E8A-4147-A177-3AD203B41FA5}">
                      <a16:colId xmlns:a16="http://schemas.microsoft.com/office/drawing/2014/main" val="20000"/>
                    </a:ext>
                  </a:extLst>
                </a:gridCol>
              </a:tblGrid>
              <a:tr h="357692">
                <a:tc>
                  <a:txBody>
                    <a:bodyPr/>
                    <a:lstStyle/>
                    <a:p>
                      <a:pPr algn="ctr" rtl="1"/>
                      <a:r>
                        <a:rPr lang="he-IL" sz="2800" dirty="0">
                          <a:latin typeface="David" panose="020E0502060401010101" pitchFamily="34" charset="-79"/>
                          <a:cs typeface="David" panose="020E0502060401010101" pitchFamily="34" charset="-79"/>
                        </a:rPr>
                        <a:t>סמסטר א</a:t>
                      </a:r>
                    </a:p>
                  </a:txBody>
                  <a:tcPr/>
                </a:tc>
                <a:extLst>
                  <a:ext uri="{0D108BD9-81ED-4DB2-BD59-A6C34878D82A}">
                    <a16:rowId xmlns:a16="http://schemas.microsoft.com/office/drawing/2014/main" val="10000"/>
                  </a:ext>
                </a:extLst>
              </a:tr>
              <a:tr h="290379">
                <a:tc>
                  <a:txBody>
                    <a:bodyPr/>
                    <a:lstStyle/>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9907116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407368" y="1268760"/>
          <a:ext cx="11521280" cy="1359173"/>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60585">
                  <a:extLst>
                    <a:ext uri="{9D8B030D-6E8A-4147-A177-3AD203B41FA5}">
                      <a16:colId xmlns:a16="http://schemas.microsoft.com/office/drawing/2014/main" val="20003"/>
                    </a:ext>
                  </a:extLst>
                </a:gridCol>
                <a:gridCol w="517076">
                  <a:extLst>
                    <a:ext uri="{9D8B030D-6E8A-4147-A177-3AD203B41FA5}">
                      <a16:colId xmlns:a16="http://schemas.microsoft.com/office/drawing/2014/main" val="20004"/>
                    </a:ext>
                  </a:extLst>
                </a:gridCol>
                <a:gridCol w="1425854">
                  <a:extLst>
                    <a:ext uri="{9D8B030D-6E8A-4147-A177-3AD203B41FA5}">
                      <a16:colId xmlns:a16="http://schemas.microsoft.com/office/drawing/2014/main" val="20005"/>
                    </a:ext>
                  </a:extLst>
                </a:gridCol>
              </a:tblGrid>
              <a:tr h="625258">
                <a:tc>
                  <a:txBody>
                    <a:bodyPr/>
                    <a:lstStyle/>
                    <a:p>
                      <a:pPr algn="ct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algn="ctr" rtl="1"/>
                      <a:r>
                        <a:rPr lang="he-IL" dirty="0">
                          <a:latin typeface="David" panose="020E0502060401010101" pitchFamily="34" charset="-79"/>
                          <a:cs typeface="David" panose="020E0502060401010101" pitchFamily="34" charset="-79"/>
                        </a:rPr>
                        <a:t>שם הקורס</a:t>
                      </a:r>
                    </a:p>
                  </a:txBody>
                  <a:tcPr/>
                </a:tc>
                <a:tc>
                  <a:txBody>
                    <a:bodyPr/>
                    <a:lstStyle/>
                    <a:p>
                      <a:pPr algn="ctr" rtl="1"/>
                      <a:r>
                        <a:rPr lang="he-IL" dirty="0">
                          <a:latin typeface="David" panose="020E0502060401010101" pitchFamily="34" charset="-79"/>
                          <a:cs typeface="David" panose="020E0502060401010101" pitchFamily="34" charset="-79"/>
                        </a:rPr>
                        <a:t>מרצה</a:t>
                      </a:r>
                    </a:p>
                  </a:txBody>
                  <a:tcPr/>
                </a:tc>
                <a:tc>
                  <a:txBody>
                    <a:bodyPr/>
                    <a:lstStyle/>
                    <a:p>
                      <a:pPr algn="ctr" rtl="1"/>
                      <a:r>
                        <a:rPr lang="he-IL" dirty="0">
                          <a:latin typeface="David" panose="020E0502060401010101" pitchFamily="34" charset="-79"/>
                          <a:cs typeface="David" panose="020E0502060401010101" pitchFamily="34" charset="-79"/>
                        </a:rPr>
                        <a:t>סמס'</a:t>
                      </a:r>
                    </a:p>
                  </a:txBody>
                  <a:tcPr/>
                </a:tc>
                <a:tc>
                  <a:txBody>
                    <a:bodyPr/>
                    <a:lstStyle/>
                    <a:p>
                      <a:pPr algn="ctr" rtl="1"/>
                      <a:r>
                        <a:rPr lang="he-IL" dirty="0">
                          <a:latin typeface="David" panose="020E0502060401010101" pitchFamily="34" charset="-79"/>
                          <a:cs typeface="David" panose="020E0502060401010101" pitchFamily="34" charset="-79"/>
                        </a:rPr>
                        <a:t>יום</a:t>
                      </a:r>
                    </a:p>
                  </a:txBody>
                  <a:tcPr/>
                </a:tc>
                <a:tc>
                  <a:txBody>
                    <a:bodyPr/>
                    <a:lstStyle/>
                    <a:p>
                      <a:pPr algn="ct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היסטוריה כללית</a:t>
                      </a:r>
                    </a:p>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127-1-0012</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tc>
                <a:tc>
                  <a:txBody>
                    <a:bodyPr/>
                    <a:lstStyle/>
                    <a:p>
                      <a:pPr rtl="1"/>
                      <a:r>
                        <a:rPr lang="he-IL" sz="1800" kern="1200" dirty="0">
                          <a:solidFill>
                            <a:schemeClr val="tx1"/>
                          </a:solidFill>
                          <a:effectLst/>
                          <a:latin typeface="David" panose="020E0502060401010101" pitchFamily="34" charset="-79"/>
                          <a:ea typeface="+mn-ea"/>
                          <a:cs typeface="David" panose="020E0502060401010101" pitchFamily="34" charset="-79"/>
                        </a:rPr>
                        <a:t>היסטוריה אינטלקטואלית ותרבותית של אירופה בימי הביניים</a:t>
                      </a:r>
                      <a:endParaRPr lang="he-IL" dirty="0">
                        <a:latin typeface="David" panose="020E0502060401010101" pitchFamily="34" charset="-79"/>
                        <a:cs typeface="David" panose="020E0502060401010101" pitchFamily="34" charset="-79"/>
                      </a:endParaRP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rPr>
                        <a:t>ד"ר חנן יורן</a:t>
                      </a:r>
                    </a:p>
                  </a:txBody>
                  <a:tcPr anchor="ctr"/>
                </a:tc>
                <a:tc>
                  <a:txBody>
                    <a:bodyPr/>
                    <a:lstStyle/>
                    <a:p>
                      <a:pPr algn="ctr" rtl="1"/>
                      <a:r>
                        <a:rPr lang="he-IL" dirty="0">
                          <a:latin typeface="David" panose="020E0502060401010101" pitchFamily="34" charset="-79"/>
                          <a:cs typeface="David" panose="020E0502060401010101" pitchFamily="34" charset="-79"/>
                        </a:rPr>
                        <a:t>א</a:t>
                      </a:r>
                    </a:p>
                  </a:txBody>
                  <a:tcPr anchor="ctr"/>
                </a:tc>
                <a:tc>
                  <a:txBody>
                    <a:bodyPr/>
                    <a:lstStyle/>
                    <a:p>
                      <a:pPr algn="ctr" rtl="1"/>
                      <a:r>
                        <a:rPr lang="he-IL" dirty="0">
                          <a:latin typeface="David" panose="020E0502060401010101" pitchFamily="34" charset="-79"/>
                          <a:cs typeface="David" panose="020E0502060401010101" pitchFamily="34" charset="-79"/>
                        </a:rPr>
                        <a:t>ג'</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rPr>
                        <a:t>10:00-12:00</a:t>
                      </a:r>
                    </a:p>
                  </a:txBody>
                  <a:tcPr anchor="ctr"/>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330461" y="2803586"/>
          <a:ext cx="7506786" cy="4005450"/>
        </p:xfrm>
        <a:graphic>
          <a:graphicData uri="http://schemas.openxmlformats.org/drawingml/2006/table">
            <a:tbl>
              <a:tblPr rtl="1" firstRow="1" bandRow="1">
                <a:tableStyleId>{93296810-A885-4BE3-A3E7-6D5BEEA58F35}</a:tableStyleId>
              </a:tblPr>
              <a:tblGrid>
                <a:gridCol w="7506786">
                  <a:extLst>
                    <a:ext uri="{9D8B030D-6E8A-4147-A177-3AD203B41FA5}">
                      <a16:colId xmlns:a16="http://schemas.microsoft.com/office/drawing/2014/main" val="20000"/>
                    </a:ext>
                  </a:extLst>
                </a:gridCol>
              </a:tblGrid>
              <a:tr h="524718">
                <a:tc>
                  <a:txBody>
                    <a:bodyPr/>
                    <a:lstStyle/>
                    <a:p>
                      <a:pPr algn="ctr" rtl="1"/>
                      <a:r>
                        <a:rPr lang="he-IL" sz="2000"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3480732">
                <a:tc>
                  <a:txBody>
                    <a:bodyPr/>
                    <a:lstStyle/>
                    <a:p>
                      <a:pPr marL="0" marR="0" indent="0" algn="just" defTabSz="914400" rtl="1" eaLnBrk="1" fontAlgn="auto" latinLnBrk="0" hangingPunct="1">
                        <a:lnSpc>
                          <a:spcPct val="100000"/>
                        </a:lnSpc>
                        <a:spcBef>
                          <a:spcPts val="0"/>
                        </a:spcBef>
                        <a:spcAft>
                          <a:spcPts val="0"/>
                        </a:spcAft>
                        <a:buClrTx/>
                        <a:buSzTx/>
                        <a:buFontTx/>
                        <a:buNone/>
                        <a:tabLst/>
                        <a:defRPr/>
                      </a:pPr>
                      <a:r>
                        <a:rPr lang="he-IL" sz="1800" kern="1200" dirty="0">
                          <a:solidFill>
                            <a:schemeClr val="tx1"/>
                          </a:solidFill>
                          <a:latin typeface="David" panose="020E0502060401010101" pitchFamily="34" charset="-79"/>
                          <a:ea typeface="+mn-ea"/>
                          <a:cs typeface="David" panose="020E0502060401010101" pitchFamily="34" charset="-79"/>
                        </a:rPr>
                        <a:t>הקורס עוסק בזרמים האינטלקטואליים החשובים בימי הביניים עם דגש מיוחד על שתי תקופות מעצבות בתולדות החשיבה האירופית: תקופת אבות הכנסייה (המאות ה-4 וה-5) שבה הונח הבסיס התיאולוגי והאידיאולוגי לחברה המדיאבלית, והתקופה הסכולסטית (המאות ה-12 עד ה-14) שהתמודדה מחדש עם הפילוסופיה הקלאסית. נבחן את בעיות המרכזיות שבהם עסקו האינטלקטואלים בימי הביניים, בהן שאלת הקשר בין אמונה לתבונה, שאלת מהות הסדר החברתי והפוליטי, ושאלת היחסים בין הרשות הדתית לרשות החילונית. </a:t>
                      </a:r>
                    </a:p>
                  </a:txBody>
                  <a:tcPr/>
                </a:tc>
                <a:extLst>
                  <a:ext uri="{0D108BD9-81ED-4DB2-BD59-A6C34878D82A}">
                    <a16:rowId xmlns:a16="http://schemas.microsoft.com/office/drawing/2014/main" val="10001"/>
                  </a:ext>
                </a:extLst>
              </a:tr>
            </a:tbl>
          </a:graphicData>
        </a:graphic>
      </p:graphicFrame>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661651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407368" y="1268760"/>
          <a:ext cx="11521280" cy="1359173"/>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60585">
                  <a:extLst>
                    <a:ext uri="{9D8B030D-6E8A-4147-A177-3AD203B41FA5}">
                      <a16:colId xmlns:a16="http://schemas.microsoft.com/office/drawing/2014/main" val="20003"/>
                    </a:ext>
                  </a:extLst>
                </a:gridCol>
                <a:gridCol w="514516">
                  <a:extLst>
                    <a:ext uri="{9D8B030D-6E8A-4147-A177-3AD203B41FA5}">
                      <a16:colId xmlns:a16="http://schemas.microsoft.com/office/drawing/2014/main" val="20004"/>
                    </a:ext>
                  </a:extLst>
                </a:gridCol>
                <a:gridCol w="1428414">
                  <a:extLst>
                    <a:ext uri="{9D8B030D-6E8A-4147-A177-3AD203B41FA5}">
                      <a16:colId xmlns:a16="http://schemas.microsoft.com/office/drawing/2014/main" val="20005"/>
                    </a:ext>
                  </a:extLst>
                </a:gridCol>
              </a:tblGrid>
              <a:tr h="625258">
                <a:tc>
                  <a:txBody>
                    <a:bodyPr/>
                    <a:lstStyle/>
                    <a:p>
                      <a:pPr algn="ct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algn="ctr" rtl="1"/>
                      <a:r>
                        <a:rPr lang="he-IL" dirty="0">
                          <a:latin typeface="David" panose="020E0502060401010101" pitchFamily="34" charset="-79"/>
                          <a:cs typeface="David" panose="020E0502060401010101" pitchFamily="34" charset="-79"/>
                        </a:rPr>
                        <a:t>שם הקורס</a:t>
                      </a:r>
                    </a:p>
                  </a:txBody>
                  <a:tcPr/>
                </a:tc>
                <a:tc>
                  <a:txBody>
                    <a:bodyPr/>
                    <a:lstStyle/>
                    <a:p>
                      <a:pPr algn="ctr" rtl="1"/>
                      <a:r>
                        <a:rPr lang="he-IL" dirty="0">
                          <a:latin typeface="David" panose="020E0502060401010101" pitchFamily="34" charset="-79"/>
                          <a:cs typeface="David" panose="020E0502060401010101" pitchFamily="34" charset="-79"/>
                        </a:rPr>
                        <a:t>מרצה</a:t>
                      </a:r>
                    </a:p>
                  </a:txBody>
                  <a:tcPr/>
                </a:tc>
                <a:tc>
                  <a:txBody>
                    <a:bodyPr/>
                    <a:lstStyle/>
                    <a:p>
                      <a:pPr algn="ctr" rtl="1"/>
                      <a:r>
                        <a:rPr lang="he-IL" dirty="0">
                          <a:latin typeface="David" panose="020E0502060401010101" pitchFamily="34" charset="-79"/>
                          <a:cs typeface="David" panose="020E0502060401010101" pitchFamily="34" charset="-79"/>
                        </a:rPr>
                        <a:t>סמס'</a:t>
                      </a:r>
                    </a:p>
                  </a:txBody>
                  <a:tcPr/>
                </a:tc>
                <a:tc>
                  <a:txBody>
                    <a:bodyPr/>
                    <a:lstStyle/>
                    <a:p>
                      <a:pPr algn="ctr" rtl="1"/>
                      <a:r>
                        <a:rPr lang="he-IL" dirty="0">
                          <a:latin typeface="David" panose="020E0502060401010101" pitchFamily="34" charset="-79"/>
                          <a:cs typeface="David" panose="020E0502060401010101" pitchFamily="34" charset="-79"/>
                        </a:rPr>
                        <a:t>יום</a:t>
                      </a:r>
                    </a:p>
                  </a:txBody>
                  <a:tcPr/>
                </a:tc>
                <a:tc>
                  <a:txBody>
                    <a:bodyPr/>
                    <a:lstStyle/>
                    <a:p>
                      <a:pPr algn="ct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היסטוריה כללית</a:t>
                      </a:r>
                    </a:p>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127-1-0184</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האימפריה הרוסית בעלייתה, 1700 – 1855</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rPr>
                        <a:t>ד"ר ולדימיר</a:t>
                      </a:r>
                      <a:r>
                        <a:rPr lang="he-IL" baseline="0" dirty="0">
                          <a:latin typeface="David" panose="020E0502060401010101" pitchFamily="34" charset="-79"/>
                          <a:cs typeface="David" panose="020E0502060401010101" pitchFamily="34" charset="-79"/>
                        </a:rPr>
                        <a:t> לוין</a:t>
                      </a:r>
                      <a:endParaRPr lang="he-IL"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kern="1200" dirty="0">
                          <a:solidFill>
                            <a:schemeClr val="tx1"/>
                          </a:solidFill>
                          <a:latin typeface="David" panose="020E0502060401010101" pitchFamily="34" charset="-79"/>
                          <a:ea typeface="+mn-ea"/>
                          <a:cs typeface="David" panose="020E0502060401010101" pitchFamily="34" charset="-79"/>
                        </a:rPr>
                        <a:t>א</a:t>
                      </a:r>
                    </a:p>
                  </a:txBody>
                  <a:tcPr anchor="ctr"/>
                </a:tc>
                <a:tc>
                  <a:txBody>
                    <a:bodyPr/>
                    <a:lstStyle/>
                    <a:p>
                      <a:pPr algn="ctr" rtl="1"/>
                      <a:r>
                        <a:rPr lang="he-IL" dirty="0">
                          <a:latin typeface="David" panose="020E0502060401010101" pitchFamily="34" charset="-79"/>
                          <a:cs typeface="David" panose="020E0502060401010101" pitchFamily="34" charset="-79"/>
                        </a:rPr>
                        <a:t>א'</a:t>
                      </a:r>
                    </a:p>
                  </a:txBody>
                  <a:tcPr anchor="ctr"/>
                </a:tc>
                <a:tc>
                  <a:txBody>
                    <a:bodyPr/>
                    <a:lstStyle/>
                    <a:p>
                      <a:pPr algn="ctr" rtl="1"/>
                      <a:r>
                        <a:rPr lang="he-IL" dirty="0">
                          <a:latin typeface="David" panose="020E0502060401010101" pitchFamily="34" charset="-79"/>
                          <a:cs typeface="David" panose="020E0502060401010101" pitchFamily="34" charset="-79"/>
                        </a:rPr>
                        <a:t>14:00-16:00</a:t>
                      </a:r>
                    </a:p>
                  </a:txBody>
                  <a:tcPr anchor="ctr"/>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3942272" y="2996952"/>
          <a:ext cx="8021723" cy="3414809"/>
        </p:xfrm>
        <a:graphic>
          <a:graphicData uri="http://schemas.openxmlformats.org/drawingml/2006/table">
            <a:tbl>
              <a:tblPr rtl="1" firstRow="1" bandRow="1">
                <a:tableStyleId>{93296810-A885-4BE3-A3E7-6D5BEEA58F35}</a:tableStyleId>
              </a:tblPr>
              <a:tblGrid>
                <a:gridCol w="8021723">
                  <a:extLst>
                    <a:ext uri="{9D8B030D-6E8A-4147-A177-3AD203B41FA5}">
                      <a16:colId xmlns:a16="http://schemas.microsoft.com/office/drawing/2014/main" val="20000"/>
                    </a:ext>
                  </a:extLst>
                </a:gridCol>
              </a:tblGrid>
              <a:tr h="538123">
                <a:tc>
                  <a:txBody>
                    <a:bodyPr/>
                    <a:lstStyle/>
                    <a:p>
                      <a:pPr algn="ctr" rtl="1"/>
                      <a:r>
                        <a:rPr lang="he-IL" sz="2000"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2876686">
                <a:tc>
                  <a:txBody>
                    <a:bodyPr/>
                    <a:lstStyle/>
                    <a:p>
                      <a:pPr algn="just" rtl="1"/>
                      <a:r>
                        <a:rPr lang="he-IL" sz="1800" kern="1200" dirty="0">
                          <a:solidFill>
                            <a:schemeClr val="tx1"/>
                          </a:solidFill>
                          <a:latin typeface="David" panose="020E0502060401010101" pitchFamily="34" charset="-79"/>
                          <a:ea typeface="+mn-ea"/>
                          <a:cs typeface="David" panose="020E0502060401010101" pitchFamily="34" charset="-79"/>
                        </a:rPr>
                        <a:t>הקורס יעסוק בהיסטוריה של האימפריה הרוסית מתקופתו של פטר הגדול ועד מלחמת קרים, תקופה שבה הפכה רוסיה ממדינה שולית ו"ברברית" לאחת המעצמות האירופאיות המוצלחות. תשומת לב מיוחדת תופנה להקמת מערכת ניהולית וצבאית, כמו כן ליחס אל הקבוצות האתניות הלא רוסיות, כולל היהודים, אשר האימפריה הרוסית שלטה בהן.</a:t>
                      </a:r>
                    </a:p>
                  </a:txBody>
                  <a:tcPr/>
                </a:tc>
                <a:extLst>
                  <a:ext uri="{0D108BD9-81ED-4DB2-BD59-A6C34878D82A}">
                    <a16:rowId xmlns:a16="http://schemas.microsoft.com/office/drawing/2014/main" val="10001"/>
                  </a:ext>
                </a:extLst>
              </a:tr>
            </a:tbl>
          </a:graphicData>
        </a:graphic>
      </p:graphicFrame>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676168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407368" y="1268760"/>
          <a:ext cx="11521280" cy="1359173"/>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60585">
                  <a:extLst>
                    <a:ext uri="{9D8B030D-6E8A-4147-A177-3AD203B41FA5}">
                      <a16:colId xmlns:a16="http://schemas.microsoft.com/office/drawing/2014/main" val="20003"/>
                    </a:ext>
                  </a:extLst>
                </a:gridCol>
                <a:gridCol w="517076">
                  <a:extLst>
                    <a:ext uri="{9D8B030D-6E8A-4147-A177-3AD203B41FA5}">
                      <a16:colId xmlns:a16="http://schemas.microsoft.com/office/drawing/2014/main" val="20004"/>
                    </a:ext>
                  </a:extLst>
                </a:gridCol>
                <a:gridCol w="1425854">
                  <a:extLst>
                    <a:ext uri="{9D8B030D-6E8A-4147-A177-3AD203B41FA5}">
                      <a16:colId xmlns:a16="http://schemas.microsoft.com/office/drawing/2014/main" val="20005"/>
                    </a:ext>
                  </a:extLst>
                </a:gridCol>
              </a:tblGrid>
              <a:tr h="625258">
                <a:tc>
                  <a:txBody>
                    <a:bodyPr/>
                    <a:lstStyle/>
                    <a:p>
                      <a:pPr algn="ct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algn="ctr" rtl="1"/>
                      <a:r>
                        <a:rPr lang="he-IL" dirty="0">
                          <a:latin typeface="David" panose="020E0502060401010101" pitchFamily="34" charset="-79"/>
                          <a:cs typeface="David" panose="020E0502060401010101" pitchFamily="34" charset="-79"/>
                        </a:rPr>
                        <a:t>שם הקורס</a:t>
                      </a:r>
                    </a:p>
                  </a:txBody>
                  <a:tcPr/>
                </a:tc>
                <a:tc>
                  <a:txBody>
                    <a:bodyPr/>
                    <a:lstStyle/>
                    <a:p>
                      <a:pPr algn="ctr" rtl="1"/>
                      <a:r>
                        <a:rPr lang="he-IL" dirty="0">
                          <a:latin typeface="David" panose="020E0502060401010101" pitchFamily="34" charset="-79"/>
                          <a:cs typeface="David" panose="020E0502060401010101" pitchFamily="34" charset="-79"/>
                        </a:rPr>
                        <a:t>מרצה</a:t>
                      </a:r>
                    </a:p>
                  </a:txBody>
                  <a:tcPr/>
                </a:tc>
                <a:tc>
                  <a:txBody>
                    <a:bodyPr/>
                    <a:lstStyle/>
                    <a:p>
                      <a:pPr algn="ctr" rtl="1"/>
                      <a:r>
                        <a:rPr lang="he-IL" dirty="0">
                          <a:latin typeface="David" panose="020E0502060401010101" pitchFamily="34" charset="-79"/>
                          <a:cs typeface="David" panose="020E0502060401010101" pitchFamily="34" charset="-79"/>
                        </a:rPr>
                        <a:t>סמס'</a:t>
                      </a:r>
                    </a:p>
                  </a:txBody>
                  <a:tcPr/>
                </a:tc>
                <a:tc>
                  <a:txBody>
                    <a:bodyPr/>
                    <a:lstStyle/>
                    <a:p>
                      <a:pPr algn="ctr" rtl="1"/>
                      <a:r>
                        <a:rPr lang="he-IL" dirty="0">
                          <a:latin typeface="David" panose="020E0502060401010101" pitchFamily="34" charset="-79"/>
                          <a:cs typeface="David" panose="020E0502060401010101" pitchFamily="34" charset="-79"/>
                        </a:rPr>
                        <a:t>יום</a:t>
                      </a:r>
                    </a:p>
                  </a:txBody>
                  <a:tcPr/>
                </a:tc>
                <a:tc>
                  <a:txBody>
                    <a:bodyPr/>
                    <a:lstStyle/>
                    <a:p>
                      <a:pPr algn="ct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היסטוריה כללית</a:t>
                      </a:r>
                    </a:p>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127-1-0235</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מוסלמים, יהודים, קתולים ודתות אחרות ברוסיה האורתודוקסית</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rPr>
                        <a:t>ד"ר ולדימיר</a:t>
                      </a:r>
                      <a:r>
                        <a:rPr lang="he-IL" baseline="0" dirty="0">
                          <a:latin typeface="David" panose="020E0502060401010101" pitchFamily="34" charset="-79"/>
                          <a:cs typeface="David" panose="020E0502060401010101" pitchFamily="34" charset="-79"/>
                        </a:rPr>
                        <a:t> לוין</a:t>
                      </a:r>
                      <a:endParaRPr lang="he-IL"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kern="1200" dirty="0">
                          <a:solidFill>
                            <a:schemeClr val="tx1"/>
                          </a:solidFill>
                          <a:latin typeface="David" panose="020E0502060401010101" pitchFamily="34" charset="-79"/>
                          <a:ea typeface="+mn-ea"/>
                          <a:cs typeface="David" panose="020E0502060401010101" pitchFamily="34" charset="-79"/>
                        </a:rPr>
                        <a:t>א</a:t>
                      </a:r>
                    </a:p>
                  </a:txBody>
                  <a:tcPr anchor="ctr"/>
                </a:tc>
                <a:tc>
                  <a:txBody>
                    <a:bodyPr/>
                    <a:lstStyle/>
                    <a:p>
                      <a:pPr algn="ctr" rtl="1"/>
                      <a:r>
                        <a:rPr lang="he-IL" dirty="0">
                          <a:latin typeface="David" panose="020E0502060401010101" pitchFamily="34" charset="-79"/>
                          <a:cs typeface="David" panose="020E0502060401010101" pitchFamily="34" charset="-79"/>
                        </a:rPr>
                        <a:t>א'</a:t>
                      </a:r>
                    </a:p>
                  </a:txBody>
                  <a:tcPr anchor="ctr"/>
                </a:tc>
                <a:tc>
                  <a:txBody>
                    <a:bodyPr/>
                    <a:lstStyle/>
                    <a:p>
                      <a:pPr algn="ctr" rtl="1"/>
                      <a:r>
                        <a:rPr lang="he-IL" dirty="0">
                          <a:latin typeface="David" panose="020E0502060401010101" pitchFamily="34" charset="-79"/>
                          <a:cs typeface="David" panose="020E0502060401010101" pitchFamily="34" charset="-79"/>
                        </a:rPr>
                        <a:t>18:00-20:00</a:t>
                      </a:r>
                    </a:p>
                  </a:txBody>
                  <a:tcPr anchor="ctr"/>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391925" y="2950234"/>
          <a:ext cx="7445321" cy="3374537"/>
        </p:xfrm>
        <a:graphic>
          <a:graphicData uri="http://schemas.openxmlformats.org/drawingml/2006/table">
            <a:tbl>
              <a:tblPr rtl="1" firstRow="1" bandRow="1">
                <a:tableStyleId>{93296810-A885-4BE3-A3E7-6D5BEEA58F35}</a:tableStyleId>
              </a:tblPr>
              <a:tblGrid>
                <a:gridCol w="7445321">
                  <a:extLst>
                    <a:ext uri="{9D8B030D-6E8A-4147-A177-3AD203B41FA5}">
                      <a16:colId xmlns:a16="http://schemas.microsoft.com/office/drawing/2014/main" val="20000"/>
                    </a:ext>
                  </a:extLst>
                </a:gridCol>
              </a:tblGrid>
              <a:tr h="531776">
                <a:tc>
                  <a:txBody>
                    <a:bodyPr/>
                    <a:lstStyle/>
                    <a:p>
                      <a:pPr algn="ctr" rtl="1"/>
                      <a:r>
                        <a:rPr lang="he-IL" sz="2000"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2842761">
                <a:tc>
                  <a:txBody>
                    <a:bodyPr/>
                    <a:lstStyle/>
                    <a:p>
                      <a:pPr marL="180975" lvl="0" indent="0" algn="just" rtl="1" fontAlgn="auto"/>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במשך מאות שנים סיפחה המדינה הרוסית שטחים ענקיים מאוכלסים בעמים שונים, שנבדלו </a:t>
                      </a:r>
                      <a:r>
                        <a:rPr lang="he-IL" sz="1800" b="0" i="0" u="none" strike="noStrike" kern="1200" dirty="0" err="1">
                          <a:solidFill>
                            <a:srgbClr val="000000"/>
                          </a:solidFill>
                          <a:effectLst/>
                          <a:latin typeface="David" panose="020E0502060401010101" pitchFamily="34" charset="-79"/>
                          <a:ea typeface="+mn-ea"/>
                          <a:cs typeface="David" panose="020E0502060401010101" pitchFamily="34" charset="-79"/>
                        </a:rPr>
                        <a:t>מהאוכלוסיה</a:t>
                      </a: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 הרוסית מבחינה אתנית, דתית, לשוניות ותרבותית. בסופו של דבר, הפכה הסוגיה של רב-לאומיות ורב-דתיות לאחת הסוגיות המרכזיות במדיניות הרוסית. נושא הקורס הוא המדיניות של המדינה הרוסית כלפי המיעוטים (קבוצות אתניות לא דומיננטיות) בשטחה והיחסים בין הקבוצות הללו לבין עצמן.</a:t>
                      </a:r>
                    </a:p>
                  </a:txBody>
                  <a:tcPr/>
                </a:tc>
                <a:extLst>
                  <a:ext uri="{0D108BD9-81ED-4DB2-BD59-A6C34878D82A}">
                    <a16:rowId xmlns:a16="http://schemas.microsoft.com/office/drawing/2014/main" val="10001"/>
                  </a:ext>
                </a:extLst>
              </a:tr>
            </a:tbl>
          </a:graphicData>
        </a:graphic>
      </p:graphicFrame>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מציין מיקום תוכן 5">
            <a:extLst>
              <a:ext uri="{FF2B5EF4-FFF2-40B4-BE49-F238E27FC236}">
                <a16:creationId xmlns:a16="http://schemas.microsoft.com/office/drawing/2014/main" id="{FC4D1987-2B71-4783-806C-34C0EECB59DA}"/>
              </a:ext>
            </a:extLst>
          </p:cNvPr>
          <p:cNvSpPr>
            <a:spLocks noGrp="1"/>
          </p:cNvSpPr>
          <p:nvPr>
            <p:ph sz="half" idx="1"/>
          </p:nvPr>
        </p:nvSpPr>
        <p:spPr/>
        <p:txBody>
          <a:bodyPr/>
          <a:lstStyle/>
          <a:p>
            <a:endParaRPr lang="he-IL"/>
          </a:p>
        </p:txBody>
      </p:sp>
    </p:spTree>
    <p:extLst>
      <p:ext uri="{BB962C8B-B14F-4D97-AF65-F5344CB8AC3E}">
        <p14:creationId xmlns:p14="http://schemas.microsoft.com/office/powerpoint/2010/main" val="19432126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407368" y="1268760"/>
          <a:ext cx="11521280" cy="1359173"/>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60585">
                  <a:extLst>
                    <a:ext uri="{9D8B030D-6E8A-4147-A177-3AD203B41FA5}">
                      <a16:colId xmlns:a16="http://schemas.microsoft.com/office/drawing/2014/main" val="20003"/>
                    </a:ext>
                  </a:extLst>
                </a:gridCol>
                <a:gridCol w="517076">
                  <a:extLst>
                    <a:ext uri="{9D8B030D-6E8A-4147-A177-3AD203B41FA5}">
                      <a16:colId xmlns:a16="http://schemas.microsoft.com/office/drawing/2014/main" val="20004"/>
                    </a:ext>
                  </a:extLst>
                </a:gridCol>
                <a:gridCol w="1425854">
                  <a:extLst>
                    <a:ext uri="{9D8B030D-6E8A-4147-A177-3AD203B41FA5}">
                      <a16:colId xmlns:a16="http://schemas.microsoft.com/office/drawing/2014/main" val="20005"/>
                    </a:ext>
                  </a:extLst>
                </a:gridCol>
              </a:tblGrid>
              <a:tr h="625258">
                <a:tc>
                  <a:txBody>
                    <a:bodyPr/>
                    <a:lstStyle/>
                    <a:p>
                      <a:pPr algn="ct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algn="ctr" rtl="1"/>
                      <a:r>
                        <a:rPr lang="he-IL" dirty="0">
                          <a:latin typeface="David" panose="020E0502060401010101" pitchFamily="34" charset="-79"/>
                          <a:cs typeface="David" panose="020E0502060401010101" pitchFamily="34" charset="-79"/>
                        </a:rPr>
                        <a:t>שם הקורס</a:t>
                      </a:r>
                    </a:p>
                  </a:txBody>
                  <a:tcPr/>
                </a:tc>
                <a:tc>
                  <a:txBody>
                    <a:bodyPr/>
                    <a:lstStyle/>
                    <a:p>
                      <a:pPr algn="ctr" rtl="1"/>
                      <a:r>
                        <a:rPr lang="he-IL" dirty="0">
                          <a:latin typeface="David" panose="020E0502060401010101" pitchFamily="34" charset="-79"/>
                          <a:cs typeface="David" panose="020E0502060401010101" pitchFamily="34" charset="-79"/>
                        </a:rPr>
                        <a:t>מרצה</a:t>
                      </a:r>
                    </a:p>
                  </a:txBody>
                  <a:tcPr/>
                </a:tc>
                <a:tc>
                  <a:txBody>
                    <a:bodyPr/>
                    <a:lstStyle/>
                    <a:p>
                      <a:pPr algn="ctr" rtl="1"/>
                      <a:r>
                        <a:rPr lang="he-IL" dirty="0">
                          <a:latin typeface="David" panose="020E0502060401010101" pitchFamily="34" charset="-79"/>
                          <a:cs typeface="David" panose="020E0502060401010101" pitchFamily="34" charset="-79"/>
                        </a:rPr>
                        <a:t>סמס'</a:t>
                      </a:r>
                    </a:p>
                  </a:txBody>
                  <a:tcPr/>
                </a:tc>
                <a:tc>
                  <a:txBody>
                    <a:bodyPr/>
                    <a:lstStyle/>
                    <a:p>
                      <a:pPr algn="ctr" rtl="1"/>
                      <a:r>
                        <a:rPr lang="he-IL" dirty="0">
                          <a:latin typeface="David" panose="020E0502060401010101" pitchFamily="34" charset="-79"/>
                          <a:cs typeface="David" panose="020E0502060401010101" pitchFamily="34" charset="-79"/>
                        </a:rPr>
                        <a:t>יום</a:t>
                      </a:r>
                    </a:p>
                  </a:txBody>
                  <a:tcPr/>
                </a:tc>
                <a:tc>
                  <a:txBody>
                    <a:bodyPr/>
                    <a:lstStyle/>
                    <a:p>
                      <a:pPr algn="ct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היסטוריה כללית</a:t>
                      </a:r>
                    </a:p>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127-1-0256</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tc>
                <a:tc>
                  <a:txBody>
                    <a:bodyPr/>
                    <a:lstStyle/>
                    <a:p>
                      <a:pPr rtl="1"/>
                      <a:r>
                        <a:rPr lang="he-IL" sz="1800" kern="1200" dirty="0">
                          <a:solidFill>
                            <a:schemeClr val="tx1"/>
                          </a:solidFill>
                          <a:effectLst/>
                          <a:latin typeface="David" panose="020E0502060401010101" pitchFamily="34" charset="-79"/>
                          <a:ea typeface="+mn-ea"/>
                          <a:cs typeface="David" panose="020E0502060401010101" pitchFamily="34" charset="-79"/>
                        </a:rPr>
                        <a:t>כסף בעולם העתיק</a:t>
                      </a:r>
                      <a:endParaRPr lang="he-IL" dirty="0">
                        <a:latin typeface="David" panose="020E0502060401010101" pitchFamily="34" charset="-79"/>
                        <a:cs typeface="David" panose="020E0502060401010101" pitchFamily="34" charset="-79"/>
                      </a:endParaRP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rPr>
                        <a:t>ד"ר מרב חקלאי</a:t>
                      </a:r>
                    </a:p>
                  </a:txBody>
                  <a:tcPr anchor="ctr"/>
                </a:tc>
                <a:tc>
                  <a:txBody>
                    <a:bodyPr/>
                    <a:lstStyle/>
                    <a:p>
                      <a:pPr algn="ctr" rtl="1"/>
                      <a:r>
                        <a:rPr lang="he-IL" dirty="0">
                          <a:latin typeface="David" panose="020E0502060401010101" pitchFamily="34" charset="-79"/>
                          <a:cs typeface="David" panose="020E0502060401010101" pitchFamily="34" charset="-79"/>
                        </a:rPr>
                        <a:t>א</a:t>
                      </a:r>
                    </a:p>
                  </a:txBody>
                  <a:tcPr anchor="ctr"/>
                </a:tc>
                <a:tc>
                  <a:txBody>
                    <a:bodyPr/>
                    <a:lstStyle/>
                    <a:p>
                      <a:pPr algn="ctr" rtl="1"/>
                      <a:r>
                        <a:rPr lang="he-IL" dirty="0">
                          <a:latin typeface="David" panose="020E0502060401010101" pitchFamily="34" charset="-79"/>
                          <a:cs typeface="David" panose="020E0502060401010101" pitchFamily="34" charset="-79"/>
                        </a:rPr>
                        <a:t>ד'</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rPr>
                        <a:t>12:00-14:00</a:t>
                      </a:r>
                    </a:p>
                  </a:txBody>
                  <a:tcPr anchor="ctr"/>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391925" y="2950234"/>
          <a:ext cx="7445321" cy="3374537"/>
        </p:xfrm>
        <a:graphic>
          <a:graphicData uri="http://schemas.openxmlformats.org/drawingml/2006/table">
            <a:tbl>
              <a:tblPr rtl="1" firstRow="1" bandRow="1">
                <a:tableStyleId>{93296810-A885-4BE3-A3E7-6D5BEEA58F35}</a:tableStyleId>
              </a:tblPr>
              <a:tblGrid>
                <a:gridCol w="7445321">
                  <a:extLst>
                    <a:ext uri="{9D8B030D-6E8A-4147-A177-3AD203B41FA5}">
                      <a16:colId xmlns:a16="http://schemas.microsoft.com/office/drawing/2014/main" val="20000"/>
                    </a:ext>
                  </a:extLst>
                </a:gridCol>
              </a:tblGrid>
              <a:tr h="531776">
                <a:tc>
                  <a:txBody>
                    <a:bodyPr/>
                    <a:lstStyle/>
                    <a:p>
                      <a:pPr algn="ctr" rtl="1"/>
                      <a:r>
                        <a:rPr lang="he-IL" sz="2000"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2842761">
                <a:tc>
                  <a:txBody>
                    <a:bodyPr/>
                    <a:lstStyle/>
                    <a:p>
                      <a:pPr marL="0" marR="0" indent="0" algn="just" defTabSz="914400" rtl="1" eaLnBrk="1" fontAlgn="auto" latinLnBrk="0" hangingPunct="1">
                        <a:lnSpc>
                          <a:spcPct val="100000"/>
                        </a:lnSpc>
                        <a:spcBef>
                          <a:spcPts val="0"/>
                        </a:spcBef>
                        <a:spcAft>
                          <a:spcPts val="0"/>
                        </a:spcAft>
                        <a:buClrTx/>
                        <a:buSzTx/>
                        <a:buFontTx/>
                        <a:buNone/>
                        <a:tabLst/>
                        <a:defRPr/>
                      </a:pPr>
                      <a:r>
                        <a:rPr lang="he-IL" sz="1800" kern="1200" dirty="0">
                          <a:solidFill>
                            <a:schemeClr val="tx1"/>
                          </a:solidFill>
                          <a:latin typeface="David" panose="020E0502060401010101" pitchFamily="34" charset="-79"/>
                          <a:ea typeface="+mn-ea"/>
                          <a:cs typeface="David" panose="020E0502060401010101" pitchFamily="34" charset="-79"/>
                        </a:rPr>
                        <a:t>הקורס יסקור סוגיות מרכזיות בהיסטוריה של הכסף בעולם העתיק, תוך התמקדות בעולם היווני והרומי ובחינת המערכות המונטריות שפותחו על ידי חברות קדומות אלה. בנוסף להיכרות ראשונית עם הממצא הנומיסמטי (כלומר, העדות החומרית של המטבעות העתיקים), נשאל שאלות יסוד לגבי מהו כסף, כיצד מתפתחות מערכות מונטריות, מה הם המוסדות החברתיים והפוליטיים המאפשרים את תפקודן של מערכות מונטריות, ומה היו המנגנונים שהובילו לשינויים במערכות אלה.</a:t>
                      </a:r>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מציין מיקום תוכן 3">
            <a:extLst>
              <a:ext uri="{FF2B5EF4-FFF2-40B4-BE49-F238E27FC236}">
                <a16:creationId xmlns:a16="http://schemas.microsoft.com/office/drawing/2014/main" id="{D98AA21B-180F-44B3-93E4-A5C46171167D}"/>
              </a:ext>
            </a:extLst>
          </p:cNvPr>
          <p:cNvSpPr>
            <a:spLocks noGrp="1"/>
          </p:cNvSpPr>
          <p:nvPr>
            <p:ph sz="half" idx="1"/>
          </p:nvPr>
        </p:nvSpPr>
        <p:spPr/>
        <p:txBody>
          <a:bodyPr/>
          <a:lstStyle/>
          <a:p>
            <a:endParaRPr lang="he-IL"/>
          </a:p>
        </p:txBody>
      </p:sp>
    </p:spTree>
    <p:extLst>
      <p:ext uri="{BB962C8B-B14F-4D97-AF65-F5344CB8AC3E}">
        <p14:creationId xmlns:p14="http://schemas.microsoft.com/office/powerpoint/2010/main" val="3617535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1316818602"/>
              </p:ext>
            </p:extLst>
          </p:nvPr>
        </p:nvGraphicFramePr>
        <p:xfrm>
          <a:off x="385590" y="1232262"/>
          <a:ext cx="11543058" cy="5010089"/>
        </p:xfrm>
        <a:graphic>
          <a:graphicData uri="http://schemas.openxmlformats.org/drawingml/2006/table">
            <a:tbl>
              <a:tblPr rtl="1" firstRow="1" bandRow="1">
                <a:tableStyleId>{E8B1032C-EA38-4F05-BA0D-38AFFFC7BED3}</a:tableStyleId>
              </a:tblPr>
              <a:tblGrid>
                <a:gridCol w="2862477">
                  <a:extLst>
                    <a:ext uri="{9D8B030D-6E8A-4147-A177-3AD203B41FA5}">
                      <a16:colId xmlns:a16="http://schemas.microsoft.com/office/drawing/2014/main" val="20000"/>
                    </a:ext>
                  </a:extLst>
                </a:gridCol>
                <a:gridCol w="3392396">
                  <a:extLst>
                    <a:ext uri="{9D8B030D-6E8A-4147-A177-3AD203B41FA5}">
                      <a16:colId xmlns:a16="http://schemas.microsoft.com/office/drawing/2014/main" val="20001"/>
                    </a:ext>
                  </a:extLst>
                </a:gridCol>
                <a:gridCol w="2249503">
                  <a:extLst>
                    <a:ext uri="{9D8B030D-6E8A-4147-A177-3AD203B41FA5}">
                      <a16:colId xmlns:a16="http://schemas.microsoft.com/office/drawing/2014/main" val="20002"/>
                    </a:ext>
                  </a:extLst>
                </a:gridCol>
                <a:gridCol w="752858">
                  <a:extLst>
                    <a:ext uri="{9D8B030D-6E8A-4147-A177-3AD203B41FA5}">
                      <a16:colId xmlns:a16="http://schemas.microsoft.com/office/drawing/2014/main" val="20003"/>
                    </a:ext>
                  </a:extLst>
                </a:gridCol>
                <a:gridCol w="901097">
                  <a:extLst>
                    <a:ext uri="{9D8B030D-6E8A-4147-A177-3AD203B41FA5}">
                      <a16:colId xmlns:a16="http://schemas.microsoft.com/office/drawing/2014/main" val="20004"/>
                    </a:ext>
                  </a:extLst>
                </a:gridCol>
                <a:gridCol w="1384727">
                  <a:extLst>
                    <a:ext uri="{9D8B030D-6E8A-4147-A177-3AD203B41FA5}">
                      <a16:colId xmlns:a16="http://schemas.microsoft.com/office/drawing/2014/main" val="20005"/>
                    </a:ext>
                  </a:extLst>
                </a:gridCol>
              </a:tblGrid>
              <a:tr h="457156">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שם הקורס</a:t>
                      </a:r>
                    </a:p>
                  </a:txBody>
                  <a:tcPr/>
                </a:tc>
                <a:tc>
                  <a:txBody>
                    <a:bodyPr/>
                    <a:lstStyle/>
                    <a:p>
                      <a:pPr rtl="1"/>
                      <a:r>
                        <a:rPr lang="he-IL" dirty="0">
                          <a:latin typeface="David" panose="020E0502060401010101" pitchFamily="34" charset="-79"/>
                          <a:cs typeface="David" panose="020E0502060401010101" pitchFamily="34" charset="-79"/>
                        </a:rPr>
                        <a:t>מרצה</a:t>
                      </a:r>
                    </a:p>
                  </a:txBody>
                  <a:tcPr/>
                </a:tc>
                <a:tc>
                  <a:txBody>
                    <a:bodyPr/>
                    <a:lstStyle/>
                    <a:p>
                      <a:pPr rtl="1"/>
                      <a:r>
                        <a:rPr lang="he-IL" dirty="0">
                          <a:latin typeface="David" panose="020E0502060401010101" pitchFamily="34" charset="-79"/>
                          <a:cs typeface="David" panose="020E0502060401010101" pitchFamily="34" charset="-79"/>
                        </a:rPr>
                        <a:t>סמס'</a:t>
                      </a:r>
                    </a:p>
                  </a:txBody>
                  <a:tcPr/>
                </a:tc>
                <a:tc>
                  <a:txBody>
                    <a:bodyPr/>
                    <a:lstStyle/>
                    <a:p>
                      <a:pPr rtl="1"/>
                      <a:r>
                        <a:rPr lang="he-IL" dirty="0">
                          <a:latin typeface="David" panose="020E0502060401010101" pitchFamily="34" charset="-79"/>
                          <a:cs typeface="David" panose="020E0502060401010101" pitchFamily="34" charset="-79"/>
                        </a:rPr>
                        <a:t>יום</a:t>
                      </a:r>
                    </a:p>
                  </a:txBody>
                  <a:tcPr/>
                </a:tc>
                <a:tc>
                  <a:txBody>
                    <a:bodyPr/>
                    <a:lstStyle/>
                    <a:p>
                      <a:pP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650419">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121-1-1011</a:t>
                      </a:r>
                    </a:p>
                  </a:txBody>
                  <a:tcPr marL="68580" marR="68580"/>
                </a:tc>
                <a:tc>
                  <a:txBody>
                    <a:bodyPr/>
                    <a:lstStyle/>
                    <a:p>
                      <a:pPr rtl="1"/>
                      <a:r>
                        <a:rPr lang="he-IL" dirty="0">
                          <a:latin typeface="David" panose="020E0502060401010101" pitchFamily="34" charset="-79"/>
                          <a:cs typeface="David" panose="020E0502060401010101" pitchFamily="34" charset="-79"/>
                        </a:rPr>
                        <a:t>מסע בעקבות הנוסח המקורי של התנ"ך: לביקורת נוסח המקרא</a:t>
                      </a:r>
                    </a:p>
                  </a:txBody>
                  <a:tcPr marL="68580" marR="68580"/>
                </a:tc>
                <a:tc>
                  <a:txBody>
                    <a:bodyPr/>
                    <a:lstStyle/>
                    <a:p>
                      <a:pPr rtl="1"/>
                      <a:r>
                        <a:rPr lang="he-IL" dirty="0">
                          <a:latin typeface="David" panose="020E0502060401010101" pitchFamily="34" charset="-79"/>
                          <a:cs typeface="David" panose="020E0502060401010101" pitchFamily="34" charset="-79"/>
                        </a:rPr>
                        <a:t>ד"ר עתר לבנה</a:t>
                      </a:r>
                    </a:p>
                  </a:txBody>
                  <a:tcPr marL="68580" marR="68580"/>
                </a:tc>
                <a:tc>
                  <a:txBody>
                    <a:bodyPr/>
                    <a:lstStyle/>
                    <a:p>
                      <a:pPr rtl="1"/>
                      <a:r>
                        <a:rPr lang="he-IL" dirty="0">
                          <a:latin typeface="David" panose="020E0502060401010101" pitchFamily="34" charset="-79"/>
                          <a:cs typeface="David" panose="020E0502060401010101" pitchFamily="34" charset="-79"/>
                        </a:rPr>
                        <a:t>א'</a:t>
                      </a:r>
                    </a:p>
                  </a:txBody>
                  <a:tcPr marL="68580" marR="68580"/>
                </a:tc>
                <a:tc>
                  <a:txBody>
                    <a:bodyPr/>
                    <a:lstStyle/>
                    <a:p>
                      <a:pPr rtl="1"/>
                      <a:r>
                        <a:rPr lang="he-IL" dirty="0">
                          <a:latin typeface="David" panose="020E0502060401010101" pitchFamily="34" charset="-79"/>
                          <a:cs typeface="David" panose="020E0502060401010101" pitchFamily="34" charset="-79"/>
                        </a:rPr>
                        <a:t>ג</a:t>
                      </a:r>
                    </a:p>
                  </a:txBody>
                  <a:tcPr marL="68580" marR="68580"/>
                </a:tc>
                <a:tc>
                  <a:txBody>
                    <a:bodyPr/>
                    <a:lstStyle/>
                    <a:p>
                      <a:pPr rtl="1"/>
                      <a:r>
                        <a:rPr lang="he-IL" dirty="0">
                          <a:latin typeface="David" panose="020E0502060401010101" pitchFamily="34" charset="-79"/>
                          <a:cs typeface="David" panose="020E0502060401010101" pitchFamily="34" charset="-79"/>
                        </a:rPr>
                        <a:t>12-14</a:t>
                      </a:r>
                    </a:p>
                  </a:txBody>
                  <a:tcPr marL="68580" marR="68580"/>
                </a:tc>
                <a:extLst>
                  <a:ext uri="{0D108BD9-81ED-4DB2-BD59-A6C34878D82A}">
                    <a16:rowId xmlns:a16="http://schemas.microsoft.com/office/drawing/2014/main" val="10001"/>
                  </a:ext>
                </a:extLst>
              </a:tr>
              <a:tr h="650419">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121-1-0162</a:t>
                      </a:r>
                    </a:p>
                  </a:txBody>
                  <a:tcPr marL="68580" marR="68580"/>
                </a:tc>
                <a:tc>
                  <a:txBody>
                    <a:bodyPr/>
                    <a:lstStyle/>
                    <a:p>
                      <a:pPr rtl="1"/>
                      <a:r>
                        <a:rPr lang="he-IL" dirty="0">
                          <a:latin typeface="David" panose="020E0502060401010101" pitchFamily="34" charset="-79"/>
                          <a:cs typeface="David" panose="020E0502060401010101" pitchFamily="34" charset="-79"/>
                        </a:rPr>
                        <a:t>מחזוריות ומחזורי סיפורי גבורה וישועה</a:t>
                      </a:r>
                    </a:p>
                  </a:txBody>
                  <a:tcPr marL="68580" marR="68580"/>
                </a:tc>
                <a:tc>
                  <a:txBody>
                    <a:bodyPr/>
                    <a:lstStyle/>
                    <a:p>
                      <a:pPr rtl="1"/>
                      <a:r>
                        <a:rPr lang="he-IL" dirty="0">
                          <a:latin typeface="David" panose="020E0502060401010101" pitchFamily="34" charset="-79"/>
                          <a:cs typeface="David" panose="020E0502060401010101" pitchFamily="34" charset="-79"/>
                        </a:rPr>
                        <a:t>ד"ר חגית טרגן</a:t>
                      </a:r>
                    </a:p>
                  </a:txBody>
                  <a:tcPr marL="68580" marR="68580"/>
                </a:tc>
                <a:tc>
                  <a:txBody>
                    <a:bodyPr/>
                    <a:lstStyle/>
                    <a:p>
                      <a:pPr rtl="1"/>
                      <a:r>
                        <a:rPr lang="he-IL" dirty="0">
                          <a:latin typeface="David" panose="020E0502060401010101" pitchFamily="34" charset="-79"/>
                          <a:cs typeface="David" panose="020E0502060401010101" pitchFamily="34" charset="-79"/>
                        </a:rPr>
                        <a:t>א'</a:t>
                      </a:r>
                    </a:p>
                  </a:txBody>
                  <a:tcPr marL="68580" marR="68580"/>
                </a:tc>
                <a:tc>
                  <a:txBody>
                    <a:bodyPr/>
                    <a:lstStyle/>
                    <a:p>
                      <a:pPr rtl="1"/>
                      <a:r>
                        <a:rPr lang="he-IL" dirty="0">
                          <a:latin typeface="David" panose="020E0502060401010101" pitchFamily="34" charset="-79"/>
                          <a:cs typeface="David" panose="020E0502060401010101" pitchFamily="34" charset="-79"/>
                        </a:rPr>
                        <a:t>ג</a:t>
                      </a:r>
                    </a:p>
                  </a:txBody>
                  <a:tcPr marL="68580" marR="68580"/>
                </a:tc>
                <a:tc>
                  <a:txBody>
                    <a:bodyPr/>
                    <a:lstStyle/>
                    <a:p>
                      <a:pPr rtl="1"/>
                      <a:r>
                        <a:rPr lang="he-IL" dirty="0">
                          <a:latin typeface="David" panose="020E0502060401010101" pitchFamily="34" charset="-79"/>
                          <a:cs typeface="David" panose="020E0502060401010101" pitchFamily="34" charset="-79"/>
                        </a:rPr>
                        <a:t>10-12</a:t>
                      </a:r>
                    </a:p>
                  </a:txBody>
                  <a:tcPr marL="68580" marR="68580"/>
                </a:tc>
                <a:extLst>
                  <a:ext uri="{0D108BD9-81ED-4DB2-BD59-A6C34878D82A}">
                    <a16:rowId xmlns:a16="http://schemas.microsoft.com/office/drawing/2014/main" val="10002"/>
                  </a:ext>
                </a:extLst>
              </a:tr>
              <a:tr h="650419">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121-1-0152</a:t>
                      </a:r>
                    </a:p>
                  </a:txBody>
                  <a:tcPr marL="68580" marR="68580"/>
                </a:tc>
                <a:tc>
                  <a:txBody>
                    <a:bodyPr/>
                    <a:lstStyle/>
                    <a:p>
                      <a:pPr rtl="1"/>
                      <a:r>
                        <a:rPr lang="he-IL" dirty="0">
                          <a:latin typeface="David" panose="020E0502060401010101" pitchFamily="34" charset="-79"/>
                          <a:cs typeface="David" panose="020E0502060401010101" pitchFamily="34" charset="-79"/>
                        </a:rPr>
                        <a:t>ירמיהו נביא החורבן: דבריו וספרו</a:t>
                      </a:r>
                    </a:p>
                  </a:txBody>
                  <a:tcPr marL="68580" marR="68580"/>
                </a:tc>
                <a:tc>
                  <a:txBody>
                    <a:bodyPr/>
                    <a:lstStyle/>
                    <a:p>
                      <a:pPr rtl="1"/>
                      <a:r>
                        <a:rPr lang="he-IL" dirty="0">
                          <a:latin typeface="David" panose="020E0502060401010101" pitchFamily="34" charset="-79"/>
                          <a:cs typeface="David" panose="020E0502060401010101" pitchFamily="34" charset="-79"/>
                        </a:rPr>
                        <a:t>ד"ר דליה עמארה</a:t>
                      </a:r>
                    </a:p>
                  </a:txBody>
                  <a:tcPr marL="68580" marR="68580"/>
                </a:tc>
                <a:tc>
                  <a:txBody>
                    <a:bodyPr/>
                    <a:lstStyle/>
                    <a:p>
                      <a:pPr rtl="1"/>
                      <a:r>
                        <a:rPr lang="he-IL" dirty="0">
                          <a:latin typeface="David" panose="020E0502060401010101" pitchFamily="34" charset="-79"/>
                          <a:cs typeface="David" panose="020E0502060401010101" pitchFamily="34" charset="-79"/>
                        </a:rPr>
                        <a:t>א'</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8-10</a:t>
                      </a:r>
                    </a:p>
                  </a:txBody>
                  <a:tcPr marL="68580" marR="68580"/>
                </a:tc>
                <a:extLst>
                  <a:ext uri="{0D108BD9-81ED-4DB2-BD59-A6C34878D82A}">
                    <a16:rowId xmlns:a16="http://schemas.microsoft.com/office/drawing/2014/main" val="10006"/>
                  </a:ext>
                </a:extLst>
              </a:tr>
              <a:tr h="650419">
                <a:tc>
                  <a:txBody>
                    <a:bodyPr/>
                    <a:lstStyle/>
                    <a:p>
                      <a:pPr algn="r" rtl="1"/>
                      <a:r>
                        <a:rPr lang="he-IL" dirty="0">
                          <a:latin typeface="David" panose="020E0502060401010101" pitchFamily="34" charset="-79"/>
                          <a:cs typeface="David" panose="020E0502060401010101" pitchFamily="34" charset="-79"/>
                        </a:rPr>
                        <a:t>לימודי אפריקה</a:t>
                      </a:r>
                    </a:p>
                    <a:p>
                      <a:pPr algn="r" rtl="1"/>
                      <a:r>
                        <a:rPr lang="he-IL" dirty="0">
                          <a:latin typeface="David" panose="020E0502060401010101" pitchFamily="34" charset="-79"/>
                          <a:cs typeface="David" panose="020E0502060401010101" pitchFamily="34" charset="-79"/>
                        </a:rPr>
                        <a:t>192-1-0082 </a:t>
                      </a:r>
                    </a:p>
                  </a:txBody>
                  <a:tcPr/>
                </a:tc>
                <a:tc>
                  <a:txBody>
                    <a:bodyPr/>
                    <a:lstStyle/>
                    <a:p>
                      <a:pPr algn="r" rtl="1"/>
                      <a:r>
                        <a:rPr lang="he-IL" dirty="0">
                          <a:latin typeface="David" panose="020E0502060401010101" pitchFamily="34" charset="-79"/>
                          <a:cs typeface="David" panose="020E0502060401010101" pitchFamily="34" charset="-79"/>
                        </a:rPr>
                        <a:t>אפריקה ואקטיביזם</a:t>
                      </a:r>
                    </a:p>
                  </a:txBody>
                  <a:tcPr/>
                </a:tc>
                <a:tc>
                  <a:txBody>
                    <a:bodyPr/>
                    <a:lstStyle/>
                    <a:p>
                      <a:pPr algn="r" rtl="1"/>
                      <a:r>
                        <a:rPr lang="he-IL" dirty="0">
                          <a:latin typeface="David" panose="020E0502060401010101" pitchFamily="34" charset="-79"/>
                          <a:cs typeface="David" panose="020E0502060401010101" pitchFamily="34" charset="-79"/>
                        </a:rPr>
                        <a:t>פרופ' לין שלר</a:t>
                      </a:r>
                    </a:p>
                  </a:txBody>
                  <a:tcPr/>
                </a:tc>
                <a:tc>
                  <a:txBody>
                    <a:bodyPr/>
                    <a:lstStyle/>
                    <a:p>
                      <a:pPr algn="r" rtl="1"/>
                      <a:r>
                        <a:rPr lang="he-IL" dirty="0">
                          <a:latin typeface="David" panose="020E0502060401010101" pitchFamily="34" charset="-79"/>
                          <a:cs typeface="David" panose="020E0502060401010101" pitchFamily="34" charset="-79"/>
                        </a:rPr>
                        <a:t>א</a:t>
                      </a:r>
                    </a:p>
                  </a:txBody>
                  <a:tcPr/>
                </a:tc>
                <a:tc>
                  <a:txBody>
                    <a:bodyPr/>
                    <a:lstStyle/>
                    <a:p>
                      <a:pPr algn="r" rtl="1"/>
                      <a:r>
                        <a:rPr lang="he-IL" dirty="0">
                          <a:latin typeface="David" panose="020E0502060401010101" pitchFamily="34" charset="-79"/>
                          <a:cs typeface="David" panose="020E0502060401010101" pitchFamily="34" charset="-79"/>
                        </a:rPr>
                        <a:t>ב</a:t>
                      </a:r>
                    </a:p>
                  </a:txBody>
                  <a:tcPr/>
                </a:tc>
                <a:tc>
                  <a:txBody>
                    <a:bodyPr/>
                    <a:lstStyle/>
                    <a:p>
                      <a:pPr algn="r" rtl="1"/>
                      <a:r>
                        <a:rPr lang="he-IL" dirty="0">
                          <a:latin typeface="David" panose="020E0502060401010101" pitchFamily="34" charset="-79"/>
                          <a:cs typeface="David" panose="020E0502060401010101" pitchFamily="34" charset="-79"/>
                        </a:rPr>
                        <a:t>16-18</a:t>
                      </a:r>
                    </a:p>
                  </a:txBody>
                  <a:tcPr/>
                </a:tc>
                <a:extLst>
                  <a:ext uri="{0D108BD9-81ED-4DB2-BD59-A6C34878D82A}">
                    <a16:rowId xmlns:a16="http://schemas.microsoft.com/office/drawing/2014/main" val="10007"/>
                  </a:ext>
                </a:extLst>
              </a:tr>
              <a:tr h="650419">
                <a:tc>
                  <a:txBody>
                    <a:bodyPr/>
                    <a:lstStyle/>
                    <a:p>
                      <a:pPr algn="r" rtl="1"/>
                      <a:r>
                        <a:rPr lang="he-IL" dirty="0">
                          <a:latin typeface="David" panose="020E0502060401010101" pitchFamily="34" charset="-79"/>
                          <a:cs typeface="David" panose="020E0502060401010101" pitchFamily="34" charset="-79"/>
                        </a:rPr>
                        <a:t>עבודה סוציאלית</a:t>
                      </a:r>
                    </a:p>
                    <a:p>
                      <a:pPr algn="r" rtl="1"/>
                      <a:r>
                        <a:rPr lang="he-IL" dirty="0">
                          <a:latin typeface="David" panose="020E0502060401010101" pitchFamily="34" charset="-79"/>
                          <a:cs typeface="David" panose="020E0502060401010101" pitchFamily="34" charset="-79"/>
                        </a:rPr>
                        <a:t> </a:t>
                      </a:r>
                      <a:r>
                        <a:rPr lang="en-US" dirty="0">
                          <a:latin typeface="David" panose="020E0502060401010101" pitchFamily="34" charset="-79"/>
                          <a:cs typeface="David" panose="020E0502060401010101" pitchFamily="34" charset="-79"/>
                        </a:rPr>
                        <a:t>144-1-0019</a:t>
                      </a:r>
                      <a:endParaRPr lang="he-IL" dirty="0">
                        <a:latin typeface="David" panose="020E0502060401010101" pitchFamily="34" charset="-79"/>
                        <a:cs typeface="David" panose="020E0502060401010101" pitchFamily="34" charset="-79"/>
                      </a:endParaRPr>
                    </a:p>
                  </a:txBody>
                  <a:tcPr/>
                </a:tc>
                <a:tc>
                  <a:txBody>
                    <a:bodyPr/>
                    <a:lstStyle/>
                    <a:p>
                      <a:pPr algn="r" rtl="1"/>
                      <a:r>
                        <a:rPr lang="he-IL" dirty="0">
                          <a:latin typeface="David" panose="020E0502060401010101" pitchFamily="34" charset="-79"/>
                          <a:cs typeface="David" panose="020E0502060401010101" pitchFamily="34" charset="-79"/>
                        </a:rPr>
                        <a:t>זכויות אדם – מסע קולנועי בעקבות לוחמי חופש</a:t>
                      </a:r>
                    </a:p>
                  </a:txBody>
                  <a:tcPr/>
                </a:tc>
                <a:tc>
                  <a:txBody>
                    <a:bodyPr/>
                    <a:lstStyle/>
                    <a:p>
                      <a:pPr algn="r" rtl="1"/>
                      <a:r>
                        <a:rPr lang="he-IL" dirty="0">
                          <a:latin typeface="David" panose="020E0502060401010101" pitchFamily="34" charset="-79"/>
                          <a:cs typeface="David" panose="020E0502060401010101" pitchFamily="34" charset="-79"/>
                        </a:rPr>
                        <a:t>ד"ר יאיר רונן </a:t>
                      </a:r>
                    </a:p>
                  </a:txBody>
                  <a:tcPr/>
                </a:tc>
                <a:tc>
                  <a:txBody>
                    <a:bodyPr/>
                    <a:lstStyle/>
                    <a:p>
                      <a:pPr algn="r" rtl="1"/>
                      <a:r>
                        <a:rPr lang="he-IL" dirty="0">
                          <a:latin typeface="David" panose="020E0502060401010101" pitchFamily="34" charset="-79"/>
                          <a:cs typeface="David" panose="020E0502060401010101" pitchFamily="34" charset="-79"/>
                        </a:rPr>
                        <a:t>א</a:t>
                      </a:r>
                    </a:p>
                  </a:txBody>
                  <a:tcPr/>
                </a:tc>
                <a:tc>
                  <a:txBody>
                    <a:bodyPr/>
                    <a:lstStyle/>
                    <a:p>
                      <a:pPr algn="r" rtl="1"/>
                      <a:r>
                        <a:rPr lang="he-IL" dirty="0">
                          <a:latin typeface="David" panose="020E0502060401010101" pitchFamily="34" charset="-79"/>
                          <a:cs typeface="David" panose="020E0502060401010101" pitchFamily="34" charset="-79"/>
                        </a:rPr>
                        <a:t>ג</a:t>
                      </a:r>
                    </a:p>
                  </a:txBody>
                  <a:tcPr/>
                </a:tc>
                <a:tc>
                  <a:txBody>
                    <a:bodyPr/>
                    <a:lstStyle/>
                    <a:p>
                      <a:pPr algn="r" rtl="1"/>
                      <a:r>
                        <a:rPr lang="he-IL" dirty="0">
                          <a:latin typeface="David" panose="020E0502060401010101" pitchFamily="34" charset="-79"/>
                          <a:cs typeface="David" panose="020E0502060401010101" pitchFamily="34" charset="-79"/>
                        </a:rPr>
                        <a:t>10-12</a:t>
                      </a:r>
                    </a:p>
                  </a:txBody>
                  <a:tcPr/>
                </a:tc>
                <a:extLst>
                  <a:ext uri="{0D108BD9-81ED-4DB2-BD59-A6C34878D82A}">
                    <a16:rowId xmlns:a16="http://schemas.microsoft.com/office/drawing/2014/main" val="10003"/>
                  </a:ext>
                </a:extLst>
              </a:tr>
              <a:tr h="650419">
                <a:tc>
                  <a:txBody>
                    <a:bodyPr/>
                    <a:lstStyle/>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ארכיאולוגיה</a:t>
                      </a:r>
                    </a:p>
                    <a:p>
                      <a:pPr algn="r" rtl="0" fontAlgn="ctr"/>
                      <a:r>
                        <a:rPr lang="en-US"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135-1-1011</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מוצא האדם וראשית התרבות האנושית</a:t>
                      </a:r>
                    </a:p>
                  </a:txBody>
                  <a:tcPr/>
                </a:tc>
                <a:tc>
                  <a:txBody>
                    <a:bodyPr/>
                    <a:lstStyle/>
                    <a:p>
                      <a:pPr algn="ctr" rtl="1"/>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פרופ' עפר מרדר</a:t>
                      </a:r>
                    </a:p>
                  </a:txBody>
                  <a:tcPr anchor="ctr"/>
                </a:tc>
                <a:tc>
                  <a:txBody>
                    <a:bodyPr/>
                    <a:lstStyle/>
                    <a:p>
                      <a:pPr algn="ctr" rtl="1"/>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א'</a:t>
                      </a:r>
                    </a:p>
                  </a:txBody>
                  <a:tcPr anchor="ctr"/>
                </a:tc>
                <a:tc>
                  <a:txBody>
                    <a:bodyPr/>
                    <a:lstStyle/>
                    <a:p>
                      <a:pPr algn="ctr" rtl="1"/>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ב'</a:t>
                      </a:r>
                    </a:p>
                  </a:txBody>
                  <a:tcPr anchor="ctr"/>
                </a:tc>
                <a:tc>
                  <a:txBody>
                    <a:bodyPr/>
                    <a:lstStyle/>
                    <a:p>
                      <a:pPr algn="ct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14:00-16:00</a:t>
                      </a:r>
                    </a:p>
                  </a:txBody>
                  <a:tcPr marL="9525" marR="9525" marT="9525" marB="0" anchor="ctr"/>
                </a:tc>
                <a:extLst>
                  <a:ext uri="{0D108BD9-81ED-4DB2-BD59-A6C34878D82A}">
                    <a16:rowId xmlns:a16="http://schemas.microsoft.com/office/drawing/2014/main" val="10004"/>
                  </a:ext>
                </a:extLst>
              </a:tr>
              <a:tr h="650419">
                <a:tc>
                  <a:txBody>
                    <a:bodyPr/>
                    <a:lstStyle/>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ארכיאולוגיה</a:t>
                      </a:r>
                    </a:p>
                    <a:p>
                      <a:pPr algn="r" rtl="0" fontAlgn="ctr"/>
                      <a:r>
                        <a:rPr lang="en-US"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135-1-2051</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tc>
                <a:tc>
                  <a:txBody>
                    <a:bodyPr/>
                    <a:lstStyle/>
                    <a:p>
                      <a:pPr marL="90488" indent="0" algn="r" rtl="1"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מבוא לארכיאולוגיה וארכיטקטורה  קלאסית</a:t>
                      </a:r>
                    </a:p>
                  </a:txBody>
                  <a:tcPr marL="9525" marR="9525" marT="9525" marB="0" anchor="ctr"/>
                </a:tc>
                <a:tc>
                  <a:txBody>
                    <a:bodyPr/>
                    <a:lstStyle/>
                    <a:p>
                      <a:pPr algn="ctr" rtl="1"/>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ד"ר</a:t>
                      </a:r>
                      <a:r>
                        <a:rPr lang="he-IL" sz="1800" b="0" i="0" u="none" strike="noStrike" kern="1200" baseline="0" dirty="0">
                          <a:solidFill>
                            <a:srgbClr val="000000"/>
                          </a:solidFill>
                          <a:effectLst/>
                          <a:latin typeface="David" panose="020E0502060401010101" pitchFamily="34" charset="-79"/>
                          <a:ea typeface="+mn-ea"/>
                          <a:cs typeface="David" panose="020E0502060401010101" pitchFamily="34" charset="-79"/>
                        </a:rPr>
                        <a:t> יאנה </a:t>
                      </a:r>
                      <a:r>
                        <a:rPr lang="he-IL" sz="1800" b="0" i="0" u="none" strike="noStrike" kern="1200" baseline="0" dirty="0" err="1">
                          <a:solidFill>
                            <a:srgbClr val="000000"/>
                          </a:solidFill>
                          <a:effectLst/>
                          <a:latin typeface="David" panose="020E0502060401010101" pitchFamily="34" charset="-79"/>
                          <a:ea typeface="+mn-ea"/>
                          <a:cs typeface="David" panose="020E0502060401010101" pitchFamily="34" charset="-79"/>
                        </a:rPr>
                        <a:t>צ'חנובץ</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nchor="ctr"/>
                </a:tc>
                <a:tc>
                  <a:txBody>
                    <a:bodyPr/>
                    <a:lstStyle/>
                    <a:p>
                      <a:pPr algn="ctr" rtl="1"/>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א'</a:t>
                      </a:r>
                    </a:p>
                  </a:txBody>
                  <a:tcPr anchor="ctr"/>
                </a:tc>
                <a:tc>
                  <a:txBody>
                    <a:bodyPr/>
                    <a:lstStyle/>
                    <a:p>
                      <a:pPr algn="ctr" rtl="1"/>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ב'</a:t>
                      </a:r>
                    </a:p>
                  </a:txBody>
                  <a:tcPr anchor="ctr"/>
                </a:tc>
                <a:tc>
                  <a:txBody>
                    <a:bodyPr/>
                    <a:lstStyle/>
                    <a:p>
                      <a:pPr algn="ct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16:00-18:00</a:t>
                      </a:r>
                    </a:p>
                  </a:txBody>
                  <a:tcPr marL="9525" marR="9525" marT="9525" marB="0" anchor="ctr"/>
                </a:tc>
                <a:extLst>
                  <a:ext uri="{0D108BD9-81ED-4DB2-BD59-A6C34878D82A}">
                    <a16:rowId xmlns:a16="http://schemas.microsoft.com/office/drawing/2014/main" val="10005"/>
                  </a:ext>
                </a:extLst>
              </a:tr>
            </a:tbl>
          </a:graphicData>
        </a:graphic>
      </p:graphicFrame>
      <p:graphicFrame>
        <p:nvGraphicFramePr>
          <p:cNvPr id="5" name="טבלה 4"/>
          <p:cNvGraphicFramePr>
            <a:graphicFrameLocks noGrp="1"/>
          </p:cNvGraphicFramePr>
          <p:nvPr/>
        </p:nvGraphicFramePr>
        <p:xfrm>
          <a:off x="386548" y="189840"/>
          <a:ext cx="6336704" cy="883920"/>
        </p:xfrm>
        <a:graphic>
          <a:graphicData uri="http://schemas.openxmlformats.org/drawingml/2006/table">
            <a:tbl>
              <a:tblPr rtl="1" firstRow="1" bandRow="1">
                <a:tableStyleId>{93296810-A885-4BE3-A3E7-6D5BEEA58F35}</a:tableStyleId>
              </a:tblPr>
              <a:tblGrid>
                <a:gridCol w="6336704">
                  <a:extLst>
                    <a:ext uri="{9D8B030D-6E8A-4147-A177-3AD203B41FA5}">
                      <a16:colId xmlns:a16="http://schemas.microsoft.com/office/drawing/2014/main" val="20000"/>
                    </a:ext>
                  </a:extLst>
                </a:gridCol>
              </a:tblGrid>
              <a:tr h="357692">
                <a:tc>
                  <a:txBody>
                    <a:bodyPr/>
                    <a:lstStyle/>
                    <a:p>
                      <a:pPr algn="ctr" rtl="1"/>
                      <a:r>
                        <a:rPr lang="he-IL" sz="2800" dirty="0">
                          <a:latin typeface="David" panose="020E0502060401010101" pitchFamily="34" charset="-79"/>
                          <a:cs typeface="David" panose="020E0502060401010101" pitchFamily="34" charset="-79"/>
                        </a:rPr>
                        <a:t>סמסטר א</a:t>
                      </a:r>
                    </a:p>
                  </a:txBody>
                  <a:tcPr/>
                </a:tc>
                <a:extLst>
                  <a:ext uri="{0D108BD9-81ED-4DB2-BD59-A6C34878D82A}">
                    <a16:rowId xmlns:a16="http://schemas.microsoft.com/office/drawing/2014/main" val="10000"/>
                  </a:ext>
                </a:extLst>
              </a:tr>
              <a:tr h="290379">
                <a:tc>
                  <a:txBody>
                    <a:bodyPr/>
                    <a:lstStyle/>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7605012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407368" y="1268760"/>
          <a:ext cx="11521280" cy="1359173"/>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60585">
                  <a:extLst>
                    <a:ext uri="{9D8B030D-6E8A-4147-A177-3AD203B41FA5}">
                      <a16:colId xmlns:a16="http://schemas.microsoft.com/office/drawing/2014/main" val="20003"/>
                    </a:ext>
                  </a:extLst>
                </a:gridCol>
                <a:gridCol w="517076">
                  <a:extLst>
                    <a:ext uri="{9D8B030D-6E8A-4147-A177-3AD203B41FA5}">
                      <a16:colId xmlns:a16="http://schemas.microsoft.com/office/drawing/2014/main" val="20004"/>
                    </a:ext>
                  </a:extLst>
                </a:gridCol>
                <a:gridCol w="1425854">
                  <a:extLst>
                    <a:ext uri="{9D8B030D-6E8A-4147-A177-3AD203B41FA5}">
                      <a16:colId xmlns:a16="http://schemas.microsoft.com/office/drawing/2014/main" val="20005"/>
                    </a:ext>
                  </a:extLst>
                </a:gridCol>
              </a:tblGrid>
              <a:tr h="625258">
                <a:tc>
                  <a:txBody>
                    <a:bodyPr/>
                    <a:lstStyle/>
                    <a:p>
                      <a:pPr algn="ct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algn="ctr" rtl="1"/>
                      <a:r>
                        <a:rPr lang="he-IL" dirty="0">
                          <a:latin typeface="David" panose="020E0502060401010101" pitchFamily="34" charset="-79"/>
                          <a:cs typeface="David" panose="020E0502060401010101" pitchFamily="34" charset="-79"/>
                        </a:rPr>
                        <a:t>שם הקורס</a:t>
                      </a:r>
                    </a:p>
                  </a:txBody>
                  <a:tcPr/>
                </a:tc>
                <a:tc>
                  <a:txBody>
                    <a:bodyPr/>
                    <a:lstStyle/>
                    <a:p>
                      <a:pPr algn="ctr" rtl="1"/>
                      <a:r>
                        <a:rPr lang="he-IL" dirty="0">
                          <a:latin typeface="David" panose="020E0502060401010101" pitchFamily="34" charset="-79"/>
                          <a:cs typeface="David" panose="020E0502060401010101" pitchFamily="34" charset="-79"/>
                        </a:rPr>
                        <a:t>מרצה</a:t>
                      </a:r>
                    </a:p>
                  </a:txBody>
                  <a:tcPr/>
                </a:tc>
                <a:tc>
                  <a:txBody>
                    <a:bodyPr/>
                    <a:lstStyle/>
                    <a:p>
                      <a:pPr algn="ctr" rtl="1"/>
                      <a:r>
                        <a:rPr lang="he-IL" dirty="0">
                          <a:latin typeface="David" panose="020E0502060401010101" pitchFamily="34" charset="-79"/>
                          <a:cs typeface="David" panose="020E0502060401010101" pitchFamily="34" charset="-79"/>
                        </a:rPr>
                        <a:t>סמס'</a:t>
                      </a:r>
                    </a:p>
                  </a:txBody>
                  <a:tcPr/>
                </a:tc>
                <a:tc>
                  <a:txBody>
                    <a:bodyPr/>
                    <a:lstStyle/>
                    <a:p>
                      <a:pPr algn="ctr" rtl="1"/>
                      <a:r>
                        <a:rPr lang="he-IL" dirty="0">
                          <a:latin typeface="David" panose="020E0502060401010101" pitchFamily="34" charset="-79"/>
                          <a:cs typeface="David" panose="020E0502060401010101" pitchFamily="34" charset="-79"/>
                        </a:rPr>
                        <a:t>יום</a:t>
                      </a:r>
                    </a:p>
                  </a:txBody>
                  <a:tcPr/>
                </a:tc>
                <a:tc>
                  <a:txBody>
                    <a:bodyPr/>
                    <a:lstStyle/>
                    <a:p>
                      <a:pPr algn="ct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היסטוריה כללית</a:t>
                      </a:r>
                    </a:p>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127-1-0285</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אלימות בימי הביניים והעת החדשה </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rPr>
                        <a:t>פרופ' הלי זמורה</a:t>
                      </a:r>
                    </a:p>
                  </a:txBody>
                  <a:tcPr anchor="ctr"/>
                </a:tc>
                <a:tc>
                  <a:txBody>
                    <a:bodyPr/>
                    <a:lstStyle/>
                    <a:p>
                      <a:pPr algn="ctr" rtl="1"/>
                      <a:r>
                        <a:rPr lang="he-IL" dirty="0">
                          <a:latin typeface="David" panose="020E0502060401010101" pitchFamily="34" charset="-79"/>
                          <a:cs typeface="David" panose="020E0502060401010101" pitchFamily="34" charset="-79"/>
                        </a:rPr>
                        <a:t>א</a:t>
                      </a:r>
                    </a:p>
                  </a:txBody>
                  <a:tcPr anchor="ctr"/>
                </a:tc>
                <a:tc>
                  <a:txBody>
                    <a:bodyPr/>
                    <a:lstStyle/>
                    <a:p>
                      <a:pPr algn="ctr" rtl="1"/>
                      <a:r>
                        <a:rPr lang="he-IL" dirty="0">
                          <a:latin typeface="David" panose="020E0502060401010101" pitchFamily="34" charset="-79"/>
                          <a:cs typeface="David" panose="020E0502060401010101" pitchFamily="34" charset="-79"/>
                        </a:rPr>
                        <a:t>ד'</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rPr>
                        <a:t>14:00-16:00</a:t>
                      </a:r>
                    </a:p>
                  </a:txBody>
                  <a:tcPr anchor="ctr"/>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391925" y="2950234"/>
          <a:ext cx="7445321" cy="3374537"/>
        </p:xfrm>
        <a:graphic>
          <a:graphicData uri="http://schemas.openxmlformats.org/drawingml/2006/table">
            <a:tbl>
              <a:tblPr rtl="1" firstRow="1" bandRow="1">
                <a:tableStyleId>{93296810-A885-4BE3-A3E7-6D5BEEA58F35}</a:tableStyleId>
              </a:tblPr>
              <a:tblGrid>
                <a:gridCol w="7445321">
                  <a:extLst>
                    <a:ext uri="{9D8B030D-6E8A-4147-A177-3AD203B41FA5}">
                      <a16:colId xmlns:a16="http://schemas.microsoft.com/office/drawing/2014/main" val="20000"/>
                    </a:ext>
                  </a:extLst>
                </a:gridCol>
              </a:tblGrid>
              <a:tr h="531776">
                <a:tc>
                  <a:txBody>
                    <a:bodyPr/>
                    <a:lstStyle/>
                    <a:p>
                      <a:pPr algn="ctr" rtl="1"/>
                      <a:r>
                        <a:rPr lang="he-IL" sz="2000"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2842761">
                <a:tc>
                  <a:txBody>
                    <a:bodyPr/>
                    <a:lstStyle/>
                    <a:p>
                      <a:pPr marL="0" marR="0" indent="0" algn="just" defTabSz="914400" rtl="1" eaLnBrk="1" fontAlgn="auto" latinLnBrk="0" hangingPunct="1">
                        <a:lnSpc>
                          <a:spcPct val="100000"/>
                        </a:lnSpc>
                        <a:spcBef>
                          <a:spcPts val="0"/>
                        </a:spcBef>
                        <a:spcAft>
                          <a:spcPts val="0"/>
                        </a:spcAft>
                        <a:buClrTx/>
                        <a:buSzTx/>
                        <a:buFontTx/>
                        <a:buNone/>
                        <a:tabLst/>
                        <a:defRPr/>
                      </a:pPr>
                      <a:r>
                        <a:rPr lang="he-IL" sz="1800" kern="1200" dirty="0">
                          <a:solidFill>
                            <a:schemeClr val="tx1"/>
                          </a:solidFill>
                          <a:latin typeface="David" panose="020E0502060401010101" pitchFamily="34" charset="-79"/>
                          <a:ea typeface="+mn-ea"/>
                          <a:cs typeface="David" panose="020E0502060401010101" pitchFamily="34" charset="-79"/>
                        </a:rPr>
                        <a:t>הקורס בוחן את הסיבות והתוצאות של אלימות בימה"ב ובעת החדשה המוקדמת. על בסיס תעודות מהתקופה ומחקרים מודרניים נתאר וננתח סוגים שונים של סכסוכים ומאבקים ומגוון של צורות של הפעלת כוח. נדון במשמעות של אלימות עבור בני התקופה, ביחסם להפעלת כוח, ובעמדותיהם כלפי הלגיטימיות שלה, ונעמוד על הקשר שבין אלימות וסדר חברתי ופוליטי.</a:t>
                      </a:r>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מציין מיקום תוכן 5">
            <a:extLst>
              <a:ext uri="{FF2B5EF4-FFF2-40B4-BE49-F238E27FC236}">
                <a16:creationId xmlns:a16="http://schemas.microsoft.com/office/drawing/2014/main" id="{0940B8C0-DDF8-4AFC-92AD-EE5A00C1DCD2}"/>
              </a:ext>
            </a:extLst>
          </p:cNvPr>
          <p:cNvSpPr>
            <a:spLocks noGrp="1"/>
          </p:cNvSpPr>
          <p:nvPr>
            <p:ph sz="half" idx="1"/>
          </p:nvPr>
        </p:nvSpPr>
        <p:spPr/>
        <p:txBody>
          <a:bodyPr/>
          <a:lstStyle/>
          <a:p>
            <a:endParaRPr lang="he-IL"/>
          </a:p>
        </p:txBody>
      </p:sp>
    </p:spTree>
    <p:extLst>
      <p:ext uri="{BB962C8B-B14F-4D97-AF65-F5344CB8AC3E}">
        <p14:creationId xmlns:p14="http://schemas.microsoft.com/office/powerpoint/2010/main" val="340993410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407368" y="1268760"/>
          <a:ext cx="11521280" cy="1359173"/>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60585">
                  <a:extLst>
                    <a:ext uri="{9D8B030D-6E8A-4147-A177-3AD203B41FA5}">
                      <a16:colId xmlns:a16="http://schemas.microsoft.com/office/drawing/2014/main" val="20003"/>
                    </a:ext>
                  </a:extLst>
                </a:gridCol>
                <a:gridCol w="517076">
                  <a:extLst>
                    <a:ext uri="{9D8B030D-6E8A-4147-A177-3AD203B41FA5}">
                      <a16:colId xmlns:a16="http://schemas.microsoft.com/office/drawing/2014/main" val="20004"/>
                    </a:ext>
                  </a:extLst>
                </a:gridCol>
                <a:gridCol w="1425854">
                  <a:extLst>
                    <a:ext uri="{9D8B030D-6E8A-4147-A177-3AD203B41FA5}">
                      <a16:colId xmlns:a16="http://schemas.microsoft.com/office/drawing/2014/main" val="20005"/>
                    </a:ext>
                  </a:extLst>
                </a:gridCol>
              </a:tblGrid>
              <a:tr h="625258">
                <a:tc>
                  <a:txBody>
                    <a:bodyPr/>
                    <a:lstStyle/>
                    <a:p>
                      <a:pPr algn="ct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algn="ctr" rtl="1"/>
                      <a:r>
                        <a:rPr lang="he-IL" dirty="0">
                          <a:latin typeface="David" panose="020E0502060401010101" pitchFamily="34" charset="-79"/>
                          <a:cs typeface="David" panose="020E0502060401010101" pitchFamily="34" charset="-79"/>
                        </a:rPr>
                        <a:t>שם הקורס</a:t>
                      </a:r>
                    </a:p>
                  </a:txBody>
                  <a:tcPr/>
                </a:tc>
                <a:tc>
                  <a:txBody>
                    <a:bodyPr/>
                    <a:lstStyle/>
                    <a:p>
                      <a:pPr algn="ctr" rtl="1"/>
                      <a:r>
                        <a:rPr lang="he-IL" dirty="0">
                          <a:latin typeface="David" panose="020E0502060401010101" pitchFamily="34" charset="-79"/>
                          <a:cs typeface="David" panose="020E0502060401010101" pitchFamily="34" charset="-79"/>
                        </a:rPr>
                        <a:t>מרצה</a:t>
                      </a:r>
                    </a:p>
                  </a:txBody>
                  <a:tcPr/>
                </a:tc>
                <a:tc>
                  <a:txBody>
                    <a:bodyPr/>
                    <a:lstStyle/>
                    <a:p>
                      <a:pPr algn="ctr" rtl="1"/>
                      <a:r>
                        <a:rPr lang="he-IL" dirty="0">
                          <a:latin typeface="David" panose="020E0502060401010101" pitchFamily="34" charset="-79"/>
                          <a:cs typeface="David" panose="020E0502060401010101" pitchFamily="34" charset="-79"/>
                        </a:rPr>
                        <a:t>סמס'</a:t>
                      </a:r>
                    </a:p>
                  </a:txBody>
                  <a:tcPr/>
                </a:tc>
                <a:tc>
                  <a:txBody>
                    <a:bodyPr/>
                    <a:lstStyle/>
                    <a:p>
                      <a:pPr algn="ctr" rtl="1"/>
                      <a:r>
                        <a:rPr lang="he-IL" dirty="0">
                          <a:latin typeface="David" panose="020E0502060401010101" pitchFamily="34" charset="-79"/>
                          <a:cs typeface="David" panose="020E0502060401010101" pitchFamily="34" charset="-79"/>
                        </a:rPr>
                        <a:t>יום</a:t>
                      </a:r>
                    </a:p>
                  </a:txBody>
                  <a:tcPr/>
                </a:tc>
                <a:tc>
                  <a:txBody>
                    <a:bodyPr/>
                    <a:lstStyle/>
                    <a:p>
                      <a:pPr algn="ct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היסטוריה כללית</a:t>
                      </a:r>
                    </a:p>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127-1-0461</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tc>
                <a:tc>
                  <a:txBody>
                    <a:bodyPr/>
                    <a:lstStyle/>
                    <a:p>
                      <a:pPr rtl="1"/>
                      <a:r>
                        <a:rPr lang="he-IL" sz="1800" kern="1200" dirty="0">
                          <a:solidFill>
                            <a:schemeClr val="tx1"/>
                          </a:solidFill>
                          <a:effectLst/>
                          <a:latin typeface="David" panose="020E0502060401010101" pitchFamily="34" charset="-79"/>
                          <a:ea typeface="+mn-ea"/>
                          <a:cs typeface="David" panose="020E0502060401010101" pitchFamily="34" charset="-79"/>
                        </a:rPr>
                        <a:t>רעב, מגפה ומלחמה: המאה ה-14 הרת הפורענויות</a:t>
                      </a:r>
                      <a:endParaRPr lang="he-IL" dirty="0">
                        <a:latin typeface="David" panose="020E0502060401010101" pitchFamily="34" charset="-79"/>
                        <a:cs typeface="David" panose="020E0502060401010101" pitchFamily="34" charset="-79"/>
                      </a:endParaRP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rPr>
                        <a:t>ד"ר עידן שרר</a:t>
                      </a:r>
                    </a:p>
                  </a:txBody>
                  <a:tcPr anchor="ctr"/>
                </a:tc>
                <a:tc>
                  <a:txBody>
                    <a:bodyPr/>
                    <a:lstStyle/>
                    <a:p>
                      <a:pPr algn="ctr" rtl="1"/>
                      <a:r>
                        <a:rPr lang="he-IL" dirty="0">
                          <a:latin typeface="David" panose="020E0502060401010101" pitchFamily="34" charset="-79"/>
                          <a:cs typeface="David" panose="020E0502060401010101" pitchFamily="34" charset="-79"/>
                        </a:rPr>
                        <a:t>א</a:t>
                      </a:r>
                    </a:p>
                  </a:txBody>
                  <a:tcPr anchor="ctr"/>
                </a:tc>
                <a:tc>
                  <a:txBody>
                    <a:bodyPr/>
                    <a:lstStyle/>
                    <a:p>
                      <a:pPr algn="ctr" rtl="1"/>
                      <a:r>
                        <a:rPr lang="he-IL" dirty="0">
                          <a:latin typeface="David" panose="020E0502060401010101" pitchFamily="34" charset="-79"/>
                          <a:cs typeface="David" panose="020E0502060401010101" pitchFamily="34" charset="-79"/>
                        </a:rPr>
                        <a:t>ב'</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rPr>
                        <a:t>12:00-14:00</a:t>
                      </a:r>
                    </a:p>
                  </a:txBody>
                  <a:tcPr anchor="ctr"/>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391925" y="2950234"/>
          <a:ext cx="7445321" cy="3640736"/>
        </p:xfrm>
        <a:graphic>
          <a:graphicData uri="http://schemas.openxmlformats.org/drawingml/2006/table">
            <a:tbl>
              <a:tblPr rtl="1" firstRow="1" bandRow="1">
                <a:tableStyleId>{93296810-A885-4BE3-A3E7-6D5BEEA58F35}</a:tableStyleId>
              </a:tblPr>
              <a:tblGrid>
                <a:gridCol w="7445321">
                  <a:extLst>
                    <a:ext uri="{9D8B030D-6E8A-4147-A177-3AD203B41FA5}">
                      <a16:colId xmlns:a16="http://schemas.microsoft.com/office/drawing/2014/main" val="20000"/>
                    </a:ext>
                  </a:extLst>
                </a:gridCol>
              </a:tblGrid>
              <a:tr h="531776">
                <a:tc>
                  <a:txBody>
                    <a:bodyPr/>
                    <a:lstStyle/>
                    <a:p>
                      <a:pPr algn="ctr" rtl="1"/>
                      <a:r>
                        <a:rPr lang="he-IL" sz="2000"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2842761">
                <a:tc>
                  <a:txBody>
                    <a:bodyPr/>
                    <a:lstStyle/>
                    <a:p>
                      <a:pPr marL="0" marR="0" indent="0" algn="just" defTabSz="914400" rtl="1" eaLnBrk="1" fontAlgn="auto" latinLnBrk="0" hangingPunct="1">
                        <a:lnSpc>
                          <a:spcPct val="100000"/>
                        </a:lnSpc>
                        <a:spcBef>
                          <a:spcPts val="0"/>
                        </a:spcBef>
                        <a:spcAft>
                          <a:spcPts val="0"/>
                        </a:spcAft>
                        <a:buClrTx/>
                        <a:buSzTx/>
                        <a:buFontTx/>
                        <a:buNone/>
                        <a:tabLst/>
                        <a:defRPr/>
                      </a:pPr>
                      <a:r>
                        <a:rPr lang="he-IL" sz="1800" kern="1200" dirty="0">
                          <a:solidFill>
                            <a:schemeClr val="tx1"/>
                          </a:solidFill>
                          <a:latin typeface="David" panose="020E0502060401010101" pitchFamily="34" charset="-79"/>
                          <a:ea typeface="+mn-ea"/>
                          <a:cs typeface="David" panose="020E0502060401010101" pitchFamily="34" charset="-79"/>
                        </a:rPr>
                        <a:t>המאה ה-14 נודעת כעידן של משבר עמוק באירופה. בראשית המאה נאלצו חלקים רבים מאירופה להתמודד עם שנים של בצורת ורעב וקשה. באמצע המאה התפשטה באירופה המגיפה השחורה שהביאה עמה מוות וסבל לכל מקום אליו הגיעה והובילה לבסוף למותה של כשליש מאוכלוסיית אירופה! על רקע זה, המשיכו מלכים, נסיכים ואנשי כנסייה להיאבק זה בזה על כוח, אדמות ואינטרסים; צרפת ואנגליה צללו אל תוך סדרת סכסוכים ארוכה הנודעת כיום כ-"מלחמת מאה השנים" שנמשכה עמוק אל תוך המאה ה-15, הכנסייה הקתולית התפצלה תוך מאבקם של שני אפיפיורים, אחד ברומא והשני </a:t>
                      </a:r>
                      <a:r>
                        <a:rPr lang="he-IL" sz="1800" kern="1200" dirty="0" err="1">
                          <a:solidFill>
                            <a:schemeClr val="tx1"/>
                          </a:solidFill>
                          <a:latin typeface="David" panose="020E0502060401010101" pitchFamily="34" charset="-79"/>
                          <a:ea typeface="+mn-ea"/>
                          <a:cs typeface="David" panose="020E0502060401010101" pitchFamily="34" charset="-79"/>
                        </a:rPr>
                        <a:t>באביניון</a:t>
                      </a:r>
                      <a:r>
                        <a:rPr lang="he-IL" sz="1800" kern="1200" dirty="0">
                          <a:solidFill>
                            <a:schemeClr val="tx1"/>
                          </a:solidFill>
                          <a:latin typeface="David" panose="020E0502060401010101" pitchFamily="34" charset="-79"/>
                          <a:ea typeface="+mn-ea"/>
                          <a:cs typeface="David" panose="020E0502060401010101" pitchFamily="34" charset="-79"/>
                        </a:rPr>
                        <a:t> לאורך רובה של המאה ובתווך סבלה מרבית האוכלוסייה מהשלכותיהם של אסונות טבעיים ופוליטיים אלה. במהלך הקורס ננסה לבחון את האירועים העיקריים שהפכו את המאה ה-14 ליוצאת דופן בהיסטוריה האירופית של ימי הביניים ואת האופן שבו אירועים אלה השפיעו על אירופה בטווח הקצר ובטווח הארוך.</a:t>
                      </a:r>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מציין מיקום תוכן 3">
            <a:extLst>
              <a:ext uri="{FF2B5EF4-FFF2-40B4-BE49-F238E27FC236}">
                <a16:creationId xmlns:a16="http://schemas.microsoft.com/office/drawing/2014/main" id="{D321FB24-DF45-47AE-87EB-D0C2B21E427D}"/>
              </a:ext>
            </a:extLst>
          </p:cNvPr>
          <p:cNvSpPr>
            <a:spLocks noGrp="1"/>
          </p:cNvSpPr>
          <p:nvPr>
            <p:ph sz="half" idx="1"/>
          </p:nvPr>
        </p:nvSpPr>
        <p:spPr/>
        <p:txBody>
          <a:bodyPr/>
          <a:lstStyle/>
          <a:p>
            <a:endParaRPr lang="he-IL"/>
          </a:p>
        </p:txBody>
      </p:sp>
    </p:spTree>
    <p:extLst>
      <p:ext uri="{BB962C8B-B14F-4D97-AF65-F5344CB8AC3E}">
        <p14:creationId xmlns:p14="http://schemas.microsoft.com/office/powerpoint/2010/main" val="17105021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407368" y="1268760"/>
          <a:ext cx="11521280" cy="1359173"/>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86295">
                  <a:extLst>
                    <a:ext uri="{9D8B030D-6E8A-4147-A177-3AD203B41FA5}">
                      <a16:colId xmlns:a16="http://schemas.microsoft.com/office/drawing/2014/main" val="20003"/>
                    </a:ext>
                  </a:extLst>
                </a:gridCol>
                <a:gridCol w="491366">
                  <a:extLst>
                    <a:ext uri="{9D8B030D-6E8A-4147-A177-3AD203B41FA5}">
                      <a16:colId xmlns:a16="http://schemas.microsoft.com/office/drawing/2014/main" val="20004"/>
                    </a:ext>
                  </a:extLst>
                </a:gridCol>
                <a:gridCol w="1425854">
                  <a:extLst>
                    <a:ext uri="{9D8B030D-6E8A-4147-A177-3AD203B41FA5}">
                      <a16:colId xmlns:a16="http://schemas.microsoft.com/office/drawing/2014/main" val="20005"/>
                    </a:ext>
                  </a:extLst>
                </a:gridCol>
              </a:tblGrid>
              <a:tr h="625258">
                <a:tc>
                  <a:txBody>
                    <a:bodyPr/>
                    <a:lstStyle/>
                    <a:p>
                      <a:pPr algn="ct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algn="ctr" rtl="1"/>
                      <a:r>
                        <a:rPr lang="he-IL" dirty="0">
                          <a:latin typeface="David" panose="020E0502060401010101" pitchFamily="34" charset="-79"/>
                          <a:cs typeface="David" panose="020E0502060401010101" pitchFamily="34" charset="-79"/>
                        </a:rPr>
                        <a:t>שם הקורס</a:t>
                      </a:r>
                    </a:p>
                  </a:txBody>
                  <a:tcPr/>
                </a:tc>
                <a:tc>
                  <a:txBody>
                    <a:bodyPr/>
                    <a:lstStyle/>
                    <a:p>
                      <a:pPr algn="ctr" rtl="1"/>
                      <a:r>
                        <a:rPr lang="he-IL" dirty="0">
                          <a:latin typeface="David" panose="020E0502060401010101" pitchFamily="34" charset="-79"/>
                          <a:cs typeface="David" panose="020E0502060401010101" pitchFamily="34" charset="-79"/>
                        </a:rPr>
                        <a:t>מרצה</a:t>
                      </a:r>
                    </a:p>
                  </a:txBody>
                  <a:tcPr/>
                </a:tc>
                <a:tc>
                  <a:txBody>
                    <a:bodyPr/>
                    <a:lstStyle/>
                    <a:p>
                      <a:pPr algn="ctr" rtl="1"/>
                      <a:r>
                        <a:rPr lang="he-IL" dirty="0">
                          <a:latin typeface="David" panose="020E0502060401010101" pitchFamily="34" charset="-79"/>
                          <a:cs typeface="David" panose="020E0502060401010101" pitchFamily="34" charset="-79"/>
                        </a:rPr>
                        <a:t>סמס'</a:t>
                      </a:r>
                    </a:p>
                  </a:txBody>
                  <a:tcPr/>
                </a:tc>
                <a:tc>
                  <a:txBody>
                    <a:bodyPr/>
                    <a:lstStyle/>
                    <a:p>
                      <a:pPr algn="ctr" rtl="1"/>
                      <a:r>
                        <a:rPr lang="he-IL" dirty="0">
                          <a:latin typeface="David" panose="020E0502060401010101" pitchFamily="34" charset="-79"/>
                          <a:cs typeface="David" panose="020E0502060401010101" pitchFamily="34" charset="-79"/>
                        </a:rPr>
                        <a:t>יום</a:t>
                      </a:r>
                    </a:p>
                  </a:txBody>
                  <a:tcPr/>
                </a:tc>
                <a:tc>
                  <a:txBody>
                    <a:bodyPr/>
                    <a:lstStyle/>
                    <a:p>
                      <a:pPr algn="ct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rId2" action="ppaction://hlinksldjump"/>
                        </a:rPr>
                        <a:t>היסטוריה כללית</a:t>
                      </a:r>
                    </a:p>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rId2" action="ppaction://hlinksldjump"/>
                        </a:rPr>
                        <a:t>127-1-1081</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tc>
                <a:tc>
                  <a:txBody>
                    <a:bodyPr/>
                    <a:lstStyle/>
                    <a:p>
                      <a:pPr rtl="1"/>
                      <a:r>
                        <a:rPr lang="he-IL" sz="1800" dirty="0">
                          <a:latin typeface="David" panose="020E0502060401010101" pitchFamily="34" charset="-79"/>
                          <a:cs typeface="David" panose="020E0502060401010101" pitchFamily="34" charset="-79"/>
                        </a:rPr>
                        <a:t>מבוא לימי הביניים המוקדמים</a:t>
                      </a:r>
                    </a:p>
                  </a:txBody>
                  <a:tcPr anchor="ctr"/>
                </a:tc>
                <a:tc>
                  <a:txBody>
                    <a:bodyPr/>
                    <a:lstStyle/>
                    <a:p>
                      <a:pPr algn="ctr" rtl="1"/>
                      <a:r>
                        <a:rPr lang="he-IL" sz="1800" dirty="0">
                          <a:latin typeface="David" panose="020E0502060401010101" pitchFamily="34" charset="-79"/>
                          <a:cs typeface="David" panose="020E0502060401010101" pitchFamily="34" charset="-79"/>
                        </a:rPr>
                        <a:t>ד"ר עידן שרר</a:t>
                      </a:r>
                    </a:p>
                  </a:txBody>
                  <a:tcPr anchor="ctr"/>
                </a:tc>
                <a:tc>
                  <a:txBody>
                    <a:bodyPr/>
                    <a:lstStyle/>
                    <a:p>
                      <a:pPr algn="ctr" rtl="1"/>
                      <a:r>
                        <a:rPr lang="he-IL" sz="1800" dirty="0">
                          <a:latin typeface="David" panose="020E0502060401010101" pitchFamily="34" charset="-79"/>
                          <a:cs typeface="David" panose="020E0502060401010101" pitchFamily="34" charset="-79"/>
                        </a:rPr>
                        <a:t>א</a:t>
                      </a:r>
                    </a:p>
                  </a:txBody>
                  <a:tcPr anchor="ctr"/>
                </a:tc>
                <a:tc>
                  <a:txBody>
                    <a:bodyPr/>
                    <a:lstStyle/>
                    <a:p>
                      <a:pPr algn="ctr" rtl="1"/>
                      <a:r>
                        <a:rPr lang="he-IL" sz="1800" dirty="0">
                          <a:latin typeface="David" panose="020E0502060401010101" pitchFamily="34" charset="-79"/>
                          <a:cs typeface="David" panose="020E0502060401010101" pitchFamily="34" charset="-79"/>
                        </a:rPr>
                        <a:t>ב'</a:t>
                      </a:r>
                    </a:p>
                  </a:txBody>
                  <a:tcPr anchor="ctr"/>
                </a:tc>
                <a:tc>
                  <a:txBody>
                    <a:bodyPr/>
                    <a:lstStyle/>
                    <a:p>
                      <a:pPr algn="ctr" rtl="1"/>
                      <a:r>
                        <a:rPr lang="he-IL" sz="1800" dirty="0">
                          <a:latin typeface="David" panose="020E0502060401010101" pitchFamily="34" charset="-79"/>
                          <a:cs typeface="David" panose="020E0502060401010101" pitchFamily="34" charset="-79"/>
                        </a:rPr>
                        <a:t>14:00-16:00</a:t>
                      </a:r>
                    </a:p>
                  </a:txBody>
                  <a:tcPr anchor="ctr"/>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882551" y="2780930"/>
          <a:ext cx="7081443" cy="3414809"/>
        </p:xfrm>
        <a:graphic>
          <a:graphicData uri="http://schemas.openxmlformats.org/drawingml/2006/table">
            <a:tbl>
              <a:tblPr rtl="1" firstRow="1" bandRow="1">
                <a:tableStyleId>{93296810-A885-4BE3-A3E7-6D5BEEA58F35}</a:tableStyleId>
              </a:tblPr>
              <a:tblGrid>
                <a:gridCol w="7081443">
                  <a:extLst>
                    <a:ext uri="{9D8B030D-6E8A-4147-A177-3AD203B41FA5}">
                      <a16:colId xmlns:a16="http://schemas.microsoft.com/office/drawing/2014/main" val="20000"/>
                    </a:ext>
                  </a:extLst>
                </a:gridCol>
              </a:tblGrid>
              <a:tr h="538123">
                <a:tc>
                  <a:txBody>
                    <a:bodyPr/>
                    <a:lstStyle/>
                    <a:p>
                      <a:pPr algn="ctr" rtl="1"/>
                      <a:r>
                        <a:rPr lang="he-IL" sz="2000"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2876686">
                <a:tc>
                  <a:txBody>
                    <a:bodyPr/>
                    <a:lstStyle/>
                    <a:p>
                      <a:pPr algn="just" rtl="1"/>
                      <a:r>
                        <a:rPr lang="he-IL" sz="1800" kern="1200" dirty="0">
                          <a:solidFill>
                            <a:schemeClr val="dk1"/>
                          </a:solidFill>
                          <a:effectLst/>
                          <a:latin typeface="David" panose="020E0502060401010101" pitchFamily="34" charset="-79"/>
                          <a:ea typeface="+mn-ea"/>
                          <a:cs typeface="David" panose="020E0502060401010101" pitchFamily="34" charset="-79"/>
                        </a:rPr>
                        <a:t>מטרת הקורס היא לסקור את תולדות אירופה ושכנותיה במהלך ימי הביניים. הקורס יעסוק בתהליכים המרכזיים שעיצבו את החברה והתרבות באירופה, תוך מתן דגש לעליית מוסדות שלטון וכנסייה, וכן לתמורות בתחומי הכלכלה, טכנולוגיה, דת, ורפואה. בנוסף, תלמידים ייחשפו במהלך הקורס לאסכולות המרכזיות של חקר ההיסטוריה של בימי הביניים.</a:t>
                      </a:r>
                    </a:p>
                    <a:p>
                      <a:pPr algn="r" rtl="1"/>
                      <a:endParaRPr lang="he-IL" sz="14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pic>
        <p:nvPicPr>
          <p:cNvPr id="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58804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407368" y="1268760"/>
          <a:ext cx="11521280" cy="1359173"/>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63145">
                  <a:extLst>
                    <a:ext uri="{9D8B030D-6E8A-4147-A177-3AD203B41FA5}">
                      <a16:colId xmlns:a16="http://schemas.microsoft.com/office/drawing/2014/main" val="20003"/>
                    </a:ext>
                  </a:extLst>
                </a:gridCol>
                <a:gridCol w="535106">
                  <a:extLst>
                    <a:ext uri="{9D8B030D-6E8A-4147-A177-3AD203B41FA5}">
                      <a16:colId xmlns:a16="http://schemas.microsoft.com/office/drawing/2014/main" val="20004"/>
                    </a:ext>
                  </a:extLst>
                </a:gridCol>
                <a:gridCol w="1405264">
                  <a:extLst>
                    <a:ext uri="{9D8B030D-6E8A-4147-A177-3AD203B41FA5}">
                      <a16:colId xmlns:a16="http://schemas.microsoft.com/office/drawing/2014/main" val="20005"/>
                    </a:ext>
                  </a:extLst>
                </a:gridCol>
              </a:tblGrid>
              <a:tr h="625258">
                <a:tc>
                  <a:txBody>
                    <a:bodyPr/>
                    <a:lstStyle/>
                    <a:p>
                      <a:pPr algn="ct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algn="ctr" rtl="1"/>
                      <a:r>
                        <a:rPr lang="he-IL" dirty="0">
                          <a:latin typeface="David" panose="020E0502060401010101" pitchFamily="34" charset="-79"/>
                          <a:cs typeface="David" panose="020E0502060401010101" pitchFamily="34" charset="-79"/>
                        </a:rPr>
                        <a:t>שם הקורס</a:t>
                      </a:r>
                    </a:p>
                  </a:txBody>
                  <a:tcPr/>
                </a:tc>
                <a:tc>
                  <a:txBody>
                    <a:bodyPr/>
                    <a:lstStyle/>
                    <a:p>
                      <a:pPr algn="ctr" rtl="1"/>
                      <a:r>
                        <a:rPr lang="he-IL" dirty="0">
                          <a:latin typeface="David" panose="020E0502060401010101" pitchFamily="34" charset="-79"/>
                          <a:cs typeface="David" panose="020E0502060401010101" pitchFamily="34" charset="-79"/>
                        </a:rPr>
                        <a:t>מרצה</a:t>
                      </a:r>
                    </a:p>
                  </a:txBody>
                  <a:tcPr/>
                </a:tc>
                <a:tc>
                  <a:txBody>
                    <a:bodyPr/>
                    <a:lstStyle/>
                    <a:p>
                      <a:pPr algn="ctr" rtl="1"/>
                      <a:r>
                        <a:rPr lang="he-IL" dirty="0">
                          <a:latin typeface="David" panose="020E0502060401010101" pitchFamily="34" charset="-79"/>
                          <a:cs typeface="David" panose="020E0502060401010101" pitchFamily="34" charset="-79"/>
                        </a:rPr>
                        <a:t>סמס'</a:t>
                      </a:r>
                    </a:p>
                  </a:txBody>
                  <a:tcPr/>
                </a:tc>
                <a:tc>
                  <a:txBody>
                    <a:bodyPr/>
                    <a:lstStyle/>
                    <a:p>
                      <a:pPr algn="ctr" rtl="1"/>
                      <a:r>
                        <a:rPr lang="he-IL" dirty="0">
                          <a:latin typeface="David" panose="020E0502060401010101" pitchFamily="34" charset="-79"/>
                          <a:cs typeface="David" panose="020E0502060401010101" pitchFamily="34" charset="-79"/>
                        </a:rPr>
                        <a:t>יום</a:t>
                      </a:r>
                    </a:p>
                  </a:txBody>
                  <a:tcPr/>
                </a:tc>
                <a:tc>
                  <a:txBody>
                    <a:bodyPr/>
                    <a:lstStyle/>
                    <a:p>
                      <a:pPr algn="ct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rId2" action="ppaction://hlinksldjump"/>
                        </a:rPr>
                        <a:t>היסטוריה כללית</a:t>
                      </a:r>
                    </a:p>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rId2" action="ppaction://hlinksldjump"/>
                        </a:rPr>
                        <a:t>127-1-1841</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tc>
                <a:tc>
                  <a:txBody>
                    <a:bodyPr/>
                    <a:lstStyle/>
                    <a:p>
                      <a:pPr rtl="1"/>
                      <a:r>
                        <a:rPr lang="he-IL" sz="1800" dirty="0">
                          <a:latin typeface="David" panose="020E0502060401010101" pitchFamily="34" charset="-79"/>
                          <a:cs typeface="David" panose="020E0502060401010101" pitchFamily="34" charset="-79"/>
                        </a:rPr>
                        <a:t>תחילת</a:t>
                      </a:r>
                      <a:r>
                        <a:rPr lang="he-IL" sz="1800" baseline="0" dirty="0">
                          <a:latin typeface="David" panose="020E0502060401010101" pitchFamily="34" charset="-79"/>
                          <a:cs typeface="David" panose="020E0502060401010101" pitchFamily="34" charset="-79"/>
                        </a:rPr>
                        <a:t> תרבות המערב- יוון</a:t>
                      </a:r>
                      <a:endParaRPr lang="he-IL" sz="1800" dirty="0">
                        <a:latin typeface="David" panose="020E0502060401010101" pitchFamily="34" charset="-79"/>
                        <a:cs typeface="David" panose="020E0502060401010101" pitchFamily="34" charset="-79"/>
                      </a:endParaRPr>
                    </a:p>
                  </a:txBody>
                  <a:tcPr anchor="ctr"/>
                </a:tc>
                <a:tc>
                  <a:txBody>
                    <a:bodyPr/>
                    <a:lstStyle/>
                    <a:p>
                      <a:pPr algn="ctr" rtl="1"/>
                      <a:r>
                        <a:rPr lang="he-IL" sz="1800" dirty="0">
                          <a:latin typeface="David" panose="020E0502060401010101" pitchFamily="34" charset="-79"/>
                          <a:cs typeface="David" panose="020E0502060401010101" pitchFamily="34" charset="-79"/>
                        </a:rPr>
                        <a:t>פרופ' יוליה </a:t>
                      </a:r>
                      <a:r>
                        <a:rPr lang="he-IL" sz="1800" dirty="0" err="1">
                          <a:latin typeface="David" panose="020E0502060401010101" pitchFamily="34" charset="-79"/>
                          <a:cs typeface="David" panose="020E0502060401010101" pitchFamily="34" charset="-79"/>
                        </a:rPr>
                        <a:t>אוסטינובה</a:t>
                      </a:r>
                      <a:endParaRPr lang="he-IL" sz="1800" dirty="0">
                        <a:latin typeface="David" panose="020E0502060401010101" pitchFamily="34" charset="-79"/>
                        <a:cs typeface="David" panose="020E0502060401010101" pitchFamily="34" charset="-79"/>
                      </a:endParaRPr>
                    </a:p>
                  </a:txBody>
                  <a:tcPr anchor="ctr"/>
                </a:tc>
                <a:tc>
                  <a:txBody>
                    <a:bodyPr/>
                    <a:lstStyle/>
                    <a:p>
                      <a:pPr algn="ctr" rtl="1"/>
                      <a:r>
                        <a:rPr lang="he-IL" sz="1800" dirty="0">
                          <a:latin typeface="David" panose="020E0502060401010101" pitchFamily="34" charset="-79"/>
                          <a:cs typeface="David" panose="020E0502060401010101" pitchFamily="34" charset="-79"/>
                        </a:rPr>
                        <a:t>א</a:t>
                      </a:r>
                    </a:p>
                  </a:txBody>
                  <a:tcPr anchor="ctr"/>
                </a:tc>
                <a:tc>
                  <a:txBody>
                    <a:bodyPr/>
                    <a:lstStyle/>
                    <a:p>
                      <a:pPr algn="ctr" rtl="1"/>
                      <a:r>
                        <a:rPr lang="he-IL" sz="1800" dirty="0">
                          <a:latin typeface="David" panose="020E0502060401010101" pitchFamily="34" charset="-79"/>
                          <a:cs typeface="David" panose="020E0502060401010101" pitchFamily="34" charset="-79"/>
                        </a:rPr>
                        <a:t>ג'</a:t>
                      </a:r>
                    </a:p>
                  </a:txBody>
                  <a:tcPr anchor="ctr"/>
                </a:tc>
                <a:tc>
                  <a:txBody>
                    <a:bodyPr/>
                    <a:lstStyle/>
                    <a:p>
                      <a:pPr algn="ctr" rtl="1"/>
                      <a:r>
                        <a:rPr lang="he-IL" sz="1800" dirty="0">
                          <a:latin typeface="David" panose="020E0502060401010101" pitchFamily="34" charset="-79"/>
                          <a:cs typeface="David" panose="020E0502060401010101" pitchFamily="34" charset="-79"/>
                        </a:rPr>
                        <a:t>12:00-14:00</a:t>
                      </a:r>
                    </a:p>
                  </a:txBody>
                  <a:tcPr anchor="ctr"/>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511824" y="3110534"/>
          <a:ext cx="7395988" cy="3414809"/>
        </p:xfrm>
        <a:graphic>
          <a:graphicData uri="http://schemas.openxmlformats.org/drawingml/2006/table">
            <a:tbl>
              <a:tblPr rtl="1" firstRow="1" bandRow="1">
                <a:tableStyleId>{93296810-A885-4BE3-A3E7-6D5BEEA58F35}</a:tableStyleId>
              </a:tblPr>
              <a:tblGrid>
                <a:gridCol w="7395988">
                  <a:extLst>
                    <a:ext uri="{9D8B030D-6E8A-4147-A177-3AD203B41FA5}">
                      <a16:colId xmlns:a16="http://schemas.microsoft.com/office/drawing/2014/main" val="20000"/>
                    </a:ext>
                  </a:extLst>
                </a:gridCol>
              </a:tblGrid>
              <a:tr h="538123">
                <a:tc>
                  <a:txBody>
                    <a:bodyPr/>
                    <a:lstStyle/>
                    <a:p>
                      <a:pPr algn="ctr" rtl="1"/>
                      <a:r>
                        <a:rPr lang="he-IL" sz="2000"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2876686">
                <a:tc>
                  <a:txBody>
                    <a:bodyPr/>
                    <a:lstStyle/>
                    <a:p>
                      <a:pPr marL="0" marR="0" indent="0" algn="just" defTabSz="914400" rtl="1" eaLnBrk="1" fontAlgn="auto" latinLnBrk="0" hangingPunct="1">
                        <a:lnSpc>
                          <a:spcPct val="100000"/>
                        </a:lnSpc>
                        <a:spcBef>
                          <a:spcPts val="0"/>
                        </a:spcBef>
                        <a:spcAft>
                          <a:spcPts val="0"/>
                        </a:spcAft>
                        <a:buClrTx/>
                        <a:buSzTx/>
                        <a:buFontTx/>
                        <a:buNone/>
                        <a:tabLst/>
                        <a:defRPr/>
                      </a:pPr>
                      <a:r>
                        <a:rPr lang="he-IL" sz="1800" kern="1200" dirty="0">
                          <a:solidFill>
                            <a:schemeClr val="dk1"/>
                          </a:solidFill>
                          <a:effectLst/>
                          <a:latin typeface="David" panose="020E0502060401010101" pitchFamily="34" charset="-79"/>
                          <a:ea typeface="+mn-ea"/>
                          <a:cs typeface="David" panose="020E0502060401010101" pitchFamily="34" charset="-79"/>
                        </a:rPr>
                        <a:t>הקורס מתמקד בתהליכים מרכזיים בהיסטוריה היוונית העתיקה ומדגיש את </a:t>
                      </a:r>
                    </a:p>
                    <a:p>
                      <a:pPr marL="0" marR="0" indent="0" algn="just" defTabSz="914400" rtl="1" eaLnBrk="1" fontAlgn="auto" latinLnBrk="0" hangingPunct="1">
                        <a:lnSpc>
                          <a:spcPct val="100000"/>
                        </a:lnSpc>
                        <a:spcBef>
                          <a:spcPts val="0"/>
                        </a:spcBef>
                        <a:spcAft>
                          <a:spcPts val="0"/>
                        </a:spcAft>
                        <a:buClrTx/>
                        <a:buSzTx/>
                        <a:buFontTx/>
                        <a:buNone/>
                        <a:tabLst/>
                        <a:defRPr/>
                      </a:pPr>
                      <a:r>
                        <a:rPr lang="he-IL" sz="1800" kern="1200" dirty="0">
                          <a:solidFill>
                            <a:schemeClr val="dk1"/>
                          </a:solidFill>
                          <a:effectLst/>
                          <a:latin typeface="David" panose="020E0502060401010101" pitchFamily="34" charset="-79"/>
                          <a:ea typeface="+mn-ea"/>
                          <a:cs typeface="David" panose="020E0502060401010101" pitchFamily="34" charset="-79"/>
                        </a:rPr>
                        <a:t>תרומתם וחשיבותם להיסטוריה העולמית. הדיון מתחיל מתרבויות יוון הטרום-קלאסית, ועובר לתקופה הארכאית, בה התגבשו היסודות החברתיים, המדיניים והתרבותיים של הציוויליזציה היוונית. בהמשך נדונים התהוות הדמוקרטיה באתונה, תפקידה החשוב בתקופת הזוהר של יוון, ומאבקים בין הערים שמשטרן שונה. </a:t>
                      </a:r>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pic>
        <p:nvPicPr>
          <p:cNvPr id="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3130714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407368" y="1268760"/>
          <a:ext cx="11521280" cy="1359173"/>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83735">
                  <a:extLst>
                    <a:ext uri="{9D8B030D-6E8A-4147-A177-3AD203B41FA5}">
                      <a16:colId xmlns:a16="http://schemas.microsoft.com/office/drawing/2014/main" val="20003"/>
                    </a:ext>
                  </a:extLst>
                </a:gridCol>
                <a:gridCol w="491366">
                  <a:extLst>
                    <a:ext uri="{9D8B030D-6E8A-4147-A177-3AD203B41FA5}">
                      <a16:colId xmlns:a16="http://schemas.microsoft.com/office/drawing/2014/main" val="20004"/>
                    </a:ext>
                  </a:extLst>
                </a:gridCol>
                <a:gridCol w="1428414">
                  <a:extLst>
                    <a:ext uri="{9D8B030D-6E8A-4147-A177-3AD203B41FA5}">
                      <a16:colId xmlns:a16="http://schemas.microsoft.com/office/drawing/2014/main" val="20005"/>
                    </a:ext>
                  </a:extLst>
                </a:gridCol>
              </a:tblGrid>
              <a:tr h="625258">
                <a:tc>
                  <a:txBody>
                    <a:bodyPr/>
                    <a:lstStyle/>
                    <a:p>
                      <a:pPr algn="ct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algn="ctr" rtl="1"/>
                      <a:r>
                        <a:rPr lang="he-IL" dirty="0">
                          <a:latin typeface="David" panose="020E0502060401010101" pitchFamily="34" charset="-79"/>
                          <a:cs typeface="David" panose="020E0502060401010101" pitchFamily="34" charset="-79"/>
                        </a:rPr>
                        <a:t>שם הקורס</a:t>
                      </a:r>
                    </a:p>
                  </a:txBody>
                  <a:tcPr/>
                </a:tc>
                <a:tc>
                  <a:txBody>
                    <a:bodyPr/>
                    <a:lstStyle/>
                    <a:p>
                      <a:pPr algn="ctr" rtl="1"/>
                      <a:r>
                        <a:rPr lang="he-IL" dirty="0">
                          <a:latin typeface="David" panose="020E0502060401010101" pitchFamily="34" charset="-79"/>
                          <a:cs typeface="David" panose="020E0502060401010101" pitchFamily="34" charset="-79"/>
                        </a:rPr>
                        <a:t>מרצה</a:t>
                      </a:r>
                    </a:p>
                  </a:txBody>
                  <a:tcPr/>
                </a:tc>
                <a:tc>
                  <a:txBody>
                    <a:bodyPr/>
                    <a:lstStyle/>
                    <a:p>
                      <a:pPr algn="ctr" rtl="1"/>
                      <a:r>
                        <a:rPr lang="he-IL" dirty="0">
                          <a:latin typeface="David" panose="020E0502060401010101" pitchFamily="34" charset="-79"/>
                          <a:cs typeface="David" panose="020E0502060401010101" pitchFamily="34" charset="-79"/>
                        </a:rPr>
                        <a:t>סמס'</a:t>
                      </a:r>
                    </a:p>
                  </a:txBody>
                  <a:tcPr/>
                </a:tc>
                <a:tc>
                  <a:txBody>
                    <a:bodyPr/>
                    <a:lstStyle/>
                    <a:p>
                      <a:pPr algn="ctr" rtl="1"/>
                      <a:r>
                        <a:rPr lang="he-IL" dirty="0">
                          <a:latin typeface="David" panose="020E0502060401010101" pitchFamily="34" charset="-79"/>
                          <a:cs typeface="David" panose="020E0502060401010101" pitchFamily="34" charset="-79"/>
                        </a:rPr>
                        <a:t>יום</a:t>
                      </a:r>
                    </a:p>
                  </a:txBody>
                  <a:tcPr/>
                </a:tc>
                <a:tc>
                  <a:txBody>
                    <a:bodyPr/>
                    <a:lstStyle/>
                    <a:p>
                      <a:pPr algn="ct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rId2" action="ppaction://hlinksldjump"/>
                        </a:rPr>
                        <a:t>היסטוריה כללית</a:t>
                      </a:r>
                    </a:p>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rId2" action="ppaction://hlinksldjump"/>
                        </a:rPr>
                        <a:t>127-1-6081</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מבוא לעת</a:t>
                      </a:r>
                      <a:r>
                        <a:rPr lang="he-IL" baseline="0" dirty="0">
                          <a:latin typeface="David" panose="020E0502060401010101" pitchFamily="34" charset="-79"/>
                          <a:cs typeface="David" panose="020E0502060401010101" pitchFamily="34" charset="-79"/>
                        </a:rPr>
                        <a:t> החדשה המוקדמת</a:t>
                      </a:r>
                      <a:endParaRPr lang="he-IL" dirty="0">
                        <a:latin typeface="David" panose="020E0502060401010101" pitchFamily="34" charset="-79"/>
                        <a:cs typeface="David" panose="020E0502060401010101" pitchFamily="34" charset="-79"/>
                      </a:endParaRPr>
                    </a:p>
                  </a:txBody>
                  <a:tcPr anchor="ctr"/>
                </a:tc>
                <a:tc>
                  <a:txBody>
                    <a:bodyPr/>
                    <a:lstStyle/>
                    <a:p>
                      <a:pPr algn="ctr" rtl="1"/>
                      <a:r>
                        <a:rPr lang="he-IL" dirty="0">
                          <a:latin typeface="David" panose="020E0502060401010101" pitchFamily="34" charset="-79"/>
                          <a:cs typeface="David" panose="020E0502060401010101" pitchFamily="34" charset="-79"/>
                        </a:rPr>
                        <a:t>פרופ' הלי זמורה</a:t>
                      </a:r>
                    </a:p>
                  </a:txBody>
                  <a:tcPr anchor="ctr"/>
                </a:tc>
                <a:tc>
                  <a:txBody>
                    <a:bodyPr/>
                    <a:lstStyle/>
                    <a:p>
                      <a:pPr algn="ctr" rtl="1"/>
                      <a:r>
                        <a:rPr lang="he-IL" dirty="0">
                          <a:latin typeface="David" panose="020E0502060401010101" pitchFamily="34" charset="-79"/>
                          <a:cs typeface="David" panose="020E0502060401010101" pitchFamily="34" charset="-79"/>
                        </a:rPr>
                        <a:t>א</a:t>
                      </a:r>
                    </a:p>
                  </a:txBody>
                  <a:tcPr anchor="ctr"/>
                </a:tc>
                <a:tc>
                  <a:txBody>
                    <a:bodyPr/>
                    <a:lstStyle/>
                    <a:p>
                      <a:pPr algn="ctr" rtl="1"/>
                      <a:r>
                        <a:rPr lang="he-IL" dirty="0">
                          <a:latin typeface="David" panose="020E0502060401010101" pitchFamily="34" charset="-79"/>
                          <a:cs typeface="David" panose="020E0502060401010101" pitchFamily="34" charset="-79"/>
                        </a:rPr>
                        <a:t>ד'</a:t>
                      </a:r>
                    </a:p>
                  </a:txBody>
                  <a:tcPr anchor="ctr"/>
                </a:tc>
                <a:tc>
                  <a:txBody>
                    <a:bodyPr/>
                    <a:lstStyle/>
                    <a:p>
                      <a:pPr algn="ctr" rtl="1"/>
                      <a:r>
                        <a:rPr lang="he-IL" dirty="0">
                          <a:latin typeface="David" panose="020E0502060401010101" pitchFamily="34" charset="-79"/>
                          <a:cs typeface="David" panose="020E0502060401010101" pitchFamily="34" charset="-79"/>
                        </a:rPr>
                        <a:t>10:00-12:00</a:t>
                      </a:r>
                    </a:p>
                  </a:txBody>
                  <a:tcPr anchor="ctr"/>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546121" y="2863970"/>
          <a:ext cx="7361691" cy="3661373"/>
        </p:xfrm>
        <a:graphic>
          <a:graphicData uri="http://schemas.openxmlformats.org/drawingml/2006/table">
            <a:tbl>
              <a:tblPr rtl="1" firstRow="1" bandRow="1">
                <a:tableStyleId>{93296810-A885-4BE3-A3E7-6D5BEEA58F35}</a:tableStyleId>
              </a:tblPr>
              <a:tblGrid>
                <a:gridCol w="7361691">
                  <a:extLst>
                    <a:ext uri="{9D8B030D-6E8A-4147-A177-3AD203B41FA5}">
                      <a16:colId xmlns:a16="http://schemas.microsoft.com/office/drawing/2014/main" val="20000"/>
                    </a:ext>
                  </a:extLst>
                </a:gridCol>
              </a:tblGrid>
              <a:tr h="576978">
                <a:tc>
                  <a:txBody>
                    <a:bodyPr/>
                    <a:lstStyle/>
                    <a:p>
                      <a:pPr algn="ctr" rtl="1"/>
                      <a:r>
                        <a:rPr lang="he-IL" sz="2000"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3084395">
                <a:tc>
                  <a:txBody>
                    <a:bodyPr/>
                    <a:lstStyle/>
                    <a:p>
                      <a:pPr algn="r" rtl="1"/>
                      <a:r>
                        <a:rPr lang="he-IL" sz="1800" kern="1200" dirty="0">
                          <a:solidFill>
                            <a:schemeClr val="dk1"/>
                          </a:solidFill>
                          <a:effectLst/>
                          <a:latin typeface="David" panose="020E0502060401010101" pitchFamily="34" charset="-79"/>
                          <a:ea typeface="+mn-ea"/>
                          <a:cs typeface="David" panose="020E0502060401010101" pitchFamily="34" charset="-79"/>
                        </a:rPr>
                        <a:t>הקורס מתחקה אחר המגמות המרכזיות בהיסטוריה של אירופה ומדגיש את השפעתם ארוכת-הטווח ביצירת היסודות לעידן המודרני. הקורס מתמקד בשנים 1700-1300 ובנושאים הבאים: רנסנס והומניזם, רפורמציה ומלחמות הדת, התפתחותם של הכוחות הגדולים באירופה והמאבק על ההגמוניה במערב היבשת.</a:t>
                      </a:r>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pic>
        <p:nvPicPr>
          <p:cNvPr id="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6015382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graphicFrame>
        <p:nvGraphicFramePr>
          <p:cNvPr id="127" name="Google Shape;127;p6"/>
          <p:cNvGraphicFramePr/>
          <p:nvPr/>
        </p:nvGraphicFramePr>
        <p:xfrm>
          <a:off x="407368" y="1268760"/>
          <a:ext cx="11521250" cy="1359175"/>
        </p:xfrm>
        <a:graphic>
          <a:graphicData uri="http://schemas.openxmlformats.org/drawingml/2006/table">
            <a:tbl>
              <a:tblPr rtl="1" firstRow="1" bandRow="1">
                <a:noFill/>
              </a:tblPr>
              <a:tblGrid>
                <a:gridCol w="2618550">
                  <a:extLst>
                    <a:ext uri="{9D8B030D-6E8A-4147-A177-3AD203B41FA5}">
                      <a16:colId xmlns:a16="http://schemas.microsoft.com/office/drawing/2014/main" val="20000"/>
                    </a:ext>
                  </a:extLst>
                </a:gridCol>
                <a:gridCol w="3490150">
                  <a:extLst>
                    <a:ext uri="{9D8B030D-6E8A-4147-A177-3AD203B41FA5}">
                      <a16:colId xmlns:a16="http://schemas.microsoft.com/office/drawing/2014/main" val="20001"/>
                    </a:ext>
                  </a:extLst>
                </a:gridCol>
                <a:gridCol w="2809050">
                  <a:extLst>
                    <a:ext uri="{9D8B030D-6E8A-4147-A177-3AD203B41FA5}">
                      <a16:colId xmlns:a16="http://schemas.microsoft.com/office/drawing/2014/main" val="20002"/>
                    </a:ext>
                  </a:extLst>
                </a:gridCol>
                <a:gridCol w="683725">
                  <a:extLst>
                    <a:ext uri="{9D8B030D-6E8A-4147-A177-3AD203B41FA5}">
                      <a16:colId xmlns:a16="http://schemas.microsoft.com/office/drawing/2014/main" val="20003"/>
                    </a:ext>
                  </a:extLst>
                </a:gridCol>
                <a:gridCol w="493925">
                  <a:extLst>
                    <a:ext uri="{9D8B030D-6E8A-4147-A177-3AD203B41FA5}">
                      <a16:colId xmlns:a16="http://schemas.microsoft.com/office/drawing/2014/main" val="20004"/>
                    </a:ext>
                  </a:extLst>
                </a:gridCol>
                <a:gridCol w="1425850">
                  <a:extLst>
                    <a:ext uri="{9D8B030D-6E8A-4147-A177-3AD203B41FA5}">
                      <a16:colId xmlns:a16="http://schemas.microsoft.com/office/drawing/2014/main" val="20005"/>
                    </a:ext>
                  </a:extLst>
                </a:gridCol>
              </a:tblGrid>
              <a:tr h="625250">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מחלקה ומספר הקורס</a:t>
                      </a:r>
                      <a:endParaRPr sz="1800" u="none" strike="noStrike" cap="none">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שם הקורס</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מרצה</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סמס'</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יום</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שעה</a:t>
                      </a:r>
                      <a:endParaRPr/>
                    </a:p>
                  </a:txBody>
                  <a:tcPr marL="91450" marR="91450" marT="45725" marB="45725"/>
                </a:tc>
                <a:extLst>
                  <a:ext uri="{0D108BD9-81ED-4DB2-BD59-A6C34878D82A}">
                    <a16:rowId xmlns:a16="http://schemas.microsoft.com/office/drawing/2014/main" val="10000"/>
                  </a:ext>
                </a:extLst>
              </a:tr>
              <a:tr h="733925">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היסטוריה של עם ישראל</a:t>
                      </a:r>
                      <a:endParaRPr dirty="0"/>
                    </a:p>
                    <a:p>
                      <a:pPr marL="0" marR="0" lvl="0" indent="0" algn="r" rtl="1">
                        <a:lnSpc>
                          <a:spcPct val="100000"/>
                        </a:lnSpc>
                        <a:spcBef>
                          <a:spcPts val="0"/>
                        </a:spcBef>
                        <a:spcAft>
                          <a:spcPts val="0"/>
                        </a:spcAft>
                        <a:buClr>
                          <a:schemeClr val="dk1"/>
                        </a:buClr>
                        <a:buSzPts val="1800"/>
                        <a:buFont typeface="David"/>
                        <a:buNone/>
                      </a:pPr>
                      <a:r>
                        <a:rPr lang="iw-IL" sz="1800" u="none" strike="noStrike" cap="none" dirty="0">
                          <a:latin typeface="David"/>
                          <a:ea typeface="David"/>
                          <a:cs typeface="David"/>
                          <a:sym typeface="David"/>
                        </a:rPr>
                        <a:t>125-1-1151</a:t>
                      </a:r>
                      <a:endParaRPr dirty="0"/>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תולדות עם ישראל בימי הביניים משנת 600 עד 1100</a:t>
                      </a:r>
                      <a:endParaRPr/>
                    </a:p>
                  </a:txBody>
                  <a:tcPr marL="91450" marR="91450" marT="45725" marB="45725"/>
                </a:tc>
                <a:tc>
                  <a:txBody>
                    <a:bodyPr/>
                    <a:lstStyle/>
                    <a:p>
                      <a:pPr marL="0" marR="0" lvl="0" indent="0" algn="ctr" rtl="1">
                        <a:spcBef>
                          <a:spcPts val="0"/>
                        </a:spcBef>
                        <a:spcAft>
                          <a:spcPts val="0"/>
                        </a:spcAft>
                        <a:buNone/>
                      </a:pPr>
                      <a:r>
                        <a:rPr lang="iw-IL" sz="1800" u="none" strike="noStrike" cap="none" dirty="0">
                          <a:latin typeface="David"/>
                          <a:ea typeface="David"/>
                          <a:cs typeface="David"/>
                          <a:sym typeface="David"/>
                        </a:rPr>
                        <a:t>פרופ' טד פראם</a:t>
                      </a:r>
                      <a:endParaRPr dirty="0"/>
                    </a:p>
                  </a:txBody>
                  <a:tcPr marL="91450" marR="91450" marT="45725" marB="45725"/>
                </a:tc>
                <a:tc>
                  <a:txBody>
                    <a:bodyPr/>
                    <a:lstStyle/>
                    <a:p>
                      <a:pPr marL="0" marR="0" lvl="0" indent="0" algn="ctr" rtl="1">
                        <a:spcBef>
                          <a:spcPts val="0"/>
                        </a:spcBef>
                        <a:spcAft>
                          <a:spcPts val="0"/>
                        </a:spcAft>
                        <a:buNone/>
                      </a:pPr>
                      <a:r>
                        <a:rPr lang="iw-IL" sz="1800" u="none" strike="noStrike" cap="none" dirty="0">
                          <a:latin typeface="David"/>
                          <a:ea typeface="David"/>
                          <a:cs typeface="David"/>
                          <a:sym typeface="David"/>
                        </a:rPr>
                        <a:t>א'</a:t>
                      </a:r>
                      <a:endParaRPr dirty="0"/>
                    </a:p>
                  </a:txBody>
                  <a:tcPr marL="91450" marR="91450" marT="45725" marB="45725"/>
                </a:tc>
                <a:tc>
                  <a:txBody>
                    <a:bodyPr/>
                    <a:lstStyle/>
                    <a:p>
                      <a:pPr marL="0" marR="0" lvl="0" indent="0" algn="ctr" rtl="1">
                        <a:spcBef>
                          <a:spcPts val="0"/>
                        </a:spcBef>
                        <a:spcAft>
                          <a:spcPts val="0"/>
                        </a:spcAft>
                        <a:buNone/>
                      </a:pPr>
                      <a:r>
                        <a:rPr lang="iw-IL" sz="1800" u="none" strike="noStrike" cap="none" dirty="0">
                          <a:latin typeface="David"/>
                          <a:ea typeface="David"/>
                          <a:cs typeface="David"/>
                          <a:sym typeface="David"/>
                        </a:rPr>
                        <a:t>ה'</a:t>
                      </a:r>
                      <a:endParaRPr dirty="0"/>
                    </a:p>
                  </a:txBody>
                  <a:tcPr marL="91450" marR="91450" marT="45725" marB="45725"/>
                </a:tc>
                <a:tc>
                  <a:txBody>
                    <a:bodyPr/>
                    <a:lstStyle/>
                    <a:p>
                      <a:pPr marL="0" marR="0" lvl="0" indent="0" algn="ctr" rtl="1">
                        <a:spcBef>
                          <a:spcPts val="0"/>
                        </a:spcBef>
                        <a:spcAft>
                          <a:spcPts val="0"/>
                        </a:spcAft>
                        <a:buNone/>
                      </a:pPr>
                      <a:r>
                        <a:rPr lang="iw-IL" sz="1800" u="none" strike="noStrike" cap="none" dirty="0">
                          <a:latin typeface="David"/>
                          <a:ea typeface="David"/>
                          <a:cs typeface="David"/>
                          <a:sym typeface="David"/>
                        </a:rPr>
                        <a:t>10-12</a:t>
                      </a:r>
                      <a:endParaRPr dirty="0"/>
                    </a:p>
                  </a:txBody>
                  <a:tcPr marL="91450" marR="91450" marT="45725" marB="45725"/>
                </a:tc>
                <a:extLst>
                  <a:ext uri="{0D108BD9-81ED-4DB2-BD59-A6C34878D82A}">
                    <a16:rowId xmlns:a16="http://schemas.microsoft.com/office/drawing/2014/main" val="10001"/>
                  </a:ext>
                </a:extLst>
              </a:tr>
            </a:tbl>
          </a:graphicData>
        </a:graphic>
      </p:graphicFrame>
      <p:graphicFrame>
        <p:nvGraphicFramePr>
          <p:cNvPr id="128" name="Google Shape;128;p6"/>
          <p:cNvGraphicFramePr/>
          <p:nvPr/>
        </p:nvGraphicFramePr>
        <p:xfrm>
          <a:off x="4511824" y="2780928"/>
          <a:ext cx="7396000" cy="3414800"/>
        </p:xfrm>
        <a:graphic>
          <a:graphicData uri="http://schemas.openxmlformats.org/drawingml/2006/table">
            <a:tbl>
              <a:tblPr firstRow="1" bandRow="1">
                <a:noFill/>
              </a:tblPr>
              <a:tblGrid>
                <a:gridCol w="7396000">
                  <a:extLst>
                    <a:ext uri="{9D8B030D-6E8A-4147-A177-3AD203B41FA5}">
                      <a16:colId xmlns:a16="http://schemas.microsoft.com/office/drawing/2014/main" val="20000"/>
                    </a:ext>
                  </a:extLst>
                </a:gridCol>
              </a:tblGrid>
              <a:tr h="538125">
                <a:tc>
                  <a:txBody>
                    <a:bodyPr/>
                    <a:lstStyle/>
                    <a:p>
                      <a:pPr marL="0" marR="0" lvl="0" indent="0" algn="ctr" rtl="1">
                        <a:spcBef>
                          <a:spcPts val="0"/>
                        </a:spcBef>
                        <a:spcAft>
                          <a:spcPts val="0"/>
                        </a:spcAft>
                        <a:buNone/>
                      </a:pPr>
                      <a:r>
                        <a:rPr lang="iw-IL" sz="1800" u="none" strike="noStrike" cap="none">
                          <a:latin typeface="David"/>
                          <a:ea typeface="David"/>
                          <a:cs typeface="David"/>
                          <a:sym typeface="David"/>
                        </a:rPr>
                        <a:t>תיאור קצר של הקורס</a:t>
                      </a:r>
                      <a:endParaRPr/>
                    </a:p>
                  </a:txBody>
                  <a:tcPr marL="91450" marR="91450" marT="45725" marB="45725"/>
                </a:tc>
                <a:extLst>
                  <a:ext uri="{0D108BD9-81ED-4DB2-BD59-A6C34878D82A}">
                    <a16:rowId xmlns:a16="http://schemas.microsoft.com/office/drawing/2014/main" val="10000"/>
                  </a:ext>
                </a:extLst>
              </a:tr>
              <a:tr h="2876675">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הקורס יסקור את הנושאים והזירות המרכזיות בתולדות עם ישראל בחלקם הראשון של ימי הביניים בין עליית האסלאם לסיומה של המאה </a:t>
                      </a:r>
                      <a:r>
                        <a:rPr lang="he-IL" sz="1800" u="none" strike="noStrike" cap="none" dirty="0">
                          <a:latin typeface="David"/>
                          <a:ea typeface="David"/>
                          <a:cs typeface="David"/>
                          <a:sym typeface="David"/>
                        </a:rPr>
                        <a:t>ה-11.</a:t>
                      </a:r>
                      <a:endParaRPr dirty="0"/>
                    </a:p>
                  </a:txBody>
                  <a:tcPr marL="91450" marR="91450" marT="45725" marB="45725"/>
                </a:tc>
                <a:extLst>
                  <a:ext uri="{0D108BD9-81ED-4DB2-BD59-A6C34878D82A}">
                    <a16:rowId xmlns:a16="http://schemas.microsoft.com/office/drawing/2014/main" val="10001"/>
                  </a:ext>
                </a:extLst>
              </a:tr>
            </a:tbl>
          </a:graphicData>
        </a:graphic>
      </p:graphicFrame>
      <p:pic>
        <p:nvPicPr>
          <p:cNvPr id="129" name="Google Shape;129;p6"/>
          <p:cNvPicPr preferRelativeResize="0"/>
          <p:nvPr/>
        </p:nvPicPr>
        <p:blipFill rotWithShape="1">
          <a:blip r:embed="rId3">
            <a:alphaModFix/>
          </a:blip>
          <a:srcRect/>
          <a:stretch/>
        </p:blipFill>
        <p:spPr>
          <a:xfrm>
            <a:off x="8976320" y="77565"/>
            <a:ext cx="2987675" cy="1119187"/>
          </a:xfrm>
          <a:prstGeom prst="rect">
            <a:avLst/>
          </a:prstGeom>
          <a:noFill/>
          <a:ln>
            <a:noFill/>
          </a:ln>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graphicFrame>
        <p:nvGraphicFramePr>
          <p:cNvPr id="135" name="Google Shape;135;p7"/>
          <p:cNvGraphicFramePr/>
          <p:nvPr/>
        </p:nvGraphicFramePr>
        <p:xfrm>
          <a:off x="4511824" y="3110534"/>
          <a:ext cx="7396000" cy="3414800"/>
        </p:xfrm>
        <a:graphic>
          <a:graphicData uri="http://schemas.openxmlformats.org/drawingml/2006/table">
            <a:tbl>
              <a:tblPr firstRow="1" bandRow="1">
                <a:noFill/>
              </a:tblPr>
              <a:tblGrid>
                <a:gridCol w="7396000">
                  <a:extLst>
                    <a:ext uri="{9D8B030D-6E8A-4147-A177-3AD203B41FA5}">
                      <a16:colId xmlns:a16="http://schemas.microsoft.com/office/drawing/2014/main" val="20000"/>
                    </a:ext>
                  </a:extLst>
                </a:gridCol>
              </a:tblGrid>
              <a:tr h="538125">
                <a:tc>
                  <a:txBody>
                    <a:bodyPr/>
                    <a:lstStyle/>
                    <a:p>
                      <a:pPr marL="0" marR="0" lvl="0" indent="0" algn="ctr" rtl="1">
                        <a:spcBef>
                          <a:spcPts val="0"/>
                        </a:spcBef>
                        <a:spcAft>
                          <a:spcPts val="0"/>
                        </a:spcAft>
                        <a:buNone/>
                      </a:pPr>
                      <a:r>
                        <a:rPr lang="iw-IL" sz="1800" u="none" strike="noStrike" cap="none">
                          <a:latin typeface="David"/>
                          <a:ea typeface="David"/>
                          <a:cs typeface="David"/>
                          <a:sym typeface="David"/>
                        </a:rPr>
                        <a:t>תיאור קצר של הקורס</a:t>
                      </a:r>
                      <a:endParaRPr/>
                    </a:p>
                  </a:txBody>
                  <a:tcPr marL="91450" marR="91450" marT="45725" marB="45725"/>
                </a:tc>
                <a:extLst>
                  <a:ext uri="{0D108BD9-81ED-4DB2-BD59-A6C34878D82A}">
                    <a16:rowId xmlns:a16="http://schemas.microsoft.com/office/drawing/2014/main" val="10000"/>
                  </a:ext>
                </a:extLst>
              </a:tr>
              <a:tr h="2876675">
                <a:tc>
                  <a:txBody>
                    <a:bodyPr/>
                    <a:lstStyle/>
                    <a:p>
                      <a:pPr marL="0" marR="0" lvl="0" indent="0" algn="r" rtl="1">
                        <a:spcBef>
                          <a:spcPts val="0"/>
                        </a:spcBef>
                        <a:spcAft>
                          <a:spcPts val="0"/>
                        </a:spcAft>
                        <a:buNone/>
                      </a:pPr>
                      <a:endParaRPr sz="1400" u="none" strike="noStrike" cap="none" dirty="0">
                        <a:latin typeface="David"/>
                        <a:ea typeface="David"/>
                        <a:cs typeface="David"/>
                        <a:sym typeface="David"/>
                      </a:endParaRPr>
                    </a:p>
                    <a:p>
                      <a:pPr marL="0" marR="0" lvl="0" indent="0" algn="r" rtl="1">
                        <a:spcBef>
                          <a:spcPts val="0"/>
                        </a:spcBef>
                        <a:spcAft>
                          <a:spcPts val="0"/>
                        </a:spcAft>
                        <a:buNone/>
                      </a:pPr>
                      <a:endParaRPr sz="1400" u="none" strike="noStrike" cap="none" dirty="0">
                        <a:latin typeface="David"/>
                        <a:ea typeface="David"/>
                        <a:cs typeface="David"/>
                        <a:sym typeface="David"/>
                      </a:endParaRPr>
                    </a:p>
                    <a:p>
                      <a:pPr marL="0" marR="0" lvl="0" indent="0" algn="r" rtl="1">
                        <a:spcBef>
                          <a:spcPts val="0"/>
                        </a:spcBef>
                        <a:spcAft>
                          <a:spcPts val="0"/>
                        </a:spcAft>
                        <a:buNone/>
                      </a:pPr>
                      <a:r>
                        <a:rPr lang="iw-IL" sz="1800" u="none" strike="noStrike" cap="none" dirty="0">
                          <a:latin typeface="David"/>
                          <a:ea typeface="David"/>
                          <a:cs typeface="David"/>
                          <a:sym typeface="David"/>
                        </a:rPr>
                        <a:t>הקורס עוסק בתולדותיהם של היהודים מהכרזתו של כורש בשנת 538 </a:t>
                      </a:r>
                      <a:r>
                        <a:rPr lang="he-IL" sz="1800" u="none" strike="noStrike" cap="none" dirty="0">
                          <a:latin typeface="David"/>
                          <a:ea typeface="David"/>
                          <a:cs typeface="David"/>
                          <a:sym typeface="David"/>
                        </a:rPr>
                        <a:t> </a:t>
                      </a:r>
                      <a:r>
                        <a:rPr lang="iw-IL" sz="1800" u="none" strike="noStrike" cap="none" dirty="0">
                          <a:latin typeface="David"/>
                          <a:ea typeface="David"/>
                          <a:cs typeface="David"/>
                          <a:sym typeface="David"/>
                        </a:rPr>
                        <a:t>לפני הספירה ועד לחורבן בית המקדש ע"י הרומאים בשנת </a:t>
                      </a:r>
                      <a:r>
                        <a:rPr lang="he-IL" sz="1800" u="none" strike="noStrike" cap="none" dirty="0">
                          <a:latin typeface="David"/>
                          <a:ea typeface="David"/>
                          <a:cs typeface="David"/>
                          <a:sym typeface="David"/>
                        </a:rPr>
                        <a:t>70 לספירה, </a:t>
                      </a:r>
                      <a:r>
                        <a:rPr lang="iw-IL" sz="1800" u="none" strike="noStrike" cap="none" dirty="0">
                          <a:latin typeface="David"/>
                          <a:ea typeface="David"/>
                          <a:cs typeface="David"/>
                          <a:sym typeface="David"/>
                        </a:rPr>
                        <a:t>מבחינה רוחנית,</a:t>
                      </a:r>
                      <a:r>
                        <a:rPr lang="he-IL" sz="1800" u="none" strike="noStrike" cap="none" dirty="0">
                          <a:latin typeface="David"/>
                          <a:ea typeface="David"/>
                          <a:cs typeface="David"/>
                          <a:sym typeface="David"/>
                        </a:rPr>
                        <a:t> </a:t>
                      </a:r>
                      <a:r>
                        <a:rPr lang="iw-IL" sz="1800" u="none" strike="noStrike" cap="none" dirty="0">
                          <a:latin typeface="David"/>
                          <a:ea typeface="David"/>
                          <a:cs typeface="David"/>
                          <a:sym typeface="David"/>
                        </a:rPr>
                        <a:t>חברתית,</a:t>
                      </a:r>
                      <a:r>
                        <a:rPr lang="he-IL" sz="1800" u="none" strike="noStrike" cap="none" dirty="0">
                          <a:latin typeface="David"/>
                          <a:ea typeface="David"/>
                          <a:cs typeface="David"/>
                          <a:sym typeface="David"/>
                        </a:rPr>
                        <a:t> </a:t>
                      </a:r>
                      <a:r>
                        <a:rPr lang="iw-IL" sz="1800" u="none" strike="noStrike" cap="none" dirty="0">
                          <a:latin typeface="David"/>
                          <a:ea typeface="David"/>
                          <a:cs typeface="David"/>
                          <a:sym typeface="David"/>
                        </a:rPr>
                        <a:t>כלכלית ופוליטית.</a:t>
                      </a:r>
                      <a:endParaRPr lang="he-IL" sz="1800" u="none" strike="noStrike" cap="none" dirty="0">
                        <a:latin typeface="David"/>
                        <a:ea typeface="David"/>
                        <a:cs typeface="David"/>
                        <a:sym typeface="David"/>
                      </a:endParaRPr>
                    </a:p>
                    <a:p>
                      <a:pPr marL="0" marR="0" lvl="0" indent="0" algn="r" rtl="1">
                        <a:spcBef>
                          <a:spcPts val="0"/>
                        </a:spcBef>
                        <a:spcAft>
                          <a:spcPts val="0"/>
                        </a:spcAft>
                        <a:buNone/>
                      </a:pPr>
                      <a:r>
                        <a:rPr lang="iw-IL" sz="1800" u="none" strike="noStrike" cap="none" dirty="0">
                          <a:latin typeface="David"/>
                          <a:ea typeface="David"/>
                          <a:cs typeface="David"/>
                          <a:sym typeface="David"/>
                        </a:rPr>
                        <a:t>ההדרכות עוסקות בביבליוגרפיה המודרנית.</a:t>
                      </a:r>
                      <a:endParaRPr dirty="0"/>
                    </a:p>
                  </a:txBody>
                  <a:tcPr marL="91450" marR="91450" marT="45725" marB="45725"/>
                </a:tc>
                <a:extLst>
                  <a:ext uri="{0D108BD9-81ED-4DB2-BD59-A6C34878D82A}">
                    <a16:rowId xmlns:a16="http://schemas.microsoft.com/office/drawing/2014/main" val="10001"/>
                  </a:ext>
                </a:extLst>
              </a:tr>
            </a:tbl>
          </a:graphicData>
        </a:graphic>
      </p:graphicFrame>
      <p:graphicFrame>
        <p:nvGraphicFramePr>
          <p:cNvPr id="136" name="Google Shape;136;p7"/>
          <p:cNvGraphicFramePr/>
          <p:nvPr/>
        </p:nvGraphicFramePr>
        <p:xfrm>
          <a:off x="407368" y="1340768"/>
          <a:ext cx="11521275" cy="1359175"/>
        </p:xfrm>
        <a:graphic>
          <a:graphicData uri="http://schemas.openxmlformats.org/drawingml/2006/table">
            <a:tbl>
              <a:tblPr rtl="1" firstRow="1" bandRow="1">
                <a:noFill/>
              </a:tblPr>
              <a:tblGrid>
                <a:gridCol w="2618550">
                  <a:extLst>
                    <a:ext uri="{9D8B030D-6E8A-4147-A177-3AD203B41FA5}">
                      <a16:colId xmlns:a16="http://schemas.microsoft.com/office/drawing/2014/main" val="20000"/>
                    </a:ext>
                  </a:extLst>
                </a:gridCol>
                <a:gridCol w="3490150">
                  <a:extLst>
                    <a:ext uri="{9D8B030D-6E8A-4147-A177-3AD203B41FA5}">
                      <a16:colId xmlns:a16="http://schemas.microsoft.com/office/drawing/2014/main" val="20001"/>
                    </a:ext>
                  </a:extLst>
                </a:gridCol>
                <a:gridCol w="2809050">
                  <a:extLst>
                    <a:ext uri="{9D8B030D-6E8A-4147-A177-3AD203B41FA5}">
                      <a16:colId xmlns:a16="http://schemas.microsoft.com/office/drawing/2014/main" val="20002"/>
                    </a:ext>
                  </a:extLst>
                </a:gridCol>
                <a:gridCol w="663150">
                  <a:extLst>
                    <a:ext uri="{9D8B030D-6E8A-4147-A177-3AD203B41FA5}">
                      <a16:colId xmlns:a16="http://schemas.microsoft.com/office/drawing/2014/main" val="20003"/>
                    </a:ext>
                  </a:extLst>
                </a:gridCol>
                <a:gridCol w="491375">
                  <a:extLst>
                    <a:ext uri="{9D8B030D-6E8A-4147-A177-3AD203B41FA5}">
                      <a16:colId xmlns:a16="http://schemas.microsoft.com/office/drawing/2014/main" val="20004"/>
                    </a:ext>
                  </a:extLst>
                </a:gridCol>
                <a:gridCol w="1449000">
                  <a:extLst>
                    <a:ext uri="{9D8B030D-6E8A-4147-A177-3AD203B41FA5}">
                      <a16:colId xmlns:a16="http://schemas.microsoft.com/office/drawing/2014/main" val="20005"/>
                    </a:ext>
                  </a:extLst>
                </a:gridCol>
              </a:tblGrid>
              <a:tr h="625250">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מחלקה ומספר הקורס</a:t>
                      </a:r>
                      <a:endParaRPr sz="1800" u="none" strike="noStrike" cap="none">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שם הקורס</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מרצה</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סמס'</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יום</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שעה</a:t>
                      </a:r>
                      <a:endParaRPr/>
                    </a:p>
                  </a:txBody>
                  <a:tcPr marL="91450" marR="91450" marT="45725" marB="45725"/>
                </a:tc>
                <a:extLst>
                  <a:ext uri="{0D108BD9-81ED-4DB2-BD59-A6C34878D82A}">
                    <a16:rowId xmlns:a16="http://schemas.microsoft.com/office/drawing/2014/main" val="10000"/>
                  </a:ext>
                </a:extLst>
              </a:tr>
              <a:tr h="733925">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היסטוריה של עם ישראל</a:t>
                      </a:r>
                      <a:endParaRPr dirty="0"/>
                    </a:p>
                    <a:p>
                      <a:pPr marL="0" marR="0" lvl="0" indent="0" algn="r" rtl="1">
                        <a:lnSpc>
                          <a:spcPct val="100000"/>
                        </a:lnSpc>
                        <a:spcBef>
                          <a:spcPts val="0"/>
                        </a:spcBef>
                        <a:spcAft>
                          <a:spcPts val="0"/>
                        </a:spcAft>
                        <a:buClr>
                          <a:schemeClr val="dk1"/>
                        </a:buClr>
                        <a:buSzPts val="1800"/>
                        <a:buFont typeface="David"/>
                        <a:buNone/>
                      </a:pPr>
                      <a:r>
                        <a:rPr lang="iw-IL" sz="1800" u="none" strike="noStrike" cap="none" dirty="0">
                          <a:latin typeface="David"/>
                          <a:ea typeface="David"/>
                          <a:cs typeface="David"/>
                          <a:sym typeface="David"/>
                        </a:rPr>
                        <a:t>125-1-1921</a:t>
                      </a:r>
                      <a:endParaRPr dirty="0"/>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תולדות עם ישראל בתקופת בית שני</a:t>
                      </a:r>
                      <a:endParaRPr dirty="0"/>
                    </a:p>
                  </a:txBody>
                  <a:tcPr marL="91450" marR="91450" marT="45725" marB="45725"/>
                </a:tc>
                <a:tc>
                  <a:txBody>
                    <a:bodyPr/>
                    <a:lstStyle/>
                    <a:p>
                      <a:pPr marL="0" marR="0" lvl="0" indent="0" algn="ctr" rtl="1">
                        <a:spcBef>
                          <a:spcPts val="0"/>
                        </a:spcBef>
                        <a:spcAft>
                          <a:spcPts val="0"/>
                        </a:spcAft>
                        <a:buNone/>
                      </a:pPr>
                      <a:r>
                        <a:rPr lang="iw-IL" sz="1800" u="none" strike="noStrike" cap="none" dirty="0">
                          <a:latin typeface="David"/>
                          <a:ea typeface="David"/>
                          <a:cs typeface="David"/>
                          <a:sym typeface="David"/>
                        </a:rPr>
                        <a:t>פרופ' כנה ורמן</a:t>
                      </a:r>
                      <a:endParaRPr dirty="0"/>
                    </a:p>
                  </a:txBody>
                  <a:tcPr marL="91450" marR="91450" marT="45725" marB="45725"/>
                </a:tc>
                <a:tc>
                  <a:txBody>
                    <a:bodyPr/>
                    <a:lstStyle/>
                    <a:p>
                      <a:pPr marL="0" marR="0" lvl="0" indent="0" algn="ctr" rtl="1">
                        <a:spcBef>
                          <a:spcPts val="0"/>
                        </a:spcBef>
                        <a:spcAft>
                          <a:spcPts val="0"/>
                        </a:spcAft>
                        <a:buNone/>
                      </a:pPr>
                      <a:r>
                        <a:rPr lang="iw-IL" sz="1800" u="none" strike="noStrike" cap="none" dirty="0">
                          <a:latin typeface="David"/>
                          <a:ea typeface="David"/>
                          <a:cs typeface="David"/>
                          <a:sym typeface="David"/>
                        </a:rPr>
                        <a:t>א'</a:t>
                      </a:r>
                      <a:endParaRPr dirty="0"/>
                    </a:p>
                  </a:txBody>
                  <a:tcPr marL="91450" marR="91450" marT="45725" marB="45725"/>
                </a:tc>
                <a:tc>
                  <a:txBody>
                    <a:bodyPr/>
                    <a:lstStyle/>
                    <a:p>
                      <a:pPr marL="0" marR="0" lvl="0" indent="0" algn="ctr" rtl="1">
                        <a:spcBef>
                          <a:spcPts val="0"/>
                        </a:spcBef>
                        <a:spcAft>
                          <a:spcPts val="0"/>
                        </a:spcAft>
                        <a:buNone/>
                      </a:pPr>
                      <a:r>
                        <a:rPr lang="iw-IL" sz="1800" u="none" strike="noStrike" cap="none">
                          <a:latin typeface="David"/>
                          <a:ea typeface="David"/>
                          <a:cs typeface="David"/>
                          <a:sym typeface="David"/>
                        </a:rPr>
                        <a:t>ג'</a:t>
                      </a:r>
                      <a:endParaRPr/>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10:00-12:00</a:t>
                      </a:r>
                      <a:endParaRPr dirty="0"/>
                    </a:p>
                  </a:txBody>
                  <a:tcPr marL="91450" marR="91450" marT="45725" marB="45725"/>
                </a:tc>
                <a:extLst>
                  <a:ext uri="{0D108BD9-81ED-4DB2-BD59-A6C34878D82A}">
                    <a16:rowId xmlns:a16="http://schemas.microsoft.com/office/drawing/2014/main" val="10001"/>
                  </a:ext>
                </a:extLst>
              </a:tr>
            </a:tbl>
          </a:graphicData>
        </a:graphic>
      </p:graphicFrame>
      <p:pic>
        <p:nvPicPr>
          <p:cNvPr id="137" name="Google Shape;137;p7"/>
          <p:cNvPicPr preferRelativeResize="0"/>
          <p:nvPr/>
        </p:nvPicPr>
        <p:blipFill rotWithShape="1">
          <a:blip r:embed="rId3">
            <a:alphaModFix/>
          </a:blip>
          <a:srcRect/>
          <a:stretch/>
        </p:blipFill>
        <p:spPr>
          <a:xfrm>
            <a:off x="8976320" y="77565"/>
            <a:ext cx="2987675" cy="1119187"/>
          </a:xfrm>
          <a:prstGeom prst="rect">
            <a:avLst/>
          </a:prstGeom>
          <a:noFill/>
          <a:ln>
            <a:noFill/>
          </a:ln>
        </p:spPr>
      </p:pic>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2486153745"/>
              </p:ext>
            </p:extLst>
          </p:nvPr>
        </p:nvGraphicFramePr>
        <p:xfrm>
          <a:off x="407368" y="1268760"/>
          <a:ext cx="11521280" cy="1359173"/>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83735">
                  <a:extLst>
                    <a:ext uri="{9D8B030D-6E8A-4147-A177-3AD203B41FA5}">
                      <a16:colId xmlns:a16="http://schemas.microsoft.com/office/drawing/2014/main" val="20003"/>
                    </a:ext>
                  </a:extLst>
                </a:gridCol>
                <a:gridCol w="491366">
                  <a:extLst>
                    <a:ext uri="{9D8B030D-6E8A-4147-A177-3AD203B41FA5}">
                      <a16:colId xmlns:a16="http://schemas.microsoft.com/office/drawing/2014/main" val="20004"/>
                    </a:ext>
                  </a:extLst>
                </a:gridCol>
                <a:gridCol w="1428414">
                  <a:extLst>
                    <a:ext uri="{9D8B030D-6E8A-4147-A177-3AD203B41FA5}">
                      <a16:colId xmlns:a16="http://schemas.microsoft.com/office/drawing/2014/main" val="20005"/>
                    </a:ext>
                  </a:extLst>
                </a:gridCol>
              </a:tblGrid>
              <a:tr h="625258">
                <a:tc>
                  <a:txBody>
                    <a:bodyPr/>
                    <a:lstStyle/>
                    <a:p>
                      <a:pPr algn="ct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algn="ctr" rtl="1"/>
                      <a:r>
                        <a:rPr lang="he-IL" dirty="0">
                          <a:latin typeface="David" panose="020E0502060401010101" pitchFamily="34" charset="-79"/>
                          <a:cs typeface="David" panose="020E0502060401010101" pitchFamily="34" charset="-79"/>
                        </a:rPr>
                        <a:t>שם הקורס</a:t>
                      </a:r>
                    </a:p>
                  </a:txBody>
                  <a:tcPr/>
                </a:tc>
                <a:tc>
                  <a:txBody>
                    <a:bodyPr/>
                    <a:lstStyle/>
                    <a:p>
                      <a:pPr algn="ctr" rtl="1"/>
                      <a:r>
                        <a:rPr lang="he-IL" dirty="0">
                          <a:latin typeface="David" panose="020E0502060401010101" pitchFamily="34" charset="-79"/>
                          <a:cs typeface="David" panose="020E0502060401010101" pitchFamily="34" charset="-79"/>
                        </a:rPr>
                        <a:t>מרצה</a:t>
                      </a:r>
                    </a:p>
                  </a:txBody>
                  <a:tcPr/>
                </a:tc>
                <a:tc>
                  <a:txBody>
                    <a:bodyPr/>
                    <a:lstStyle/>
                    <a:p>
                      <a:pPr algn="ctr" rtl="1"/>
                      <a:r>
                        <a:rPr lang="he-IL" dirty="0">
                          <a:latin typeface="David" panose="020E0502060401010101" pitchFamily="34" charset="-79"/>
                          <a:cs typeface="David" panose="020E0502060401010101" pitchFamily="34" charset="-79"/>
                        </a:rPr>
                        <a:t>סמס'</a:t>
                      </a:r>
                    </a:p>
                  </a:txBody>
                  <a:tcPr/>
                </a:tc>
                <a:tc>
                  <a:txBody>
                    <a:bodyPr/>
                    <a:lstStyle/>
                    <a:p>
                      <a:pPr algn="ctr" rtl="1"/>
                      <a:r>
                        <a:rPr lang="he-IL" dirty="0">
                          <a:latin typeface="David" panose="020E0502060401010101" pitchFamily="34" charset="-79"/>
                          <a:cs typeface="David" panose="020E0502060401010101" pitchFamily="34" charset="-79"/>
                        </a:rPr>
                        <a:t>יום</a:t>
                      </a:r>
                    </a:p>
                  </a:txBody>
                  <a:tcPr/>
                </a:tc>
                <a:tc>
                  <a:txBody>
                    <a:bodyPr/>
                    <a:lstStyle/>
                    <a:p>
                      <a:pPr algn="ct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היסטוריה של עם ישראל</a:t>
                      </a:r>
                      <a:endParaRPr dirty="0"/>
                    </a:p>
                    <a:p>
                      <a:pPr marL="0" marR="0" lvl="0" indent="0" algn="r" rtl="1">
                        <a:lnSpc>
                          <a:spcPct val="100000"/>
                        </a:lnSpc>
                        <a:spcBef>
                          <a:spcPts val="0"/>
                        </a:spcBef>
                        <a:spcAft>
                          <a:spcPts val="0"/>
                        </a:spcAft>
                        <a:buClr>
                          <a:schemeClr val="dk1"/>
                        </a:buClr>
                        <a:buSzPts val="1800"/>
                        <a:buFont typeface="David"/>
                        <a:buNone/>
                      </a:pPr>
                      <a:r>
                        <a:rPr lang="iw-IL" sz="1800" u="none" strike="noStrike" cap="none" dirty="0">
                          <a:latin typeface="David"/>
                          <a:ea typeface="David"/>
                          <a:cs typeface="David"/>
                          <a:sym typeface="David"/>
                        </a:rPr>
                        <a:t>125-1-3161</a:t>
                      </a:r>
                      <a:endParaRPr dirty="0"/>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תולדות עם ישראל בעת החדשה המוקדמת </a:t>
                      </a:r>
                      <a:endParaRPr dirty="0"/>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פרופ' אמנון רז-קרקוצקין</a:t>
                      </a:r>
                      <a:endParaRPr dirty="0"/>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א'</a:t>
                      </a:r>
                      <a:endParaRPr dirty="0"/>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א</a:t>
                      </a:r>
                      <a:endParaRPr dirty="0"/>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12:00-14:00</a:t>
                      </a:r>
                      <a:endParaRPr dirty="0"/>
                    </a:p>
                  </a:txBody>
                  <a:tcPr marL="91450" marR="91450" marT="45725" marB="45725"/>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extLst>
              <p:ext uri="{D42A27DB-BD31-4B8C-83A1-F6EECF244321}">
                <p14:modId xmlns:p14="http://schemas.microsoft.com/office/powerpoint/2010/main" val="1668530349"/>
              </p:ext>
            </p:extLst>
          </p:nvPr>
        </p:nvGraphicFramePr>
        <p:xfrm>
          <a:off x="4546121" y="2863970"/>
          <a:ext cx="7361691" cy="3661373"/>
        </p:xfrm>
        <a:graphic>
          <a:graphicData uri="http://schemas.openxmlformats.org/drawingml/2006/table">
            <a:tbl>
              <a:tblPr rtl="1" firstRow="1" bandRow="1">
                <a:tableStyleId>{93296810-A885-4BE3-A3E7-6D5BEEA58F35}</a:tableStyleId>
              </a:tblPr>
              <a:tblGrid>
                <a:gridCol w="7361691">
                  <a:extLst>
                    <a:ext uri="{9D8B030D-6E8A-4147-A177-3AD203B41FA5}">
                      <a16:colId xmlns:a16="http://schemas.microsoft.com/office/drawing/2014/main" val="20000"/>
                    </a:ext>
                  </a:extLst>
                </a:gridCol>
              </a:tblGrid>
              <a:tr h="576978">
                <a:tc>
                  <a:txBody>
                    <a:bodyPr/>
                    <a:lstStyle/>
                    <a:p>
                      <a:pPr algn="ctr" rtl="1"/>
                      <a:r>
                        <a:rPr lang="he-IL" sz="2000"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3084395">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800" u="none" strike="noStrike" cap="none" dirty="0">
                          <a:latin typeface="David"/>
                          <a:ea typeface="David"/>
                          <a:cs typeface="David"/>
                          <a:sym typeface="David"/>
                        </a:rPr>
                        <a:t>הקורס יעסוק בבחינת ההיבטים השונים של תולדות היהודים במאות 10-17. במסגרת הקורס נדון בתופעות כגון החסידות, הנאורות, האורתודוקסיה ,הרפורמה, ההגירה, האנטישמיות המודרנית והשואה, הרעיון הציוני, הזרמים השונים בתנועה הציונית, מתנגדי הציונות, ארץ ישראל ותושביה במאתיים השנים האחרונות.</a:t>
                      </a:r>
                    </a:p>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8095649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graphicFrame>
        <p:nvGraphicFramePr>
          <p:cNvPr id="196" name="Google Shape;196;p15"/>
          <p:cNvGraphicFramePr/>
          <p:nvPr/>
        </p:nvGraphicFramePr>
        <p:xfrm>
          <a:off x="407368" y="1412776"/>
          <a:ext cx="11521250" cy="1214745"/>
        </p:xfrm>
        <a:graphic>
          <a:graphicData uri="http://schemas.openxmlformats.org/drawingml/2006/table">
            <a:tbl>
              <a:tblPr rtl="1" firstRow="1" bandRow="1">
                <a:noFill/>
              </a:tblPr>
              <a:tblGrid>
                <a:gridCol w="2578650">
                  <a:extLst>
                    <a:ext uri="{9D8B030D-6E8A-4147-A177-3AD203B41FA5}">
                      <a16:colId xmlns:a16="http://schemas.microsoft.com/office/drawing/2014/main" val="20000"/>
                    </a:ext>
                  </a:extLst>
                </a:gridCol>
                <a:gridCol w="3530050">
                  <a:extLst>
                    <a:ext uri="{9D8B030D-6E8A-4147-A177-3AD203B41FA5}">
                      <a16:colId xmlns:a16="http://schemas.microsoft.com/office/drawing/2014/main" val="20001"/>
                    </a:ext>
                  </a:extLst>
                </a:gridCol>
                <a:gridCol w="2809050">
                  <a:extLst>
                    <a:ext uri="{9D8B030D-6E8A-4147-A177-3AD203B41FA5}">
                      <a16:colId xmlns:a16="http://schemas.microsoft.com/office/drawing/2014/main" val="20002"/>
                    </a:ext>
                  </a:extLst>
                </a:gridCol>
                <a:gridCol w="660575">
                  <a:extLst>
                    <a:ext uri="{9D8B030D-6E8A-4147-A177-3AD203B41FA5}">
                      <a16:colId xmlns:a16="http://schemas.microsoft.com/office/drawing/2014/main" val="20003"/>
                    </a:ext>
                  </a:extLst>
                </a:gridCol>
                <a:gridCol w="517075">
                  <a:extLst>
                    <a:ext uri="{9D8B030D-6E8A-4147-A177-3AD203B41FA5}">
                      <a16:colId xmlns:a16="http://schemas.microsoft.com/office/drawing/2014/main" val="20004"/>
                    </a:ext>
                  </a:extLst>
                </a:gridCol>
                <a:gridCol w="1425850">
                  <a:extLst>
                    <a:ext uri="{9D8B030D-6E8A-4147-A177-3AD203B41FA5}">
                      <a16:colId xmlns:a16="http://schemas.microsoft.com/office/drawing/2014/main" val="20005"/>
                    </a:ext>
                  </a:extLst>
                </a:gridCol>
              </a:tblGrid>
              <a:tr h="303150">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מחלקה ומספר הקורס</a:t>
                      </a:r>
                      <a:endParaRPr sz="1800" u="none" strike="noStrike" cap="none">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שם הקורס</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מרצה</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סמס'</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יום</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שעה</a:t>
                      </a:r>
                      <a:endParaRPr/>
                    </a:p>
                  </a:txBody>
                  <a:tcPr marL="91450" marR="91450" marT="45725" marB="45725"/>
                </a:tc>
                <a:extLst>
                  <a:ext uri="{0D108BD9-81ED-4DB2-BD59-A6C34878D82A}">
                    <a16:rowId xmlns:a16="http://schemas.microsoft.com/office/drawing/2014/main" val="10000"/>
                  </a:ext>
                </a:extLst>
              </a:tr>
              <a:tr h="848975">
                <a:tc>
                  <a:txBody>
                    <a:bodyPr/>
                    <a:lstStyle/>
                    <a:p>
                      <a:pPr marL="0" marR="0" lvl="0" indent="0" algn="r" rtl="1">
                        <a:lnSpc>
                          <a:spcPct val="100000"/>
                        </a:lnSpc>
                        <a:spcBef>
                          <a:spcPts val="0"/>
                        </a:spcBef>
                        <a:spcAft>
                          <a:spcPts val="0"/>
                        </a:spcAft>
                        <a:buClr>
                          <a:schemeClr val="dk1"/>
                        </a:buClr>
                        <a:buSzPts val="1800"/>
                        <a:buFont typeface="David"/>
                        <a:buNone/>
                      </a:pPr>
                      <a:r>
                        <a:rPr lang="iw-IL" sz="1800" u="none" strike="noStrike" cap="none" dirty="0">
                          <a:solidFill>
                            <a:schemeClr val="dk1"/>
                          </a:solidFill>
                          <a:latin typeface="David"/>
                          <a:ea typeface="David"/>
                          <a:cs typeface="David"/>
                          <a:sym typeface="David"/>
                        </a:rPr>
                        <a:t>היסטוריה של עם ישראל</a:t>
                      </a:r>
                      <a:r>
                        <a:rPr lang="he-IL" sz="1800" u="none" strike="noStrike" cap="none" dirty="0">
                          <a:solidFill>
                            <a:schemeClr val="dk1"/>
                          </a:solidFill>
                          <a:latin typeface="David"/>
                          <a:ea typeface="David"/>
                          <a:cs typeface="David"/>
                          <a:sym typeface="David"/>
                        </a:rPr>
                        <a:t> 125-1-0287 </a:t>
                      </a:r>
                      <a:endParaRPr dirty="0"/>
                    </a:p>
                  </a:txBody>
                  <a:tcPr marL="91450" marR="91450" marT="45725" marB="45725"/>
                </a:tc>
                <a:tc>
                  <a:txBody>
                    <a:bodyPr/>
                    <a:lstStyle/>
                    <a:p>
                      <a:pPr marL="0" marR="0" lvl="0" indent="0" algn="r" rtl="1">
                        <a:lnSpc>
                          <a:spcPct val="100000"/>
                        </a:lnSpc>
                        <a:spcBef>
                          <a:spcPts val="0"/>
                        </a:spcBef>
                        <a:spcAft>
                          <a:spcPts val="0"/>
                        </a:spcAft>
                        <a:buClr>
                          <a:schemeClr val="dk1"/>
                        </a:buClr>
                        <a:buSzPts val="1800"/>
                        <a:buFont typeface="David"/>
                        <a:buNone/>
                      </a:pPr>
                      <a:r>
                        <a:rPr lang="he-IL" sz="1800" u="none" strike="noStrike" cap="none" dirty="0">
                          <a:solidFill>
                            <a:schemeClr val="dk1"/>
                          </a:solidFill>
                          <a:latin typeface="David"/>
                          <a:ea typeface="David"/>
                          <a:cs typeface="David"/>
                          <a:sym typeface="David"/>
                        </a:rPr>
                        <a:t>קולוניאליזם וחוק מוסלמי: יהודים במאה ה-19 בארצות האסלאם.</a:t>
                      </a:r>
                      <a:endParaRPr sz="1800" u="none" strike="noStrike" cap="none" dirty="0">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r>
                        <a:rPr lang="he-IL" sz="1800" u="none" strike="noStrike" cap="none" dirty="0">
                          <a:solidFill>
                            <a:schemeClr val="dk1"/>
                          </a:solidFill>
                          <a:latin typeface="David"/>
                          <a:ea typeface="David"/>
                          <a:cs typeface="David"/>
                          <a:sym typeface="David"/>
                        </a:rPr>
                        <a:t>ד"ר מנשה </a:t>
                      </a:r>
                      <a:r>
                        <a:rPr lang="he-IL" sz="1800" u="none" strike="noStrike" cap="none" dirty="0" err="1">
                          <a:solidFill>
                            <a:schemeClr val="dk1"/>
                          </a:solidFill>
                          <a:latin typeface="David"/>
                          <a:ea typeface="David"/>
                          <a:cs typeface="David"/>
                          <a:sym typeface="David"/>
                        </a:rPr>
                        <a:t>ענזי</a:t>
                      </a:r>
                      <a:endParaRPr sz="1800" u="none" strike="noStrike" cap="none" dirty="0">
                        <a:latin typeface="David"/>
                        <a:ea typeface="David"/>
                        <a:cs typeface="David"/>
                        <a:sym typeface="David"/>
                      </a:endParaRPr>
                    </a:p>
                  </a:txBody>
                  <a:tcPr marL="91450" marR="91450" marT="45725" marB="45725"/>
                </a:tc>
                <a:tc>
                  <a:txBody>
                    <a:bodyPr/>
                    <a:lstStyle/>
                    <a:p>
                      <a:pPr marL="0" marR="0" lvl="0" indent="0" algn="r" rtl="1">
                        <a:lnSpc>
                          <a:spcPct val="100000"/>
                        </a:lnSpc>
                        <a:spcBef>
                          <a:spcPts val="0"/>
                        </a:spcBef>
                        <a:spcAft>
                          <a:spcPts val="0"/>
                        </a:spcAft>
                        <a:buClr>
                          <a:schemeClr val="dk1"/>
                        </a:buClr>
                        <a:buSzPts val="1800"/>
                        <a:buFont typeface="David"/>
                        <a:buNone/>
                      </a:pPr>
                      <a:r>
                        <a:rPr lang="he-IL" sz="1800" u="none" strike="noStrike" cap="none" dirty="0">
                          <a:solidFill>
                            <a:schemeClr val="dk1"/>
                          </a:solidFill>
                          <a:latin typeface="David"/>
                          <a:ea typeface="David"/>
                          <a:cs typeface="David"/>
                          <a:sym typeface="David"/>
                        </a:rPr>
                        <a:t>א'</a:t>
                      </a:r>
                      <a:r>
                        <a:rPr lang="iw-IL" sz="1800" u="none" strike="noStrike" cap="none" dirty="0">
                          <a:solidFill>
                            <a:schemeClr val="dk1"/>
                          </a:solidFill>
                          <a:latin typeface="David"/>
                          <a:ea typeface="David"/>
                          <a:cs typeface="David"/>
                          <a:sym typeface="David"/>
                        </a:rPr>
                        <a:t>	</a:t>
                      </a:r>
                      <a:endParaRPr sz="1800" u="none" strike="noStrike" cap="none" dirty="0">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r>
                        <a:rPr lang="he-IL" sz="1800" u="none" strike="noStrike" cap="none" dirty="0">
                          <a:latin typeface="David"/>
                          <a:ea typeface="David"/>
                          <a:cs typeface="David"/>
                          <a:sym typeface="David"/>
                        </a:rPr>
                        <a:t>ג'</a:t>
                      </a:r>
                      <a:endParaRPr dirty="0"/>
                    </a:p>
                  </a:txBody>
                  <a:tcPr marL="91450" marR="91450" marT="45725" marB="45725"/>
                </a:tc>
                <a:tc>
                  <a:txBody>
                    <a:bodyPr/>
                    <a:lstStyle/>
                    <a:p>
                      <a:pPr marL="0" marR="0" lvl="0" indent="0" algn="r" rtl="1">
                        <a:lnSpc>
                          <a:spcPct val="100000"/>
                        </a:lnSpc>
                        <a:spcBef>
                          <a:spcPts val="0"/>
                        </a:spcBef>
                        <a:spcAft>
                          <a:spcPts val="0"/>
                        </a:spcAft>
                        <a:buClr>
                          <a:schemeClr val="dk1"/>
                        </a:buClr>
                        <a:buSzPts val="1800"/>
                        <a:buFont typeface="David"/>
                        <a:buNone/>
                      </a:pPr>
                      <a:r>
                        <a:rPr lang="he-IL" sz="1800" u="none" strike="noStrike" cap="none" dirty="0">
                          <a:solidFill>
                            <a:schemeClr val="dk1"/>
                          </a:solidFill>
                          <a:latin typeface="David"/>
                          <a:ea typeface="David"/>
                          <a:cs typeface="David"/>
                          <a:sym typeface="David"/>
                        </a:rPr>
                        <a:t>10:00-12:00</a:t>
                      </a:r>
                      <a:endParaRPr sz="1800" u="none" strike="noStrike" cap="none" dirty="0">
                        <a:latin typeface="David"/>
                        <a:ea typeface="David"/>
                        <a:cs typeface="David"/>
                        <a:sym typeface="David"/>
                      </a:endParaRPr>
                    </a:p>
                    <a:p>
                      <a:pPr marL="0" marR="0" lvl="0" indent="0" algn="r" rtl="1">
                        <a:spcBef>
                          <a:spcPts val="0"/>
                        </a:spcBef>
                        <a:spcAft>
                          <a:spcPts val="0"/>
                        </a:spcAft>
                        <a:buNone/>
                      </a:pPr>
                      <a:endParaRPr sz="1800" u="none" strike="noStrike" cap="none" dirty="0">
                        <a:latin typeface="David"/>
                        <a:ea typeface="David"/>
                        <a:cs typeface="David"/>
                        <a:sym typeface="David"/>
                      </a:endParaRPr>
                    </a:p>
                  </a:txBody>
                  <a:tcPr marL="91450" marR="91450" marT="45725" marB="45725"/>
                </a:tc>
                <a:extLst>
                  <a:ext uri="{0D108BD9-81ED-4DB2-BD59-A6C34878D82A}">
                    <a16:rowId xmlns:a16="http://schemas.microsoft.com/office/drawing/2014/main" val="10001"/>
                  </a:ext>
                </a:extLst>
              </a:tr>
            </a:tbl>
          </a:graphicData>
        </a:graphic>
      </p:graphicFrame>
      <p:graphicFrame>
        <p:nvGraphicFramePr>
          <p:cNvPr id="197" name="Google Shape;197;p15"/>
          <p:cNvGraphicFramePr/>
          <p:nvPr/>
        </p:nvGraphicFramePr>
        <p:xfrm>
          <a:off x="4367808" y="2946129"/>
          <a:ext cx="7396000" cy="2859145"/>
        </p:xfrm>
        <a:graphic>
          <a:graphicData uri="http://schemas.openxmlformats.org/drawingml/2006/table">
            <a:tbl>
              <a:tblPr firstRow="1" bandRow="1">
                <a:noFill/>
              </a:tblPr>
              <a:tblGrid>
                <a:gridCol w="7396000">
                  <a:extLst>
                    <a:ext uri="{9D8B030D-6E8A-4147-A177-3AD203B41FA5}">
                      <a16:colId xmlns:a16="http://schemas.microsoft.com/office/drawing/2014/main" val="20000"/>
                    </a:ext>
                  </a:extLst>
                </a:gridCol>
              </a:tblGrid>
              <a:tr h="317025">
                <a:tc>
                  <a:txBody>
                    <a:bodyPr/>
                    <a:lstStyle/>
                    <a:p>
                      <a:pPr marL="0" marR="0" lvl="0" indent="0" algn="ctr" rtl="1">
                        <a:spcBef>
                          <a:spcPts val="0"/>
                        </a:spcBef>
                        <a:spcAft>
                          <a:spcPts val="0"/>
                        </a:spcAft>
                        <a:buNone/>
                      </a:pPr>
                      <a:r>
                        <a:rPr lang="iw-IL" sz="1800" u="none" strike="noStrike" cap="none">
                          <a:latin typeface="David"/>
                          <a:ea typeface="David"/>
                          <a:cs typeface="David"/>
                          <a:sym typeface="David"/>
                        </a:rPr>
                        <a:t>תיאור קצר של הקורס</a:t>
                      </a:r>
                      <a:endParaRPr/>
                    </a:p>
                  </a:txBody>
                  <a:tcPr marL="91450" marR="91450" marT="45725" marB="45725"/>
                </a:tc>
                <a:extLst>
                  <a:ext uri="{0D108BD9-81ED-4DB2-BD59-A6C34878D82A}">
                    <a16:rowId xmlns:a16="http://schemas.microsoft.com/office/drawing/2014/main" val="10000"/>
                  </a:ext>
                </a:extLst>
              </a:tr>
              <a:tr h="2493375">
                <a:tc>
                  <a:txBody>
                    <a:bodyPr/>
                    <a:lstStyle/>
                    <a:p>
                      <a:pPr marL="0" marR="0" lvl="0" indent="0" algn="just" defTabSz="914400" rtl="1" eaLnBrk="1" fontAlgn="auto" latinLnBrk="0" hangingPunct="1">
                        <a:lnSpc>
                          <a:spcPct val="100000"/>
                        </a:lnSpc>
                        <a:spcBef>
                          <a:spcPts val="0"/>
                        </a:spcBef>
                        <a:spcAft>
                          <a:spcPts val="0"/>
                        </a:spcAft>
                        <a:buClr>
                          <a:srgbClr val="000000"/>
                        </a:buClr>
                        <a:buSzTx/>
                        <a:buFont typeface="Arial"/>
                        <a:buNone/>
                        <a:tabLst/>
                        <a:defRPr/>
                      </a:pPr>
                      <a:r>
                        <a:rPr lang="he-IL" sz="1800" dirty="0">
                          <a:latin typeface="David" panose="020E0502060401010101" pitchFamily="34" charset="-79"/>
                          <a:cs typeface="David" panose="020E0502060401010101" pitchFamily="34" charset="-79"/>
                        </a:rPr>
                        <a:t>בקורס נכיר את חיי היהודים בתקופה המודרנית בארצות האסלאם. נדון במקום היהודים על פי החוק המוסלמי (השריעה), ובשינויים שבאו בעקבות חדירת מעצמות המערב, בעיקר צרפת ואנגליה. נשאל על השותפות בין יהודים לקולוניאליסטים ועל מקום היהודים בתהליך הדה-קולוניאליזם המקומי. מתוך המושגים שילמדו בקורס נטיב להבין אף את חיי המזרחים בישראל.</a:t>
                      </a:r>
                    </a:p>
                    <a:p>
                      <a:pPr marL="0" marR="0" lvl="0" indent="0" algn="just" rtl="1">
                        <a:spcBef>
                          <a:spcPts val="0"/>
                        </a:spcBef>
                        <a:spcAft>
                          <a:spcPts val="0"/>
                        </a:spcAft>
                        <a:buNone/>
                      </a:pPr>
                      <a:endParaRPr sz="1800" u="none" strike="noStrike" cap="none" dirty="0">
                        <a:latin typeface="David"/>
                        <a:ea typeface="David"/>
                        <a:cs typeface="David"/>
                        <a:sym typeface="David"/>
                      </a:endParaRPr>
                    </a:p>
                  </a:txBody>
                  <a:tcPr marL="91450" marR="91450" marT="45725" marB="45725"/>
                </a:tc>
                <a:extLst>
                  <a:ext uri="{0D108BD9-81ED-4DB2-BD59-A6C34878D82A}">
                    <a16:rowId xmlns:a16="http://schemas.microsoft.com/office/drawing/2014/main" val="10001"/>
                  </a:ext>
                </a:extLst>
              </a:tr>
            </a:tbl>
          </a:graphicData>
        </a:graphic>
      </p:graphicFrame>
      <p:pic>
        <p:nvPicPr>
          <p:cNvPr id="198" name="Google Shape;198;p15"/>
          <p:cNvPicPr preferRelativeResize="0"/>
          <p:nvPr/>
        </p:nvPicPr>
        <p:blipFill rotWithShape="1">
          <a:blip r:embed="rId3">
            <a:alphaModFix/>
          </a:blip>
          <a:srcRect/>
          <a:stretch/>
        </p:blipFill>
        <p:spPr>
          <a:xfrm>
            <a:off x="8976320" y="77565"/>
            <a:ext cx="2987675" cy="1119187"/>
          </a:xfrm>
          <a:prstGeom prst="rect">
            <a:avLst/>
          </a:prstGeom>
          <a:noFill/>
          <a:ln>
            <a:noFill/>
          </a:ln>
        </p:spPr>
      </p:pic>
    </p:spTree>
    <p:extLst>
      <p:ext uri="{BB962C8B-B14F-4D97-AF65-F5344CB8AC3E}">
        <p14:creationId xmlns:p14="http://schemas.microsoft.com/office/powerpoint/2010/main" val="33756149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graphicFrame>
        <p:nvGraphicFramePr>
          <p:cNvPr id="196" name="Google Shape;196;p15"/>
          <p:cNvGraphicFramePr/>
          <p:nvPr/>
        </p:nvGraphicFramePr>
        <p:xfrm>
          <a:off x="407368" y="1412776"/>
          <a:ext cx="11521250" cy="1214745"/>
        </p:xfrm>
        <a:graphic>
          <a:graphicData uri="http://schemas.openxmlformats.org/drawingml/2006/table">
            <a:tbl>
              <a:tblPr rtl="1" firstRow="1" bandRow="1">
                <a:noFill/>
              </a:tblPr>
              <a:tblGrid>
                <a:gridCol w="2578650">
                  <a:extLst>
                    <a:ext uri="{9D8B030D-6E8A-4147-A177-3AD203B41FA5}">
                      <a16:colId xmlns:a16="http://schemas.microsoft.com/office/drawing/2014/main" val="20000"/>
                    </a:ext>
                  </a:extLst>
                </a:gridCol>
                <a:gridCol w="3530050">
                  <a:extLst>
                    <a:ext uri="{9D8B030D-6E8A-4147-A177-3AD203B41FA5}">
                      <a16:colId xmlns:a16="http://schemas.microsoft.com/office/drawing/2014/main" val="20001"/>
                    </a:ext>
                  </a:extLst>
                </a:gridCol>
                <a:gridCol w="2809050">
                  <a:extLst>
                    <a:ext uri="{9D8B030D-6E8A-4147-A177-3AD203B41FA5}">
                      <a16:colId xmlns:a16="http://schemas.microsoft.com/office/drawing/2014/main" val="20002"/>
                    </a:ext>
                  </a:extLst>
                </a:gridCol>
                <a:gridCol w="660575">
                  <a:extLst>
                    <a:ext uri="{9D8B030D-6E8A-4147-A177-3AD203B41FA5}">
                      <a16:colId xmlns:a16="http://schemas.microsoft.com/office/drawing/2014/main" val="20003"/>
                    </a:ext>
                  </a:extLst>
                </a:gridCol>
                <a:gridCol w="517075">
                  <a:extLst>
                    <a:ext uri="{9D8B030D-6E8A-4147-A177-3AD203B41FA5}">
                      <a16:colId xmlns:a16="http://schemas.microsoft.com/office/drawing/2014/main" val="20004"/>
                    </a:ext>
                  </a:extLst>
                </a:gridCol>
                <a:gridCol w="1425850">
                  <a:extLst>
                    <a:ext uri="{9D8B030D-6E8A-4147-A177-3AD203B41FA5}">
                      <a16:colId xmlns:a16="http://schemas.microsoft.com/office/drawing/2014/main" val="20005"/>
                    </a:ext>
                  </a:extLst>
                </a:gridCol>
              </a:tblGrid>
              <a:tr h="303150">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מחלקה ומספר הקורס</a:t>
                      </a:r>
                      <a:endParaRPr sz="1800" u="none" strike="noStrike" cap="none" dirty="0">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שם הקורס</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מרצה</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סמס'</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יום</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שעה</a:t>
                      </a:r>
                      <a:endParaRPr/>
                    </a:p>
                  </a:txBody>
                  <a:tcPr marL="91450" marR="91450" marT="45725" marB="45725"/>
                </a:tc>
                <a:extLst>
                  <a:ext uri="{0D108BD9-81ED-4DB2-BD59-A6C34878D82A}">
                    <a16:rowId xmlns:a16="http://schemas.microsoft.com/office/drawing/2014/main" val="10000"/>
                  </a:ext>
                </a:extLst>
              </a:tr>
              <a:tr h="848975">
                <a:tc>
                  <a:txBody>
                    <a:bodyPr/>
                    <a:lstStyle/>
                    <a:p>
                      <a:pPr marL="0" marR="0" lvl="0" indent="0" algn="r" rtl="1">
                        <a:lnSpc>
                          <a:spcPct val="100000"/>
                        </a:lnSpc>
                        <a:spcBef>
                          <a:spcPts val="0"/>
                        </a:spcBef>
                        <a:spcAft>
                          <a:spcPts val="0"/>
                        </a:spcAft>
                        <a:buClr>
                          <a:schemeClr val="dk1"/>
                        </a:buClr>
                        <a:buSzPts val="1800"/>
                        <a:buFont typeface="David"/>
                        <a:buNone/>
                      </a:pPr>
                      <a:r>
                        <a:rPr lang="iw-IL" sz="1800" u="none" strike="noStrike" cap="none" dirty="0">
                          <a:solidFill>
                            <a:schemeClr val="dk1"/>
                          </a:solidFill>
                          <a:latin typeface="David"/>
                          <a:ea typeface="David"/>
                          <a:cs typeface="David"/>
                          <a:sym typeface="David"/>
                        </a:rPr>
                        <a:t>היסטוריה של עם ישראל</a:t>
                      </a:r>
                      <a:r>
                        <a:rPr lang="he-IL" sz="1800" u="none" strike="noStrike" cap="none" dirty="0">
                          <a:solidFill>
                            <a:schemeClr val="dk1"/>
                          </a:solidFill>
                          <a:latin typeface="David"/>
                          <a:ea typeface="David"/>
                          <a:cs typeface="David"/>
                          <a:sym typeface="David"/>
                        </a:rPr>
                        <a:t> 125-1-0122</a:t>
                      </a:r>
                      <a:endParaRPr dirty="0"/>
                    </a:p>
                  </a:txBody>
                  <a:tcPr marL="91450" marR="91450" marT="45725" marB="45725"/>
                </a:tc>
                <a:tc>
                  <a:txBody>
                    <a:bodyPr/>
                    <a:lstStyle/>
                    <a:p>
                      <a:pPr marL="0" marR="0" lvl="0" indent="0" algn="r" rtl="1">
                        <a:lnSpc>
                          <a:spcPct val="100000"/>
                        </a:lnSpc>
                        <a:spcBef>
                          <a:spcPts val="0"/>
                        </a:spcBef>
                        <a:spcAft>
                          <a:spcPts val="0"/>
                        </a:spcAft>
                        <a:buClr>
                          <a:schemeClr val="dk1"/>
                        </a:buClr>
                        <a:buSzPts val="1800"/>
                        <a:buFont typeface="David"/>
                        <a:buNone/>
                      </a:pPr>
                      <a:r>
                        <a:rPr lang="he-IL" sz="1800" u="none" strike="noStrike" cap="none" dirty="0">
                          <a:latin typeface="David"/>
                          <a:ea typeface="David"/>
                          <a:cs typeface="David"/>
                          <a:sym typeface="David"/>
                        </a:rPr>
                        <a:t>רפורמה? ליברליות מול שמרנות ביהדות המודרנית.</a:t>
                      </a:r>
                      <a:endParaRPr sz="1800" u="none" strike="noStrike" cap="none" dirty="0">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r>
                        <a:rPr lang="he-IL" sz="1800" u="none" strike="noStrike" cap="none" dirty="0">
                          <a:solidFill>
                            <a:schemeClr val="dk1"/>
                          </a:solidFill>
                          <a:latin typeface="David"/>
                          <a:ea typeface="David"/>
                          <a:cs typeface="David"/>
                          <a:sym typeface="David"/>
                        </a:rPr>
                        <a:t>ד"ר חנן גפני</a:t>
                      </a:r>
                      <a:endParaRPr sz="1800" u="none" strike="noStrike" cap="none" dirty="0">
                        <a:latin typeface="David"/>
                        <a:ea typeface="David"/>
                        <a:cs typeface="David"/>
                        <a:sym typeface="David"/>
                      </a:endParaRPr>
                    </a:p>
                  </a:txBody>
                  <a:tcPr marL="91450" marR="91450" marT="45725" marB="45725"/>
                </a:tc>
                <a:tc>
                  <a:txBody>
                    <a:bodyPr/>
                    <a:lstStyle/>
                    <a:p>
                      <a:pPr marL="0" marR="0" lvl="0" indent="0" algn="r" rtl="1">
                        <a:lnSpc>
                          <a:spcPct val="100000"/>
                        </a:lnSpc>
                        <a:spcBef>
                          <a:spcPts val="0"/>
                        </a:spcBef>
                        <a:spcAft>
                          <a:spcPts val="0"/>
                        </a:spcAft>
                        <a:buClr>
                          <a:schemeClr val="dk1"/>
                        </a:buClr>
                        <a:buSzPts val="1800"/>
                        <a:buFont typeface="David"/>
                        <a:buNone/>
                      </a:pPr>
                      <a:r>
                        <a:rPr lang="he-IL" sz="1800" u="none" strike="noStrike" cap="none" dirty="0">
                          <a:solidFill>
                            <a:schemeClr val="dk1"/>
                          </a:solidFill>
                          <a:latin typeface="David"/>
                          <a:ea typeface="David"/>
                          <a:cs typeface="David"/>
                          <a:sym typeface="David"/>
                        </a:rPr>
                        <a:t>א'</a:t>
                      </a:r>
                      <a:r>
                        <a:rPr lang="iw-IL" sz="1800" u="none" strike="noStrike" cap="none" dirty="0">
                          <a:solidFill>
                            <a:schemeClr val="dk1"/>
                          </a:solidFill>
                          <a:latin typeface="David"/>
                          <a:ea typeface="David"/>
                          <a:cs typeface="David"/>
                          <a:sym typeface="David"/>
                        </a:rPr>
                        <a:t>	</a:t>
                      </a:r>
                      <a:endParaRPr sz="1800" u="none" strike="noStrike" cap="none" dirty="0">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r>
                        <a:rPr lang="he-IL" sz="1800" dirty="0">
                          <a:latin typeface="David" panose="020E0502060401010101" pitchFamily="34" charset="-79"/>
                          <a:cs typeface="David" panose="020E0502060401010101" pitchFamily="34" charset="-79"/>
                        </a:rPr>
                        <a:t>ב'</a:t>
                      </a:r>
                      <a:endParaRPr sz="1800" dirty="0">
                        <a:latin typeface="David" panose="020E0502060401010101" pitchFamily="34" charset="-79"/>
                        <a:cs typeface="David" panose="020E0502060401010101" pitchFamily="34" charset="-79"/>
                      </a:endParaRPr>
                    </a:p>
                  </a:txBody>
                  <a:tcPr marL="91450" marR="91450" marT="45725" marB="45725"/>
                </a:tc>
                <a:tc>
                  <a:txBody>
                    <a:bodyPr/>
                    <a:lstStyle/>
                    <a:p>
                      <a:pPr marL="0" marR="0" lvl="0" indent="0" algn="r" rtl="1">
                        <a:lnSpc>
                          <a:spcPct val="100000"/>
                        </a:lnSpc>
                        <a:spcBef>
                          <a:spcPts val="0"/>
                        </a:spcBef>
                        <a:spcAft>
                          <a:spcPts val="0"/>
                        </a:spcAft>
                        <a:buClr>
                          <a:schemeClr val="dk1"/>
                        </a:buClr>
                        <a:buSzPts val="1800"/>
                        <a:buFont typeface="David"/>
                        <a:buNone/>
                      </a:pPr>
                      <a:r>
                        <a:rPr lang="he-IL" sz="1800" u="none" strike="noStrike" cap="none" dirty="0">
                          <a:solidFill>
                            <a:schemeClr val="dk1"/>
                          </a:solidFill>
                          <a:latin typeface="David"/>
                          <a:ea typeface="David"/>
                          <a:cs typeface="David"/>
                          <a:sym typeface="David"/>
                        </a:rPr>
                        <a:t>12:00-14:00</a:t>
                      </a:r>
                      <a:endParaRPr sz="1800" u="none" strike="noStrike" cap="none" dirty="0">
                        <a:latin typeface="David"/>
                        <a:ea typeface="David"/>
                        <a:cs typeface="David"/>
                        <a:sym typeface="David"/>
                      </a:endParaRPr>
                    </a:p>
                    <a:p>
                      <a:pPr marL="0" marR="0" lvl="0" indent="0" algn="r" rtl="1">
                        <a:spcBef>
                          <a:spcPts val="0"/>
                        </a:spcBef>
                        <a:spcAft>
                          <a:spcPts val="0"/>
                        </a:spcAft>
                        <a:buNone/>
                      </a:pPr>
                      <a:endParaRPr sz="1800" u="none" strike="noStrike" cap="none" dirty="0">
                        <a:latin typeface="David"/>
                        <a:ea typeface="David"/>
                        <a:cs typeface="David"/>
                        <a:sym typeface="David"/>
                      </a:endParaRPr>
                    </a:p>
                  </a:txBody>
                  <a:tcPr marL="91450" marR="91450" marT="45725" marB="45725"/>
                </a:tc>
                <a:extLst>
                  <a:ext uri="{0D108BD9-81ED-4DB2-BD59-A6C34878D82A}">
                    <a16:rowId xmlns:a16="http://schemas.microsoft.com/office/drawing/2014/main" val="10001"/>
                  </a:ext>
                </a:extLst>
              </a:tr>
            </a:tbl>
          </a:graphicData>
        </a:graphic>
      </p:graphicFrame>
      <p:graphicFrame>
        <p:nvGraphicFramePr>
          <p:cNvPr id="197" name="Google Shape;197;p15"/>
          <p:cNvGraphicFramePr/>
          <p:nvPr/>
        </p:nvGraphicFramePr>
        <p:xfrm>
          <a:off x="4367808" y="2946129"/>
          <a:ext cx="7396000" cy="2859145"/>
        </p:xfrm>
        <a:graphic>
          <a:graphicData uri="http://schemas.openxmlformats.org/drawingml/2006/table">
            <a:tbl>
              <a:tblPr firstRow="1" bandRow="1">
                <a:noFill/>
              </a:tblPr>
              <a:tblGrid>
                <a:gridCol w="7396000">
                  <a:extLst>
                    <a:ext uri="{9D8B030D-6E8A-4147-A177-3AD203B41FA5}">
                      <a16:colId xmlns:a16="http://schemas.microsoft.com/office/drawing/2014/main" val="20000"/>
                    </a:ext>
                  </a:extLst>
                </a:gridCol>
              </a:tblGrid>
              <a:tr h="317025">
                <a:tc>
                  <a:txBody>
                    <a:bodyPr/>
                    <a:lstStyle/>
                    <a:p>
                      <a:pPr marL="0" marR="0" lvl="0" indent="0" algn="ctr" rtl="1">
                        <a:spcBef>
                          <a:spcPts val="0"/>
                        </a:spcBef>
                        <a:spcAft>
                          <a:spcPts val="0"/>
                        </a:spcAft>
                        <a:buNone/>
                      </a:pPr>
                      <a:r>
                        <a:rPr lang="iw-IL" sz="1800" u="none" strike="noStrike" cap="none">
                          <a:latin typeface="David"/>
                          <a:ea typeface="David"/>
                          <a:cs typeface="David"/>
                          <a:sym typeface="David"/>
                        </a:rPr>
                        <a:t>תיאור קצר של הקורס</a:t>
                      </a:r>
                      <a:endParaRPr/>
                    </a:p>
                  </a:txBody>
                  <a:tcPr marL="91450" marR="91450" marT="45725" marB="45725"/>
                </a:tc>
                <a:extLst>
                  <a:ext uri="{0D108BD9-81ED-4DB2-BD59-A6C34878D82A}">
                    <a16:rowId xmlns:a16="http://schemas.microsoft.com/office/drawing/2014/main" val="10000"/>
                  </a:ext>
                </a:extLst>
              </a:tr>
              <a:tr h="2493375">
                <a:tc>
                  <a:txBody>
                    <a:bodyPr/>
                    <a:lstStyle/>
                    <a:p>
                      <a:pPr marL="0" marR="0" lvl="0" indent="0" algn="just" defTabSz="914400" rtl="1" eaLnBrk="1" fontAlgn="auto" latinLnBrk="0" hangingPunct="1">
                        <a:lnSpc>
                          <a:spcPct val="100000"/>
                        </a:lnSpc>
                        <a:spcBef>
                          <a:spcPts val="0"/>
                        </a:spcBef>
                        <a:spcAft>
                          <a:spcPts val="0"/>
                        </a:spcAft>
                        <a:buClr>
                          <a:srgbClr val="000000"/>
                        </a:buClr>
                        <a:buSzTx/>
                        <a:buFont typeface="Arial"/>
                        <a:buNone/>
                        <a:tabLst/>
                        <a:defRPr/>
                      </a:pPr>
                      <a:r>
                        <a:rPr lang="he-IL" sz="1800" dirty="0">
                          <a:latin typeface="David" panose="020E0502060401010101" pitchFamily="34" charset="-79"/>
                          <a:cs typeface="David" panose="020E0502060401010101" pitchFamily="34" charset="-79"/>
                        </a:rPr>
                        <a:t>עם כניסתה של החברה היהדות לעידן המודרני הלכו וגברו הקולות מבית שקראו לביצוע רפורמות במסורת היהודית. אלו בלטו בעיקר במערב אירופה ובמרכזה, ובמיוחד בתחומי גרמניה. במהלך הקורס נתחקה אחר קווי צמיחתן של ההגות הרפורמית ושל התנועה הרפורמית ביהדות אירופה, אך גם על תגובות-הנגד  שמגמה זו עוררה בחוגים בעלי אוריינטציה שמרנית יותר, תגובות שהובילו להתגבשות האורתודוכסיה ונתיבים ממצעים נוספים.</a:t>
                      </a:r>
                    </a:p>
                    <a:p>
                      <a:pPr marL="0" marR="0" lvl="0" indent="0" algn="just" rtl="1">
                        <a:spcBef>
                          <a:spcPts val="0"/>
                        </a:spcBef>
                        <a:spcAft>
                          <a:spcPts val="0"/>
                        </a:spcAft>
                        <a:buNone/>
                      </a:pPr>
                      <a:endParaRPr sz="1800" u="none" strike="noStrike" cap="none" dirty="0">
                        <a:latin typeface="David"/>
                        <a:ea typeface="David"/>
                        <a:cs typeface="David"/>
                        <a:sym typeface="David"/>
                      </a:endParaRPr>
                    </a:p>
                  </a:txBody>
                  <a:tcPr marL="91450" marR="91450" marT="45725" marB="45725"/>
                </a:tc>
                <a:extLst>
                  <a:ext uri="{0D108BD9-81ED-4DB2-BD59-A6C34878D82A}">
                    <a16:rowId xmlns:a16="http://schemas.microsoft.com/office/drawing/2014/main" val="10001"/>
                  </a:ext>
                </a:extLst>
              </a:tr>
            </a:tbl>
          </a:graphicData>
        </a:graphic>
      </p:graphicFrame>
      <p:pic>
        <p:nvPicPr>
          <p:cNvPr id="198" name="Google Shape;198;p15"/>
          <p:cNvPicPr preferRelativeResize="0"/>
          <p:nvPr/>
        </p:nvPicPr>
        <p:blipFill rotWithShape="1">
          <a:blip r:embed="rId3">
            <a:alphaModFix/>
          </a:blip>
          <a:srcRect/>
          <a:stretch/>
        </p:blipFill>
        <p:spPr>
          <a:xfrm>
            <a:off x="8976320" y="77565"/>
            <a:ext cx="2987675" cy="1119187"/>
          </a:xfrm>
          <a:prstGeom prst="rect">
            <a:avLst/>
          </a:prstGeom>
          <a:noFill/>
          <a:ln>
            <a:noFill/>
          </a:ln>
        </p:spPr>
      </p:pic>
    </p:spTree>
    <p:extLst>
      <p:ext uri="{BB962C8B-B14F-4D97-AF65-F5344CB8AC3E}">
        <p14:creationId xmlns:p14="http://schemas.microsoft.com/office/powerpoint/2010/main" val="4182668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3036652413"/>
              </p:ext>
            </p:extLst>
          </p:nvPr>
        </p:nvGraphicFramePr>
        <p:xfrm>
          <a:off x="385590" y="1232262"/>
          <a:ext cx="11543058" cy="5456136"/>
        </p:xfrm>
        <a:graphic>
          <a:graphicData uri="http://schemas.openxmlformats.org/drawingml/2006/table">
            <a:tbl>
              <a:tblPr rtl="1" firstRow="1" bandRow="1">
                <a:tableStyleId>{E8B1032C-EA38-4F05-BA0D-38AFFFC7BED3}</a:tableStyleId>
              </a:tblPr>
              <a:tblGrid>
                <a:gridCol w="2862477">
                  <a:extLst>
                    <a:ext uri="{9D8B030D-6E8A-4147-A177-3AD203B41FA5}">
                      <a16:colId xmlns:a16="http://schemas.microsoft.com/office/drawing/2014/main" val="20000"/>
                    </a:ext>
                  </a:extLst>
                </a:gridCol>
                <a:gridCol w="3392396">
                  <a:extLst>
                    <a:ext uri="{9D8B030D-6E8A-4147-A177-3AD203B41FA5}">
                      <a16:colId xmlns:a16="http://schemas.microsoft.com/office/drawing/2014/main" val="20001"/>
                    </a:ext>
                  </a:extLst>
                </a:gridCol>
                <a:gridCol w="2249503">
                  <a:extLst>
                    <a:ext uri="{9D8B030D-6E8A-4147-A177-3AD203B41FA5}">
                      <a16:colId xmlns:a16="http://schemas.microsoft.com/office/drawing/2014/main" val="20002"/>
                    </a:ext>
                  </a:extLst>
                </a:gridCol>
                <a:gridCol w="752858">
                  <a:extLst>
                    <a:ext uri="{9D8B030D-6E8A-4147-A177-3AD203B41FA5}">
                      <a16:colId xmlns:a16="http://schemas.microsoft.com/office/drawing/2014/main" val="20003"/>
                    </a:ext>
                  </a:extLst>
                </a:gridCol>
                <a:gridCol w="901097">
                  <a:extLst>
                    <a:ext uri="{9D8B030D-6E8A-4147-A177-3AD203B41FA5}">
                      <a16:colId xmlns:a16="http://schemas.microsoft.com/office/drawing/2014/main" val="20004"/>
                    </a:ext>
                  </a:extLst>
                </a:gridCol>
                <a:gridCol w="1384727">
                  <a:extLst>
                    <a:ext uri="{9D8B030D-6E8A-4147-A177-3AD203B41FA5}">
                      <a16:colId xmlns:a16="http://schemas.microsoft.com/office/drawing/2014/main" val="20005"/>
                    </a:ext>
                  </a:extLst>
                </a:gridCol>
              </a:tblGrid>
              <a:tr h="457156">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שם הקורס</a:t>
                      </a:r>
                    </a:p>
                  </a:txBody>
                  <a:tcPr/>
                </a:tc>
                <a:tc>
                  <a:txBody>
                    <a:bodyPr/>
                    <a:lstStyle/>
                    <a:p>
                      <a:pPr rtl="1"/>
                      <a:r>
                        <a:rPr lang="he-IL" dirty="0">
                          <a:latin typeface="David" panose="020E0502060401010101" pitchFamily="34" charset="-79"/>
                          <a:cs typeface="David" panose="020E0502060401010101" pitchFamily="34" charset="-79"/>
                        </a:rPr>
                        <a:t>מרצה</a:t>
                      </a:r>
                    </a:p>
                  </a:txBody>
                  <a:tcPr/>
                </a:tc>
                <a:tc>
                  <a:txBody>
                    <a:bodyPr/>
                    <a:lstStyle/>
                    <a:p>
                      <a:pPr rtl="1"/>
                      <a:r>
                        <a:rPr lang="he-IL" dirty="0">
                          <a:latin typeface="David" panose="020E0502060401010101" pitchFamily="34" charset="-79"/>
                          <a:cs typeface="David" panose="020E0502060401010101" pitchFamily="34" charset="-79"/>
                        </a:rPr>
                        <a:t>סמס'</a:t>
                      </a:r>
                    </a:p>
                  </a:txBody>
                  <a:tcPr/>
                </a:tc>
                <a:tc>
                  <a:txBody>
                    <a:bodyPr/>
                    <a:lstStyle/>
                    <a:p>
                      <a:pPr rtl="1"/>
                      <a:r>
                        <a:rPr lang="he-IL" dirty="0">
                          <a:latin typeface="David" panose="020E0502060401010101" pitchFamily="34" charset="-79"/>
                          <a:cs typeface="David" panose="020E0502060401010101" pitchFamily="34" charset="-79"/>
                        </a:rPr>
                        <a:t>יום</a:t>
                      </a:r>
                    </a:p>
                  </a:txBody>
                  <a:tcPr/>
                </a:tc>
                <a:tc>
                  <a:txBody>
                    <a:bodyPr/>
                    <a:lstStyle/>
                    <a:p>
                      <a:pP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650419">
                <a:tc>
                  <a:txBody>
                    <a:bodyPr/>
                    <a:lstStyle/>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ארכיאולוגיה</a:t>
                      </a:r>
                    </a:p>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135-1-1401</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tc>
                <a:tc>
                  <a:txBody>
                    <a:bodyPr/>
                    <a:lstStyle/>
                    <a:p>
                      <a:pPr marL="90488" indent="0" algn="r" rtl="1"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מבוא לארכיאולוגיה של  א"י וסוריה מהתקופה הכלקוליתית ועד לסוף תקופת הברונזה התיכונה</a:t>
                      </a:r>
                    </a:p>
                  </a:txBody>
                  <a:tcPr marL="9525" marR="9525" marT="9525" marB="0" anchor="ctr"/>
                </a:tc>
                <a:tc>
                  <a:txBody>
                    <a:bodyPr/>
                    <a:lstStyle/>
                    <a:p>
                      <a:pPr algn="ctr" rtl="1"/>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ד"ר יובל </a:t>
                      </a:r>
                      <a:r>
                        <a:rPr lang="he-IL" sz="1800" b="0" i="0" u="none" strike="noStrike" kern="1200" dirty="0" err="1">
                          <a:solidFill>
                            <a:srgbClr val="000000"/>
                          </a:solidFill>
                          <a:effectLst/>
                          <a:latin typeface="David" panose="020E0502060401010101" pitchFamily="34" charset="-79"/>
                          <a:ea typeface="+mn-ea"/>
                          <a:cs typeface="David" panose="020E0502060401010101" pitchFamily="34" charset="-79"/>
                        </a:rPr>
                        <a:t>יקותיאלי</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nchor="ctr"/>
                </a:tc>
                <a:tc>
                  <a:txBody>
                    <a:bodyPr/>
                    <a:lstStyle/>
                    <a:p>
                      <a:pPr algn="ctr" rtl="1"/>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א'</a:t>
                      </a:r>
                    </a:p>
                  </a:txBody>
                  <a:tcPr anchor="ctr"/>
                </a:tc>
                <a:tc>
                  <a:txBody>
                    <a:bodyPr/>
                    <a:lstStyle/>
                    <a:p>
                      <a:pPr algn="ctr" rtl="1"/>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ד'</a:t>
                      </a:r>
                    </a:p>
                  </a:txBody>
                  <a:tcPr anchor="ctr"/>
                </a:tc>
                <a:tc>
                  <a:txBody>
                    <a:bodyPr/>
                    <a:lstStyle/>
                    <a:p>
                      <a:pPr algn="ctr" rtl="1"/>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16:00-14:00</a:t>
                      </a:r>
                    </a:p>
                  </a:txBody>
                  <a:tcPr anchor="ctr"/>
                </a:tc>
                <a:extLst>
                  <a:ext uri="{0D108BD9-81ED-4DB2-BD59-A6C34878D82A}">
                    <a16:rowId xmlns:a16="http://schemas.microsoft.com/office/drawing/2014/main" val="10001"/>
                  </a:ext>
                </a:extLst>
              </a:tr>
              <a:tr h="650419">
                <a:tc>
                  <a:txBody>
                    <a:bodyPr/>
                    <a:lstStyle/>
                    <a:p>
                      <a:pPr algn="r" rtl="1"/>
                      <a:r>
                        <a:rPr lang="he-IL" dirty="0">
                          <a:latin typeface="David" panose="020E0502060401010101" pitchFamily="34" charset="-79"/>
                          <a:cs typeface="David" panose="020E0502060401010101" pitchFamily="34" charset="-79"/>
                        </a:rPr>
                        <a:t>לימודי מדינת ישראל</a:t>
                      </a:r>
                    </a:p>
                    <a:p>
                      <a:pPr algn="r" rtl="1"/>
                      <a:r>
                        <a:rPr lang="he-IL" dirty="0">
                          <a:latin typeface="David" panose="020E0502060401010101" pitchFamily="34" charset="-79"/>
                          <a:cs typeface="David" panose="020E0502060401010101" pitchFamily="34" charset="-79"/>
                        </a:rPr>
                        <a:t>167-1-0039</a:t>
                      </a:r>
                    </a:p>
                  </a:txBody>
                  <a:tcPr/>
                </a:tc>
                <a:tc>
                  <a:txBody>
                    <a:bodyPr/>
                    <a:lstStyle/>
                    <a:p>
                      <a:pPr algn="r" rtl="1"/>
                      <a:r>
                        <a:rPr lang="he-IL" dirty="0">
                          <a:latin typeface="David" panose="020E0502060401010101" pitchFamily="34" charset="-79"/>
                          <a:cs typeface="David" panose="020E0502060401010101" pitchFamily="34" charset="-79"/>
                        </a:rPr>
                        <a:t>ישעיהו </a:t>
                      </a:r>
                      <a:r>
                        <a:rPr lang="he-IL" dirty="0" err="1">
                          <a:latin typeface="David" panose="020E0502060401010101" pitchFamily="34" charset="-79"/>
                          <a:cs typeface="David" panose="020E0502060401010101" pitchFamily="34" charset="-79"/>
                        </a:rPr>
                        <a:t>ליבוביץ</a:t>
                      </a:r>
                      <a:endParaRPr lang="he-IL" dirty="0">
                        <a:latin typeface="David" panose="020E0502060401010101" pitchFamily="34" charset="-79"/>
                        <a:cs typeface="David" panose="020E0502060401010101" pitchFamily="34" charset="-79"/>
                      </a:endParaRPr>
                    </a:p>
                  </a:txBody>
                  <a:tcPr/>
                </a:tc>
                <a:tc>
                  <a:txBody>
                    <a:bodyPr/>
                    <a:lstStyle/>
                    <a:p>
                      <a:pPr algn="r" rtl="1"/>
                      <a:r>
                        <a:rPr lang="he-IL" dirty="0">
                          <a:latin typeface="David" panose="020E0502060401010101" pitchFamily="34" charset="-79"/>
                          <a:cs typeface="David" panose="020E0502060401010101" pitchFamily="34" charset="-79"/>
                        </a:rPr>
                        <a:t>פרופסור</a:t>
                      </a:r>
                      <a:r>
                        <a:rPr lang="he-IL" baseline="0" dirty="0">
                          <a:latin typeface="David" panose="020E0502060401010101" pitchFamily="34" charset="-79"/>
                          <a:cs typeface="David" panose="020E0502060401010101" pitchFamily="34" charset="-79"/>
                        </a:rPr>
                        <a:t> גדעון </a:t>
                      </a:r>
                      <a:r>
                        <a:rPr lang="he-IL" baseline="0" dirty="0" err="1">
                          <a:latin typeface="David" panose="020E0502060401010101" pitchFamily="34" charset="-79"/>
                          <a:cs typeface="David" panose="020E0502060401010101" pitchFamily="34" charset="-79"/>
                        </a:rPr>
                        <a:t>כ"ץ</a:t>
                      </a:r>
                      <a:endParaRPr lang="he-IL" dirty="0">
                        <a:latin typeface="David" panose="020E0502060401010101" pitchFamily="34" charset="-79"/>
                        <a:cs typeface="David" panose="020E0502060401010101" pitchFamily="34" charset="-79"/>
                      </a:endParaRPr>
                    </a:p>
                  </a:txBody>
                  <a:tcPr/>
                </a:tc>
                <a:tc>
                  <a:txBody>
                    <a:bodyPr/>
                    <a:lstStyle/>
                    <a:p>
                      <a:pPr algn="r" rtl="1"/>
                      <a:r>
                        <a:rPr lang="he-IL" dirty="0">
                          <a:latin typeface="David" panose="020E0502060401010101" pitchFamily="34" charset="-79"/>
                          <a:cs typeface="David" panose="020E0502060401010101" pitchFamily="34" charset="-79"/>
                        </a:rPr>
                        <a:t>א</a:t>
                      </a:r>
                    </a:p>
                  </a:txBody>
                  <a:tcPr/>
                </a:tc>
                <a:tc>
                  <a:txBody>
                    <a:bodyPr/>
                    <a:lstStyle/>
                    <a:p>
                      <a:pPr algn="r" rtl="1"/>
                      <a:r>
                        <a:rPr lang="he-IL" dirty="0">
                          <a:latin typeface="David" panose="020E0502060401010101" pitchFamily="34" charset="-79"/>
                          <a:cs typeface="David" panose="020E0502060401010101" pitchFamily="34" charset="-79"/>
                        </a:rPr>
                        <a:t>ב</a:t>
                      </a:r>
                    </a:p>
                  </a:txBody>
                  <a:tcPr/>
                </a:tc>
                <a:tc>
                  <a:txBody>
                    <a:bodyPr/>
                    <a:lstStyle/>
                    <a:p>
                      <a:pPr algn="r" rtl="1"/>
                      <a:r>
                        <a:rPr lang="he-IL" dirty="0">
                          <a:latin typeface="David" panose="020E0502060401010101" pitchFamily="34" charset="-79"/>
                          <a:cs typeface="David" panose="020E0502060401010101" pitchFamily="34" charset="-79"/>
                        </a:rPr>
                        <a:t>14-16</a:t>
                      </a:r>
                    </a:p>
                  </a:txBody>
                  <a:tcPr/>
                </a:tc>
                <a:extLst>
                  <a:ext uri="{0D108BD9-81ED-4DB2-BD59-A6C34878D82A}">
                    <a16:rowId xmlns:a16="http://schemas.microsoft.com/office/drawing/2014/main" val="10002"/>
                  </a:ext>
                </a:extLst>
              </a:tr>
              <a:tr h="65041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rPr>
                        <a:t>לימודי מדינת ישראל</a:t>
                      </a:r>
                    </a:p>
                    <a:p>
                      <a:pPr algn="r" rtl="1"/>
                      <a:r>
                        <a:rPr lang="he-IL" dirty="0">
                          <a:latin typeface="David" panose="020E0502060401010101" pitchFamily="34" charset="-79"/>
                          <a:cs typeface="David" panose="020E0502060401010101" pitchFamily="34" charset="-79"/>
                        </a:rPr>
                        <a:t>167-1-0262</a:t>
                      </a:r>
                    </a:p>
                  </a:txBody>
                  <a:tcPr/>
                </a:tc>
                <a:tc>
                  <a:txBody>
                    <a:bodyPr/>
                    <a:lstStyle/>
                    <a:p>
                      <a:pPr algn="r" rtl="1"/>
                      <a:r>
                        <a:rPr lang="he-IL" dirty="0">
                          <a:latin typeface="David" panose="020E0502060401010101" pitchFamily="34" charset="-79"/>
                          <a:cs typeface="David" panose="020E0502060401010101" pitchFamily="34" charset="-79"/>
                        </a:rPr>
                        <a:t>דילמות והחלטות גורליות מהקמת המדינה עד היום</a:t>
                      </a:r>
                    </a:p>
                  </a:txBody>
                  <a:tcPr/>
                </a:tc>
                <a:tc>
                  <a:txBody>
                    <a:bodyPr/>
                    <a:lstStyle/>
                    <a:p>
                      <a:pPr algn="r" rtl="1"/>
                      <a:r>
                        <a:rPr lang="he-IL" dirty="0">
                          <a:latin typeface="David" panose="020E0502060401010101" pitchFamily="34" charset="-79"/>
                          <a:cs typeface="David" panose="020E0502060401010101" pitchFamily="34" charset="-79"/>
                        </a:rPr>
                        <a:t>דר נתן ארידן</a:t>
                      </a:r>
                    </a:p>
                  </a:txBody>
                  <a:tcPr/>
                </a:tc>
                <a:tc>
                  <a:txBody>
                    <a:bodyPr/>
                    <a:lstStyle/>
                    <a:p>
                      <a:pPr algn="r" rtl="1"/>
                      <a:r>
                        <a:rPr lang="he-IL" dirty="0">
                          <a:latin typeface="David" panose="020E0502060401010101" pitchFamily="34" charset="-79"/>
                          <a:cs typeface="David" panose="020E0502060401010101" pitchFamily="34" charset="-79"/>
                        </a:rPr>
                        <a:t>א</a:t>
                      </a:r>
                    </a:p>
                  </a:txBody>
                  <a:tcPr/>
                </a:tc>
                <a:tc>
                  <a:txBody>
                    <a:bodyPr/>
                    <a:lstStyle/>
                    <a:p>
                      <a:pPr algn="r" rtl="1"/>
                      <a:r>
                        <a:rPr lang="he-IL" dirty="0">
                          <a:latin typeface="David" panose="020E0502060401010101" pitchFamily="34" charset="-79"/>
                          <a:cs typeface="David" panose="020E0502060401010101" pitchFamily="34" charset="-79"/>
                        </a:rPr>
                        <a:t>א</a:t>
                      </a:r>
                    </a:p>
                  </a:txBody>
                  <a:tcPr/>
                </a:tc>
                <a:tc>
                  <a:txBody>
                    <a:bodyPr/>
                    <a:lstStyle/>
                    <a:p>
                      <a:pPr algn="r" rtl="1"/>
                      <a:r>
                        <a:rPr lang="he-IL" dirty="0">
                          <a:latin typeface="David" panose="020E0502060401010101" pitchFamily="34" charset="-79"/>
                          <a:cs typeface="David" panose="020E0502060401010101" pitchFamily="34" charset="-79"/>
                        </a:rPr>
                        <a:t>14-16</a:t>
                      </a:r>
                    </a:p>
                  </a:txBody>
                  <a:tcPr/>
                </a:tc>
                <a:extLst>
                  <a:ext uri="{0D108BD9-81ED-4DB2-BD59-A6C34878D82A}">
                    <a16:rowId xmlns:a16="http://schemas.microsoft.com/office/drawing/2014/main" val="10006"/>
                  </a:ext>
                </a:extLst>
              </a:tr>
              <a:tr h="650419">
                <a:tc>
                  <a:txBody>
                    <a:bodyPr/>
                    <a:lstStyle/>
                    <a:p>
                      <a:pPr algn="r" rtl="1"/>
                      <a:r>
                        <a:rPr lang="he-IL" dirty="0">
                          <a:latin typeface="David" panose="020E0502060401010101" pitchFamily="34" charset="-79"/>
                          <a:cs typeface="David" panose="020E0502060401010101" pitchFamily="34" charset="-79"/>
                        </a:rPr>
                        <a:t>לימודי מזרח תיכון</a:t>
                      </a:r>
                    </a:p>
                    <a:p>
                      <a:pPr algn="r" rtl="1"/>
                      <a:r>
                        <a:rPr lang="he-IL" dirty="0">
                          <a:latin typeface="David" panose="020E0502060401010101" pitchFamily="34" charset="-79"/>
                          <a:cs typeface="David" panose="020E0502060401010101" pitchFamily="34" charset="-79"/>
                        </a:rPr>
                        <a:t>124.1.0129</a:t>
                      </a:r>
                    </a:p>
                  </a:txBody>
                  <a:tcPr/>
                </a:tc>
                <a:tc>
                  <a:txBody>
                    <a:bodyPr/>
                    <a:lstStyle/>
                    <a:p>
                      <a:pPr algn="r" rtl="1"/>
                      <a:r>
                        <a:rPr lang="he-IL" dirty="0">
                          <a:latin typeface="David" panose="020E0502060401010101" pitchFamily="34" charset="-79"/>
                          <a:cs typeface="David" panose="020E0502060401010101" pitchFamily="34" charset="-79"/>
                        </a:rPr>
                        <a:t>המונגולי</a:t>
                      </a:r>
                      <a:r>
                        <a:rPr lang="he-IL" baseline="0" dirty="0">
                          <a:latin typeface="David" panose="020E0502060401010101" pitchFamily="34" charset="-79"/>
                          <a:cs typeface="David" panose="020E0502060401010101" pitchFamily="34" charset="-79"/>
                        </a:rPr>
                        <a:t>ם בעולם האסלאם</a:t>
                      </a:r>
                      <a:endParaRPr lang="he-IL" dirty="0">
                        <a:latin typeface="David" panose="020E0502060401010101" pitchFamily="34" charset="-79"/>
                        <a:cs typeface="David" panose="020E0502060401010101" pitchFamily="34" charset="-79"/>
                      </a:endParaRPr>
                    </a:p>
                  </a:txBody>
                  <a:tcPr/>
                </a:tc>
                <a:tc>
                  <a:txBody>
                    <a:bodyPr/>
                    <a:lstStyle/>
                    <a:p>
                      <a:pPr algn="r" rtl="1"/>
                      <a:r>
                        <a:rPr lang="he-IL" dirty="0">
                          <a:latin typeface="David" panose="020E0502060401010101" pitchFamily="34" charset="-79"/>
                          <a:cs typeface="David" panose="020E0502060401010101" pitchFamily="34" charset="-79"/>
                        </a:rPr>
                        <a:t>ד"ר יהונתן</a:t>
                      </a:r>
                      <a:r>
                        <a:rPr lang="he-IL" baseline="0" dirty="0">
                          <a:latin typeface="David" panose="020E0502060401010101" pitchFamily="34" charset="-79"/>
                          <a:cs typeface="David" panose="020E0502060401010101" pitchFamily="34" charset="-79"/>
                        </a:rPr>
                        <a:t> בראק</a:t>
                      </a:r>
                      <a:endParaRPr lang="he-IL" dirty="0">
                        <a:latin typeface="David" panose="020E0502060401010101" pitchFamily="34" charset="-79"/>
                        <a:cs typeface="David" panose="020E0502060401010101" pitchFamily="34" charset="-79"/>
                      </a:endParaRPr>
                    </a:p>
                  </a:txBody>
                  <a:tcPr/>
                </a:tc>
                <a:tc>
                  <a:txBody>
                    <a:bodyPr/>
                    <a:lstStyle/>
                    <a:p>
                      <a:pPr algn="r" rtl="1"/>
                      <a:r>
                        <a:rPr lang="he-IL" dirty="0">
                          <a:latin typeface="David" panose="020E0502060401010101" pitchFamily="34" charset="-79"/>
                          <a:cs typeface="David" panose="020E0502060401010101" pitchFamily="34" charset="-79"/>
                        </a:rPr>
                        <a:t>א</a:t>
                      </a:r>
                    </a:p>
                  </a:txBody>
                  <a:tcPr/>
                </a:tc>
                <a:tc>
                  <a:txBody>
                    <a:bodyPr/>
                    <a:lstStyle/>
                    <a:p>
                      <a:pPr algn="r" rtl="1"/>
                      <a:r>
                        <a:rPr lang="he-IL" dirty="0">
                          <a:latin typeface="David" panose="020E0502060401010101" pitchFamily="34" charset="-79"/>
                          <a:cs typeface="David" panose="020E0502060401010101" pitchFamily="34" charset="-79"/>
                        </a:rPr>
                        <a:t>ג</a:t>
                      </a:r>
                    </a:p>
                  </a:txBody>
                  <a:tcPr/>
                </a:tc>
                <a:tc>
                  <a:txBody>
                    <a:bodyPr/>
                    <a:lstStyle/>
                    <a:p>
                      <a:pPr algn="r" rtl="1"/>
                      <a:r>
                        <a:rPr lang="he-IL" dirty="0">
                          <a:latin typeface="David" panose="020E0502060401010101" pitchFamily="34" charset="-79"/>
                          <a:cs typeface="David" panose="020E0502060401010101" pitchFamily="34" charset="-79"/>
                        </a:rPr>
                        <a:t>12-14</a:t>
                      </a:r>
                    </a:p>
                  </a:txBody>
                  <a:tcPr/>
                </a:tc>
                <a:extLst>
                  <a:ext uri="{0D108BD9-81ED-4DB2-BD59-A6C34878D82A}">
                    <a16:rowId xmlns:a16="http://schemas.microsoft.com/office/drawing/2014/main" val="10007"/>
                  </a:ext>
                </a:extLst>
              </a:tr>
              <a:tr h="650419">
                <a:tc>
                  <a:txBody>
                    <a:bodyPr/>
                    <a:lstStyle/>
                    <a:p>
                      <a:pPr algn="r" rtl="1"/>
                      <a:r>
                        <a:rPr lang="he-IL" dirty="0">
                          <a:latin typeface="David" panose="020E0502060401010101" pitchFamily="34" charset="-79"/>
                          <a:cs typeface="David" panose="020E0502060401010101" pitchFamily="34" charset="-79"/>
                        </a:rPr>
                        <a:t>לימודי מזרח תיכון</a:t>
                      </a:r>
                    </a:p>
                    <a:p>
                      <a:pPr algn="r" rtl="1"/>
                      <a:r>
                        <a:rPr lang="he-IL" dirty="0">
                          <a:latin typeface="David" panose="020E0502060401010101" pitchFamily="34" charset="-79"/>
                          <a:cs typeface="David" panose="020E0502060401010101" pitchFamily="34" charset="-79"/>
                        </a:rPr>
                        <a:t>124.1.2021</a:t>
                      </a:r>
                    </a:p>
                  </a:txBody>
                  <a:tcPr/>
                </a:tc>
                <a:tc>
                  <a:txBody>
                    <a:bodyPr/>
                    <a:lstStyle/>
                    <a:p>
                      <a:pPr algn="r" rtl="1"/>
                      <a:r>
                        <a:rPr lang="en-US" sz="1800" b="0" u="none" kern="1200" dirty="0">
                          <a:solidFill>
                            <a:schemeClr val="tx1"/>
                          </a:solidFill>
                          <a:effectLst/>
                          <a:latin typeface="+mn-lt"/>
                          <a:ea typeface="+mn-ea"/>
                          <a:cs typeface="+mn-cs"/>
                        </a:rPr>
                        <a:t>ISIS: Feats, Failures and Fantasies </a:t>
                      </a:r>
                      <a:endParaRPr lang="he-IL" sz="1800" b="0" u="none" kern="1200" dirty="0">
                        <a:solidFill>
                          <a:schemeClr val="tx1"/>
                        </a:solidFill>
                        <a:effectLst/>
                        <a:latin typeface="+mn-lt"/>
                        <a:ea typeface="+mn-ea"/>
                        <a:cs typeface="+mn-cs"/>
                      </a:endParaRPr>
                    </a:p>
                  </a:txBody>
                  <a:tcPr/>
                </a:tc>
                <a:tc>
                  <a:txBody>
                    <a:bodyPr/>
                    <a:lstStyle/>
                    <a:p>
                      <a:pPr algn="r" rtl="1"/>
                      <a:r>
                        <a:rPr lang="he-IL" dirty="0">
                          <a:latin typeface="David" panose="020E0502060401010101" pitchFamily="34" charset="-79"/>
                          <a:cs typeface="David" panose="020E0502060401010101" pitchFamily="34" charset="-79"/>
                        </a:rPr>
                        <a:t>פרופ' נמרוד הורביץ</a:t>
                      </a:r>
                    </a:p>
                  </a:txBody>
                  <a:tcPr/>
                </a:tc>
                <a:tc>
                  <a:txBody>
                    <a:bodyPr/>
                    <a:lstStyle/>
                    <a:p>
                      <a:pPr algn="r" rtl="1"/>
                      <a:r>
                        <a:rPr lang="he-IL" dirty="0">
                          <a:latin typeface="David" panose="020E0502060401010101" pitchFamily="34" charset="-79"/>
                          <a:cs typeface="David" panose="020E0502060401010101" pitchFamily="34" charset="-79"/>
                        </a:rPr>
                        <a:t>א</a:t>
                      </a:r>
                    </a:p>
                  </a:txBody>
                  <a:tcPr/>
                </a:tc>
                <a:tc>
                  <a:txBody>
                    <a:bodyPr/>
                    <a:lstStyle/>
                    <a:p>
                      <a:pPr algn="r" rtl="1"/>
                      <a:r>
                        <a:rPr lang="he-IL" dirty="0">
                          <a:latin typeface="David" panose="020E0502060401010101" pitchFamily="34" charset="-79"/>
                          <a:cs typeface="David" panose="020E0502060401010101" pitchFamily="34" charset="-79"/>
                        </a:rPr>
                        <a:t>ג</a:t>
                      </a:r>
                    </a:p>
                  </a:txBody>
                  <a:tcPr/>
                </a:tc>
                <a:tc>
                  <a:txBody>
                    <a:bodyPr/>
                    <a:lstStyle/>
                    <a:p>
                      <a:pPr algn="r" rtl="1"/>
                      <a:r>
                        <a:rPr lang="he-IL" dirty="0">
                          <a:latin typeface="David" panose="020E0502060401010101" pitchFamily="34" charset="-79"/>
                          <a:cs typeface="David" panose="020E0502060401010101" pitchFamily="34" charset="-79"/>
                        </a:rPr>
                        <a:t>16-18</a:t>
                      </a:r>
                    </a:p>
                  </a:txBody>
                  <a:tcPr/>
                </a:tc>
                <a:extLst>
                  <a:ext uri="{0D108BD9-81ED-4DB2-BD59-A6C34878D82A}">
                    <a16:rowId xmlns:a16="http://schemas.microsoft.com/office/drawing/2014/main" val="10003"/>
                  </a:ext>
                </a:extLst>
              </a:tr>
              <a:tr h="650419">
                <a:tc>
                  <a:txBody>
                    <a:bodyPr/>
                    <a:lstStyle/>
                    <a:p>
                      <a:pPr algn="r" rtl="1"/>
                      <a:r>
                        <a:rPr lang="he-IL" dirty="0">
                          <a:latin typeface="David" panose="020E0502060401010101" pitchFamily="34" charset="-79"/>
                          <a:cs typeface="David" panose="020E0502060401010101" pitchFamily="34" charset="-79"/>
                        </a:rPr>
                        <a:t>לימודי מזרח תיכון</a:t>
                      </a:r>
                    </a:p>
                    <a:p>
                      <a:pPr algn="r" rtl="1"/>
                      <a:r>
                        <a:rPr lang="he-IL" dirty="0">
                          <a:latin typeface="David" panose="020E0502060401010101" pitchFamily="34" charset="-79"/>
                          <a:cs typeface="David" panose="020E0502060401010101" pitchFamily="34" charset="-79"/>
                        </a:rPr>
                        <a:t>124.1.0410</a:t>
                      </a:r>
                    </a:p>
                  </a:txBody>
                  <a:tcPr/>
                </a:tc>
                <a:tc>
                  <a:txBody>
                    <a:bodyPr/>
                    <a:lstStyle/>
                    <a:p>
                      <a:pPr algn="r" rtl="1"/>
                      <a:r>
                        <a:rPr lang="he-IL" sz="1800" b="0" u="none" kern="1200" dirty="0">
                          <a:solidFill>
                            <a:schemeClr val="tx1"/>
                          </a:solidFill>
                          <a:effectLst/>
                          <a:latin typeface="+mn-lt"/>
                          <a:ea typeface="+mn-ea"/>
                          <a:cs typeface="+mn-cs"/>
                        </a:rPr>
                        <a:t>בימת המזרח התיכון: </a:t>
                      </a:r>
                      <a:br>
                        <a:rPr lang="en-US" sz="1800" b="0" u="none" kern="1200" dirty="0">
                          <a:solidFill>
                            <a:schemeClr val="tx1"/>
                          </a:solidFill>
                          <a:effectLst/>
                          <a:latin typeface="+mn-lt"/>
                          <a:ea typeface="+mn-ea"/>
                          <a:cs typeface="+mn-cs"/>
                        </a:rPr>
                      </a:br>
                      <a:r>
                        <a:rPr lang="he-IL" sz="1800" b="0" u="none" kern="1200" dirty="0">
                          <a:solidFill>
                            <a:schemeClr val="tx1"/>
                          </a:solidFill>
                          <a:effectLst/>
                          <a:latin typeface="+mn-lt"/>
                          <a:ea typeface="+mn-ea"/>
                          <a:cs typeface="+mn-cs"/>
                        </a:rPr>
                        <a:t>המדינה-שינויים ואתגרים </a:t>
                      </a:r>
                    </a:p>
                    <a:p>
                      <a:pPr marL="0" marR="0" lvl="0" indent="0" algn="r" defTabSz="914400" rtl="1" eaLnBrk="1" fontAlgn="auto" latinLnBrk="0" hangingPunct="1">
                        <a:lnSpc>
                          <a:spcPct val="100000"/>
                        </a:lnSpc>
                        <a:spcBef>
                          <a:spcPts val="0"/>
                        </a:spcBef>
                        <a:spcAft>
                          <a:spcPts val="0"/>
                        </a:spcAft>
                        <a:buClrTx/>
                        <a:buSzTx/>
                        <a:buFontTx/>
                        <a:buNone/>
                        <a:tabLst/>
                        <a:defRPr/>
                      </a:pPr>
                      <a:r>
                        <a:rPr lang="he-IL" sz="1800" b="1" u="none" kern="1200" baseline="0" dirty="0">
                          <a:solidFill>
                            <a:schemeClr val="tx1"/>
                          </a:solidFill>
                          <a:effectLst/>
                          <a:latin typeface="+mn-lt"/>
                          <a:ea typeface="+mn-ea"/>
                          <a:cs typeface="+mn-cs"/>
                        </a:rPr>
                        <a:t>קורס מקוון</a:t>
                      </a:r>
                      <a:endParaRPr lang="he-IL" sz="1800" b="1" u="none" kern="1200" dirty="0">
                        <a:solidFill>
                          <a:schemeClr val="tx1"/>
                        </a:solidFill>
                        <a:effectLst/>
                        <a:latin typeface="+mn-lt"/>
                        <a:ea typeface="+mn-ea"/>
                        <a:cs typeface="+mn-cs"/>
                      </a:endParaRPr>
                    </a:p>
                  </a:txBody>
                  <a:tcPr/>
                </a:tc>
                <a:tc>
                  <a:txBody>
                    <a:bodyPr/>
                    <a:lstStyle/>
                    <a:p>
                      <a:pPr algn="r" rtl="1"/>
                      <a:r>
                        <a:rPr lang="he-IL" dirty="0">
                          <a:latin typeface="David" panose="020E0502060401010101" pitchFamily="34" charset="-79"/>
                          <a:cs typeface="David" panose="020E0502060401010101" pitchFamily="34" charset="-79"/>
                        </a:rPr>
                        <a:t>ד"ר אורית </a:t>
                      </a:r>
                      <a:r>
                        <a:rPr lang="he-IL" dirty="0" err="1">
                          <a:latin typeface="David" panose="020E0502060401010101" pitchFamily="34" charset="-79"/>
                          <a:cs typeface="David" panose="020E0502060401010101" pitchFamily="34" charset="-79"/>
                        </a:rPr>
                        <a:t>ואקנין-יקותיאלי</a:t>
                      </a:r>
                      <a:endParaRPr lang="he-IL" dirty="0">
                        <a:latin typeface="David" panose="020E0502060401010101" pitchFamily="34" charset="-79"/>
                        <a:cs typeface="David" panose="020E0502060401010101" pitchFamily="34" charset="-79"/>
                      </a:endParaRPr>
                    </a:p>
                    <a:p>
                      <a:pPr algn="r" rtl="1"/>
                      <a:r>
                        <a:rPr lang="he-IL" dirty="0">
                          <a:latin typeface="David" panose="020E0502060401010101" pitchFamily="34" charset="-79"/>
                          <a:cs typeface="David" panose="020E0502060401010101" pitchFamily="34" charset="-79"/>
                        </a:rPr>
                        <a:t>מר עידן בריר</a:t>
                      </a:r>
                    </a:p>
                  </a:txBody>
                  <a:tcPr/>
                </a:tc>
                <a:tc>
                  <a:txBody>
                    <a:bodyPr/>
                    <a:lstStyle/>
                    <a:p>
                      <a:pPr algn="r" rtl="1"/>
                      <a:r>
                        <a:rPr lang="he-IL" dirty="0">
                          <a:latin typeface="David" panose="020E0502060401010101" pitchFamily="34" charset="-79"/>
                          <a:cs typeface="David" panose="020E0502060401010101" pitchFamily="34" charset="-79"/>
                        </a:rPr>
                        <a:t>א</a:t>
                      </a:r>
                    </a:p>
                  </a:txBody>
                  <a:tcPr/>
                </a:tc>
                <a:tc>
                  <a:txBody>
                    <a:bodyPr/>
                    <a:lstStyle/>
                    <a:p>
                      <a:pPr algn="r" rtl="1"/>
                      <a:r>
                        <a:rPr lang="he-IL" dirty="0">
                          <a:latin typeface="David" panose="020E0502060401010101" pitchFamily="34" charset="-79"/>
                          <a:cs typeface="David" panose="020E0502060401010101" pitchFamily="34" charset="-79"/>
                        </a:rPr>
                        <a:t>ג</a:t>
                      </a:r>
                    </a:p>
                  </a:txBody>
                  <a:tcPr/>
                </a:tc>
                <a:tc>
                  <a:txBody>
                    <a:bodyPr/>
                    <a:lstStyle/>
                    <a:p>
                      <a:pPr algn="r" rtl="1"/>
                      <a:r>
                        <a:rPr lang="he-IL" dirty="0">
                          <a:latin typeface="David" panose="020E0502060401010101" pitchFamily="34" charset="-79"/>
                          <a:cs typeface="David" panose="020E0502060401010101" pitchFamily="34" charset="-79"/>
                        </a:rPr>
                        <a:t>18-20</a:t>
                      </a:r>
                    </a:p>
                  </a:txBody>
                  <a:tcPr/>
                </a:tc>
                <a:extLst>
                  <a:ext uri="{0D108BD9-81ED-4DB2-BD59-A6C34878D82A}">
                    <a16:rowId xmlns:a16="http://schemas.microsoft.com/office/drawing/2014/main" val="10004"/>
                  </a:ext>
                </a:extLst>
              </a:tr>
              <a:tr h="650419">
                <a:tc>
                  <a:txBody>
                    <a:bodyPr/>
                    <a:lstStyle/>
                    <a:p>
                      <a:pPr algn="r" rtl="1"/>
                      <a:r>
                        <a:rPr lang="he-IL" dirty="0">
                          <a:latin typeface="David" panose="020E0502060401010101" pitchFamily="34" charset="-79"/>
                          <a:cs typeface="David" panose="020E0502060401010101" pitchFamily="34" charset="-79"/>
                        </a:rPr>
                        <a:t>לימודי מזרח תיכון</a:t>
                      </a:r>
                    </a:p>
                    <a:p>
                      <a:pPr algn="r" rtl="1"/>
                      <a:r>
                        <a:rPr lang="he-IL" dirty="0">
                          <a:latin typeface="David" panose="020E0502060401010101" pitchFamily="34" charset="-79"/>
                          <a:cs typeface="David" panose="020E0502060401010101" pitchFamily="34" charset="-79"/>
                        </a:rPr>
                        <a:t>124.1.2011</a:t>
                      </a:r>
                    </a:p>
                  </a:txBody>
                  <a:tcPr/>
                </a:tc>
                <a:tc>
                  <a:txBody>
                    <a:bodyPr/>
                    <a:lstStyle/>
                    <a:p>
                      <a:pPr algn="r" rtl="1"/>
                      <a:r>
                        <a:rPr lang="he-IL" sz="1800" b="0" u="none" kern="1200" dirty="0">
                          <a:solidFill>
                            <a:schemeClr val="tx1"/>
                          </a:solidFill>
                          <a:effectLst/>
                          <a:latin typeface="+mn-lt"/>
                          <a:ea typeface="+mn-ea"/>
                          <a:cs typeface="+mn-cs"/>
                        </a:rPr>
                        <a:t>יהדות, אסלאם ומה שבניהם</a:t>
                      </a:r>
                    </a:p>
                  </a:txBody>
                  <a:tcPr/>
                </a:tc>
                <a:tc>
                  <a:txBody>
                    <a:bodyPr/>
                    <a:lstStyle/>
                    <a:p>
                      <a:pPr algn="r" rtl="1"/>
                      <a:r>
                        <a:rPr lang="he-IL" dirty="0">
                          <a:latin typeface="David" panose="020E0502060401010101" pitchFamily="34" charset="-79"/>
                          <a:cs typeface="David" panose="020E0502060401010101" pitchFamily="34" charset="-79"/>
                        </a:rPr>
                        <a:t>פרופ' דניאלה </a:t>
                      </a:r>
                      <a:r>
                        <a:rPr lang="he-IL" dirty="0" err="1">
                          <a:latin typeface="David" panose="020E0502060401010101" pitchFamily="34" charset="-79"/>
                          <a:cs typeface="David" panose="020E0502060401010101" pitchFamily="34" charset="-79"/>
                        </a:rPr>
                        <a:t>טלמון</a:t>
                      </a:r>
                      <a:r>
                        <a:rPr lang="he-IL" dirty="0">
                          <a:latin typeface="David" panose="020E0502060401010101" pitchFamily="34" charset="-79"/>
                          <a:cs typeface="David" panose="020E0502060401010101" pitchFamily="34" charset="-79"/>
                        </a:rPr>
                        <a:t>-הלר</a:t>
                      </a:r>
                    </a:p>
                    <a:p>
                      <a:pPr algn="r" rtl="1"/>
                      <a:r>
                        <a:rPr lang="he-IL" dirty="0">
                          <a:latin typeface="David" panose="020E0502060401010101" pitchFamily="34" charset="-79"/>
                          <a:cs typeface="David" panose="020E0502060401010101" pitchFamily="34" charset="-79"/>
                        </a:rPr>
                        <a:t>ד"ר</a:t>
                      </a:r>
                      <a:r>
                        <a:rPr lang="he-IL" baseline="0" dirty="0">
                          <a:latin typeface="David" panose="020E0502060401010101" pitchFamily="34" charset="-79"/>
                          <a:cs typeface="David" panose="020E0502060401010101" pitchFamily="34" charset="-79"/>
                        </a:rPr>
                        <a:t> שלום צדיק</a:t>
                      </a:r>
                      <a:endParaRPr lang="he-IL" dirty="0">
                        <a:latin typeface="David" panose="020E0502060401010101" pitchFamily="34" charset="-79"/>
                        <a:cs typeface="David" panose="020E0502060401010101" pitchFamily="34" charset="-79"/>
                      </a:endParaRPr>
                    </a:p>
                  </a:txBody>
                  <a:tcPr/>
                </a:tc>
                <a:tc>
                  <a:txBody>
                    <a:bodyPr/>
                    <a:lstStyle/>
                    <a:p>
                      <a:pPr algn="r" rtl="1"/>
                      <a:r>
                        <a:rPr lang="he-IL" dirty="0">
                          <a:latin typeface="David" panose="020E0502060401010101" pitchFamily="34" charset="-79"/>
                          <a:cs typeface="David" panose="020E0502060401010101" pitchFamily="34" charset="-79"/>
                        </a:rPr>
                        <a:t>א</a:t>
                      </a:r>
                    </a:p>
                  </a:txBody>
                  <a:tcPr/>
                </a:tc>
                <a:tc>
                  <a:txBody>
                    <a:bodyPr/>
                    <a:lstStyle/>
                    <a:p>
                      <a:pPr algn="r" rtl="1"/>
                      <a:r>
                        <a:rPr lang="he-IL" dirty="0">
                          <a:latin typeface="David" panose="020E0502060401010101" pitchFamily="34" charset="-79"/>
                          <a:cs typeface="David" panose="020E0502060401010101" pitchFamily="34" charset="-79"/>
                        </a:rPr>
                        <a:t>ד</a:t>
                      </a:r>
                    </a:p>
                  </a:txBody>
                  <a:tcPr/>
                </a:tc>
                <a:tc>
                  <a:txBody>
                    <a:bodyPr/>
                    <a:lstStyle/>
                    <a:p>
                      <a:pPr algn="r" rtl="1"/>
                      <a:r>
                        <a:rPr lang="he-IL" dirty="0">
                          <a:latin typeface="David" panose="020E0502060401010101" pitchFamily="34" charset="-79"/>
                          <a:cs typeface="David" panose="020E0502060401010101" pitchFamily="34" charset="-79"/>
                        </a:rPr>
                        <a:t>08-10</a:t>
                      </a:r>
                    </a:p>
                  </a:txBody>
                  <a:tcPr/>
                </a:tc>
                <a:extLst>
                  <a:ext uri="{0D108BD9-81ED-4DB2-BD59-A6C34878D82A}">
                    <a16:rowId xmlns:a16="http://schemas.microsoft.com/office/drawing/2014/main" val="10005"/>
                  </a:ext>
                </a:extLst>
              </a:tr>
            </a:tbl>
          </a:graphicData>
        </a:graphic>
      </p:graphicFrame>
      <p:graphicFrame>
        <p:nvGraphicFramePr>
          <p:cNvPr id="5" name="טבלה 4"/>
          <p:cNvGraphicFramePr>
            <a:graphicFrameLocks noGrp="1"/>
          </p:cNvGraphicFramePr>
          <p:nvPr/>
        </p:nvGraphicFramePr>
        <p:xfrm>
          <a:off x="386548" y="189840"/>
          <a:ext cx="6336704" cy="883920"/>
        </p:xfrm>
        <a:graphic>
          <a:graphicData uri="http://schemas.openxmlformats.org/drawingml/2006/table">
            <a:tbl>
              <a:tblPr rtl="1" firstRow="1" bandRow="1">
                <a:tableStyleId>{93296810-A885-4BE3-A3E7-6D5BEEA58F35}</a:tableStyleId>
              </a:tblPr>
              <a:tblGrid>
                <a:gridCol w="6336704">
                  <a:extLst>
                    <a:ext uri="{9D8B030D-6E8A-4147-A177-3AD203B41FA5}">
                      <a16:colId xmlns:a16="http://schemas.microsoft.com/office/drawing/2014/main" val="20000"/>
                    </a:ext>
                  </a:extLst>
                </a:gridCol>
              </a:tblGrid>
              <a:tr h="357692">
                <a:tc>
                  <a:txBody>
                    <a:bodyPr/>
                    <a:lstStyle/>
                    <a:p>
                      <a:pPr algn="ctr" rtl="1"/>
                      <a:r>
                        <a:rPr lang="he-IL" sz="2800" dirty="0">
                          <a:latin typeface="David" panose="020E0502060401010101" pitchFamily="34" charset="-79"/>
                          <a:cs typeface="David" panose="020E0502060401010101" pitchFamily="34" charset="-79"/>
                        </a:rPr>
                        <a:t>סמסטר א</a:t>
                      </a:r>
                    </a:p>
                  </a:txBody>
                  <a:tcPr/>
                </a:tc>
                <a:extLst>
                  <a:ext uri="{0D108BD9-81ED-4DB2-BD59-A6C34878D82A}">
                    <a16:rowId xmlns:a16="http://schemas.microsoft.com/office/drawing/2014/main" val="10000"/>
                  </a:ext>
                </a:extLst>
              </a:tr>
              <a:tr h="290379">
                <a:tc>
                  <a:txBody>
                    <a:bodyPr/>
                    <a:lstStyle/>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5251073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graphicFrame>
        <p:nvGraphicFramePr>
          <p:cNvPr id="197" name="Google Shape;197;p15"/>
          <p:cNvGraphicFramePr/>
          <p:nvPr>
            <p:extLst>
              <p:ext uri="{D42A27DB-BD31-4B8C-83A1-F6EECF244321}">
                <p14:modId xmlns:p14="http://schemas.microsoft.com/office/powerpoint/2010/main" val="2587775424"/>
              </p:ext>
            </p:extLst>
          </p:nvPr>
        </p:nvGraphicFramePr>
        <p:xfrm>
          <a:off x="3808520" y="2946129"/>
          <a:ext cx="7955288" cy="3749060"/>
        </p:xfrm>
        <a:graphic>
          <a:graphicData uri="http://schemas.openxmlformats.org/drawingml/2006/table">
            <a:tbl>
              <a:tblPr firstRow="1" bandRow="1">
                <a:noFill/>
              </a:tblPr>
              <a:tblGrid>
                <a:gridCol w="7955288">
                  <a:extLst>
                    <a:ext uri="{9D8B030D-6E8A-4147-A177-3AD203B41FA5}">
                      <a16:colId xmlns:a16="http://schemas.microsoft.com/office/drawing/2014/main" val="20000"/>
                    </a:ext>
                  </a:extLst>
                </a:gridCol>
              </a:tblGrid>
              <a:tr h="257548">
                <a:tc>
                  <a:txBody>
                    <a:bodyPr/>
                    <a:lstStyle/>
                    <a:p>
                      <a:pPr marL="0" marR="0" lvl="0" indent="0" algn="ctr" rtl="1">
                        <a:spcBef>
                          <a:spcPts val="0"/>
                        </a:spcBef>
                        <a:spcAft>
                          <a:spcPts val="0"/>
                        </a:spcAft>
                        <a:buNone/>
                      </a:pPr>
                      <a:r>
                        <a:rPr lang="iw-IL" sz="1800" u="none" strike="noStrike" cap="none">
                          <a:latin typeface="David"/>
                          <a:ea typeface="David"/>
                          <a:cs typeface="David"/>
                          <a:sym typeface="David"/>
                        </a:rPr>
                        <a:t>תיאור קצר של הקורס</a:t>
                      </a:r>
                      <a:endParaRPr/>
                    </a:p>
                  </a:txBody>
                  <a:tcPr marL="91450" marR="91450" marT="45725" marB="45725"/>
                </a:tc>
                <a:extLst>
                  <a:ext uri="{0D108BD9-81ED-4DB2-BD59-A6C34878D82A}">
                    <a16:rowId xmlns:a16="http://schemas.microsoft.com/office/drawing/2014/main" val="10000"/>
                  </a:ext>
                </a:extLst>
              </a:tr>
              <a:tr h="3348043">
                <a:tc>
                  <a:txBody>
                    <a:bodyPr/>
                    <a:lstStyle/>
                    <a:p>
                      <a:pPr marL="0" marR="0" lvl="0" indent="0" algn="just" rtl="1">
                        <a:spcBef>
                          <a:spcPts val="0"/>
                        </a:spcBef>
                        <a:spcAft>
                          <a:spcPts val="0"/>
                        </a:spcAft>
                        <a:buNone/>
                      </a:pPr>
                      <a:r>
                        <a:rPr lang="he-IL" sz="1800" u="none" strike="noStrike" cap="none" dirty="0">
                          <a:latin typeface="David"/>
                          <a:ea typeface="David"/>
                          <a:cs typeface="David"/>
                          <a:sym typeface="David"/>
                        </a:rPr>
                        <a:t>קורס זה יתמקד בהיבטים שונים של חיי היום יום של יהודים שחיו במרחב האשכנזי בימי הביניים, באמצעות בחינת סוגיות נבחרות בחיי הקהילה מתוך מגוון תחומים חברתיים ודתיים- ביניהם מנהג ופרקטיקה דתית, עיקרי אמונה, פרנסה ויישוב סכסוכים. המקורות בהם נעסוק יהיו מסוגים שונים ויכללו טקסטים רבניים, פולקלור ואומנות חזותית, אשר במכרזם עומדת שאלה. באמצעות הקושיות שעניינו את היהודים באשכנז בימי הביניים והתשובות שהם תיעדו, נכיר את המרחב ההיסטורי והחברתי שבו חיו, פעלו ויצרו.</a:t>
                      </a:r>
                    </a:p>
                    <a:p>
                      <a:pPr marL="0" marR="0" lvl="0" indent="0" algn="just" rtl="1">
                        <a:spcBef>
                          <a:spcPts val="0"/>
                        </a:spcBef>
                        <a:spcAft>
                          <a:spcPts val="0"/>
                        </a:spcAft>
                        <a:buNone/>
                      </a:pPr>
                      <a:endParaRPr lang="he-IL" sz="1800" u="none" strike="noStrike" cap="none" dirty="0">
                        <a:latin typeface="David"/>
                        <a:ea typeface="David"/>
                        <a:cs typeface="David"/>
                        <a:sym typeface="David"/>
                      </a:endParaRPr>
                    </a:p>
                    <a:p>
                      <a:pPr marL="0" marR="0" lvl="0" indent="0" algn="just" rtl="1">
                        <a:spcBef>
                          <a:spcPts val="0"/>
                        </a:spcBef>
                        <a:spcAft>
                          <a:spcPts val="0"/>
                        </a:spcAft>
                        <a:buNone/>
                      </a:pPr>
                      <a:r>
                        <a:rPr lang="he-IL" sz="1800" u="none" strike="noStrike" cap="none" dirty="0">
                          <a:latin typeface="David"/>
                          <a:ea typeface="David"/>
                          <a:cs typeface="David"/>
                          <a:sym typeface="David"/>
                        </a:rPr>
                        <a:t>1.	ספרות </a:t>
                      </a:r>
                      <a:r>
                        <a:rPr lang="he-IL" sz="1800" u="none" strike="noStrike" cap="none" dirty="0" err="1">
                          <a:latin typeface="David"/>
                          <a:ea typeface="David"/>
                          <a:cs typeface="David"/>
                          <a:sym typeface="David"/>
                        </a:rPr>
                        <a:t>השו"ת</a:t>
                      </a:r>
                      <a:r>
                        <a:rPr lang="he-IL" sz="1800" u="none" strike="noStrike" cap="none" dirty="0">
                          <a:latin typeface="David"/>
                          <a:ea typeface="David"/>
                          <a:cs typeface="David"/>
                          <a:sym typeface="David"/>
                        </a:rPr>
                        <a:t>- רקע והיכרות, התמקדות במאפייניה בקהילות אשכנז בימי הביניים</a:t>
                      </a:r>
                    </a:p>
                    <a:p>
                      <a:pPr marL="0" marR="0" lvl="0" indent="0" algn="just" rtl="1">
                        <a:spcBef>
                          <a:spcPts val="0"/>
                        </a:spcBef>
                        <a:spcAft>
                          <a:spcPts val="0"/>
                        </a:spcAft>
                        <a:buNone/>
                      </a:pPr>
                      <a:r>
                        <a:rPr lang="he-IL" sz="1800" u="none" strike="noStrike" cap="none" dirty="0">
                          <a:latin typeface="David"/>
                          <a:ea typeface="David"/>
                          <a:cs typeface="David"/>
                          <a:sym typeface="David"/>
                        </a:rPr>
                        <a:t>2.	סוגיות כלכליות בספרות שו"ת</a:t>
                      </a:r>
                    </a:p>
                    <a:p>
                      <a:pPr marL="0" marR="0" lvl="0" indent="0" algn="just" rtl="1">
                        <a:spcBef>
                          <a:spcPts val="0"/>
                        </a:spcBef>
                        <a:spcAft>
                          <a:spcPts val="0"/>
                        </a:spcAft>
                        <a:buNone/>
                      </a:pPr>
                      <a:r>
                        <a:rPr lang="he-IL" sz="1800" u="none" strike="noStrike" cap="none" dirty="0">
                          <a:latin typeface="David"/>
                          <a:ea typeface="David"/>
                          <a:cs typeface="David"/>
                          <a:sym typeface="David"/>
                        </a:rPr>
                        <a:t>3.	קריאה בקבצי קושיות קצרות- מה מעסיק את השואלים?</a:t>
                      </a:r>
                    </a:p>
                    <a:p>
                      <a:pPr marL="0" marR="0" lvl="0" indent="0" algn="just" rtl="1">
                        <a:spcBef>
                          <a:spcPts val="0"/>
                        </a:spcBef>
                        <a:spcAft>
                          <a:spcPts val="0"/>
                        </a:spcAft>
                        <a:buNone/>
                      </a:pPr>
                      <a:r>
                        <a:rPr lang="he-IL" sz="1800" u="none" strike="noStrike" cap="none" dirty="0">
                          <a:latin typeface="David"/>
                          <a:ea typeface="David"/>
                          <a:cs typeface="David"/>
                          <a:sym typeface="David"/>
                        </a:rPr>
                        <a:t>4.	יחס למנהגים- בין מציאת טעמים דה פקטו לבין ניסיון לשינוי הפרקטיקה</a:t>
                      </a:r>
                    </a:p>
                    <a:p>
                      <a:pPr marL="0" marR="0" lvl="0" indent="0" algn="just" rtl="1">
                        <a:spcBef>
                          <a:spcPts val="0"/>
                        </a:spcBef>
                        <a:spcAft>
                          <a:spcPts val="0"/>
                        </a:spcAft>
                        <a:buNone/>
                      </a:pPr>
                      <a:r>
                        <a:rPr lang="he-IL" sz="1800" u="none" strike="noStrike" cap="none" dirty="0">
                          <a:latin typeface="David"/>
                          <a:ea typeface="David"/>
                          <a:cs typeface="David"/>
                          <a:sym typeface="David"/>
                        </a:rPr>
                        <a:t>5.	התמודדות עם שאלות ביצירות אומנות</a:t>
                      </a:r>
                    </a:p>
                  </a:txBody>
                  <a:tcPr marL="91450" marR="91450" marT="45725" marB="45725"/>
                </a:tc>
                <a:extLst>
                  <a:ext uri="{0D108BD9-81ED-4DB2-BD59-A6C34878D82A}">
                    <a16:rowId xmlns:a16="http://schemas.microsoft.com/office/drawing/2014/main" val="10001"/>
                  </a:ext>
                </a:extLst>
              </a:tr>
            </a:tbl>
          </a:graphicData>
        </a:graphic>
      </p:graphicFrame>
      <p:pic>
        <p:nvPicPr>
          <p:cNvPr id="198" name="Google Shape;198;p15"/>
          <p:cNvPicPr preferRelativeResize="0"/>
          <p:nvPr/>
        </p:nvPicPr>
        <p:blipFill rotWithShape="1">
          <a:blip r:embed="rId3">
            <a:alphaModFix/>
          </a:blip>
          <a:srcRect/>
          <a:stretch/>
        </p:blipFill>
        <p:spPr>
          <a:xfrm>
            <a:off x="8976320" y="77565"/>
            <a:ext cx="2987675" cy="1119187"/>
          </a:xfrm>
          <a:prstGeom prst="rect">
            <a:avLst/>
          </a:prstGeom>
          <a:noFill/>
          <a:ln>
            <a:noFill/>
          </a:ln>
        </p:spPr>
      </p:pic>
      <p:graphicFrame>
        <p:nvGraphicFramePr>
          <p:cNvPr id="8" name="Google Shape;196;p15">
            <a:extLst>
              <a:ext uri="{FF2B5EF4-FFF2-40B4-BE49-F238E27FC236}">
                <a16:creationId xmlns:a16="http://schemas.microsoft.com/office/drawing/2014/main" id="{DF6EF57C-F344-40FC-B522-98FAE19D5589}"/>
              </a:ext>
            </a:extLst>
          </p:cNvPr>
          <p:cNvGraphicFramePr/>
          <p:nvPr>
            <p:extLst>
              <p:ext uri="{D42A27DB-BD31-4B8C-83A1-F6EECF244321}">
                <p14:modId xmlns:p14="http://schemas.microsoft.com/office/powerpoint/2010/main" val="94394446"/>
              </p:ext>
            </p:extLst>
          </p:nvPr>
        </p:nvGraphicFramePr>
        <p:xfrm>
          <a:off x="242558" y="1266433"/>
          <a:ext cx="11521250" cy="1280180"/>
        </p:xfrm>
        <a:graphic>
          <a:graphicData uri="http://schemas.openxmlformats.org/drawingml/2006/table">
            <a:tbl>
              <a:tblPr rtl="1" firstRow="1" bandRow="1">
                <a:noFill/>
              </a:tblPr>
              <a:tblGrid>
                <a:gridCol w="2578650">
                  <a:extLst>
                    <a:ext uri="{9D8B030D-6E8A-4147-A177-3AD203B41FA5}">
                      <a16:colId xmlns:a16="http://schemas.microsoft.com/office/drawing/2014/main" val="20000"/>
                    </a:ext>
                  </a:extLst>
                </a:gridCol>
                <a:gridCol w="3530050">
                  <a:extLst>
                    <a:ext uri="{9D8B030D-6E8A-4147-A177-3AD203B41FA5}">
                      <a16:colId xmlns:a16="http://schemas.microsoft.com/office/drawing/2014/main" val="20001"/>
                    </a:ext>
                  </a:extLst>
                </a:gridCol>
                <a:gridCol w="2809050">
                  <a:extLst>
                    <a:ext uri="{9D8B030D-6E8A-4147-A177-3AD203B41FA5}">
                      <a16:colId xmlns:a16="http://schemas.microsoft.com/office/drawing/2014/main" val="20002"/>
                    </a:ext>
                  </a:extLst>
                </a:gridCol>
                <a:gridCol w="660575">
                  <a:extLst>
                    <a:ext uri="{9D8B030D-6E8A-4147-A177-3AD203B41FA5}">
                      <a16:colId xmlns:a16="http://schemas.microsoft.com/office/drawing/2014/main" val="20003"/>
                    </a:ext>
                  </a:extLst>
                </a:gridCol>
                <a:gridCol w="517075">
                  <a:extLst>
                    <a:ext uri="{9D8B030D-6E8A-4147-A177-3AD203B41FA5}">
                      <a16:colId xmlns:a16="http://schemas.microsoft.com/office/drawing/2014/main" val="20004"/>
                    </a:ext>
                  </a:extLst>
                </a:gridCol>
                <a:gridCol w="1425850">
                  <a:extLst>
                    <a:ext uri="{9D8B030D-6E8A-4147-A177-3AD203B41FA5}">
                      <a16:colId xmlns:a16="http://schemas.microsoft.com/office/drawing/2014/main" val="20005"/>
                    </a:ext>
                  </a:extLst>
                </a:gridCol>
              </a:tblGrid>
              <a:tr h="303150">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מחלקה ומספר הקורס</a:t>
                      </a:r>
                      <a:endParaRPr sz="1800" u="none" strike="noStrike" cap="none" dirty="0">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שם הקורס</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מרצה</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סמס'</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יום</a:t>
                      </a:r>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שעה</a:t>
                      </a:r>
                      <a:endParaRPr/>
                    </a:p>
                  </a:txBody>
                  <a:tcPr marL="91450" marR="91450" marT="45725" marB="45725"/>
                </a:tc>
                <a:extLst>
                  <a:ext uri="{0D108BD9-81ED-4DB2-BD59-A6C34878D82A}">
                    <a16:rowId xmlns:a16="http://schemas.microsoft.com/office/drawing/2014/main" val="10000"/>
                  </a:ext>
                </a:extLst>
              </a:tr>
              <a:tr h="848975">
                <a:tc>
                  <a:txBody>
                    <a:bodyPr/>
                    <a:lstStyle/>
                    <a:p>
                      <a:pPr marL="0" marR="0" lvl="0" indent="0" algn="r" rtl="1">
                        <a:lnSpc>
                          <a:spcPct val="100000"/>
                        </a:lnSpc>
                        <a:spcBef>
                          <a:spcPts val="0"/>
                        </a:spcBef>
                        <a:spcAft>
                          <a:spcPts val="0"/>
                        </a:spcAft>
                        <a:buClr>
                          <a:schemeClr val="dk1"/>
                        </a:buClr>
                        <a:buSzPts val="1800"/>
                        <a:buFont typeface="David"/>
                        <a:buNone/>
                      </a:pPr>
                      <a:r>
                        <a:rPr lang="iw-IL" sz="1800" u="none" strike="noStrike" cap="none" dirty="0">
                          <a:solidFill>
                            <a:schemeClr val="dk1"/>
                          </a:solidFill>
                          <a:latin typeface="David"/>
                          <a:ea typeface="David"/>
                          <a:cs typeface="David"/>
                          <a:sym typeface="David"/>
                        </a:rPr>
                        <a:t>היסטוריה של עם ישראל</a:t>
                      </a:r>
                      <a:r>
                        <a:rPr lang="he-IL" sz="1800" u="none" strike="noStrike" cap="none" dirty="0">
                          <a:solidFill>
                            <a:schemeClr val="dk1"/>
                          </a:solidFill>
                          <a:latin typeface="David"/>
                          <a:ea typeface="David"/>
                          <a:cs typeface="David"/>
                          <a:sym typeface="David"/>
                        </a:rPr>
                        <a:t> 125-1-0492</a:t>
                      </a:r>
                      <a:endParaRPr dirty="0"/>
                    </a:p>
                  </a:txBody>
                  <a:tcPr marL="91450" marR="91450" marT="45725" marB="45725"/>
                </a:tc>
                <a:tc>
                  <a:txBody>
                    <a:bodyPr/>
                    <a:lstStyle/>
                    <a:p>
                      <a:pPr marL="0" marR="0" lvl="0" indent="0" algn="r" rtl="1">
                        <a:lnSpc>
                          <a:spcPct val="100000"/>
                        </a:lnSpc>
                        <a:spcBef>
                          <a:spcPts val="0"/>
                        </a:spcBef>
                        <a:spcAft>
                          <a:spcPts val="0"/>
                        </a:spcAft>
                        <a:buClr>
                          <a:schemeClr val="dk1"/>
                        </a:buClr>
                        <a:buSzPts val="1800"/>
                        <a:buFont typeface="David"/>
                        <a:buNone/>
                      </a:pPr>
                      <a:r>
                        <a:rPr lang="he-IL" sz="1800" u="none" strike="noStrike" cap="none" dirty="0">
                          <a:latin typeface="David"/>
                          <a:ea typeface="David"/>
                          <a:cs typeface="David"/>
                          <a:sym typeface="David"/>
                        </a:rPr>
                        <a:t>חיי היום יום ב אשכנז בימי הביניים על רקע שאלות הזמן</a:t>
                      </a:r>
                    </a:p>
                    <a:p>
                      <a:pPr marL="0" marR="0" lvl="0" indent="0" algn="r" rtl="1">
                        <a:lnSpc>
                          <a:spcPct val="100000"/>
                        </a:lnSpc>
                        <a:spcBef>
                          <a:spcPts val="0"/>
                        </a:spcBef>
                        <a:spcAft>
                          <a:spcPts val="0"/>
                        </a:spcAft>
                        <a:buClr>
                          <a:schemeClr val="dk1"/>
                        </a:buClr>
                        <a:buSzPts val="1800"/>
                        <a:buFont typeface="David"/>
                        <a:buNone/>
                      </a:pPr>
                      <a:endParaRPr sz="1800" u="none" strike="noStrike" cap="none" dirty="0">
                        <a:latin typeface="David"/>
                        <a:ea typeface="David"/>
                        <a:cs typeface="David"/>
                        <a:sym typeface="David"/>
                      </a:endParaRPr>
                    </a:p>
                  </a:txBody>
                  <a:tcPr marL="91450" marR="91450" marT="45725" marB="45725"/>
                </a:tc>
                <a:tc>
                  <a:txBody>
                    <a:bodyPr/>
                    <a:lstStyle/>
                    <a:p>
                      <a:pPr marL="0" marR="0" lvl="0" indent="0" algn="r" defTabSz="914400" rtl="1" eaLnBrk="1" fontAlgn="auto" latinLnBrk="0" hangingPunct="1">
                        <a:lnSpc>
                          <a:spcPct val="100000"/>
                        </a:lnSpc>
                        <a:spcBef>
                          <a:spcPts val="0"/>
                        </a:spcBef>
                        <a:spcAft>
                          <a:spcPts val="0"/>
                        </a:spcAft>
                        <a:buClr>
                          <a:srgbClr val="000000"/>
                        </a:buClr>
                        <a:buSzTx/>
                        <a:buFont typeface="Arial"/>
                        <a:buNone/>
                        <a:tabLst/>
                        <a:defRPr/>
                      </a:pPr>
                      <a:r>
                        <a:rPr lang="he-IL" sz="1800" u="none" strike="noStrike" cap="none" dirty="0">
                          <a:latin typeface="David"/>
                          <a:ea typeface="David"/>
                          <a:cs typeface="David"/>
                          <a:sym typeface="David"/>
                        </a:rPr>
                        <a:t>ד"ר חנה שחם-</a:t>
                      </a:r>
                      <a:r>
                        <a:rPr lang="he-IL" sz="1800" u="none" strike="noStrike" cap="none" dirty="0" err="1">
                          <a:latin typeface="David"/>
                          <a:ea typeface="David"/>
                          <a:cs typeface="David"/>
                          <a:sym typeface="David"/>
                        </a:rPr>
                        <a:t>רוזבי</a:t>
                      </a:r>
                      <a:endParaRPr lang="he-IL" sz="1800" u="none" strike="noStrike" cap="none" dirty="0">
                        <a:latin typeface="David"/>
                        <a:ea typeface="David"/>
                        <a:cs typeface="David"/>
                        <a:sym typeface="David"/>
                      </a:endParaRPr>
                    </a:p>
                    <a:p>
                      <a:pPr marL="0" marR="0" lvl="0" indent="0" algn="r" rtl="1">
                        <a:spcBef>
                          <a:spcPts val="0"/>
                        </a:spcBef>
                        <a:spcAft>
                          <a:spcPts val="0"/>
                        </a:spcAft>
                        <a:buNone/>
                      </a:pPr>
                      <a:endParaRPr lang="he-IL" sz="1800" u="none" strike="noStrike" cap="none" dirty="0">
                        <a:latin typeface="David"/>
                        <a:ea typeface="David"/>
                        <a:cs typeface="David"/>
                        <a:sym typeface="David"/>
                      </a:endParaRPr>
                    </a:p>
                  </a:txBody>
                  <a:tcPr marL="91450" marR="91450" marT="45725" marB="45725"/>
                </a:tc>
                <a:tc>
                  <a:txBody>
                    <a:bodyPr/>
                    <a:lstStyle/>
                    <a:p>
                      <a:pPr marL="0" marR="0" lvl="0" indent="0" algn="r" rtl="1">
                        <a:lnSpc>
                          <a:spcPct val="100000"/>
                        </a:lnSpc>
                        <a:spcBef>
                          <a:spcPts val="0"/>
                        </a:spcBef>
                        <a:spcAft>
                          <a:spcPts val="0"/>
                        </a:spcAft>
                        <a:buClr>
                          <a:schemeClr val="dk1"/>
                        </a:buClr>
                        <a:buSzPts val="1800"/>
                        <a:buFont typeface="David"/>
                        <a:buNone/>
                      </a:pPr>
                      <a:r>
                        <a:rPr lang="he-IL" sz="1800" u="none" strike="noStrike" cap="none" dirty="0">
                          <a:solidFill>
                            <a:schemeClr val="dk1"/>
                          </a:solidFill>
                          <a:latin typeface="David"/>
                          <a:ea typeface="David"/>
                          <a:cs typeface="David"/>
                          <a:sym typeface="David"/>
                        </a:rPr>
                        <a:t>א'</a:t>
                      </a:r>
                      <a:r>
                        <a:rPr lang="iw-IL" sz="1800" u="none" strike="noStrike" cap="none" dirty="0">
                          <a:solidFill>
                            <a:schemeClr val="dk1"/>
                          </a:solidFill>
                          <a:latin typeface="David"/>
                          <a:ea typeface="David"/>
                          <a:cs typeface="David"/>
                          <a:sym typeface="David"/>
                        </a:rPr>
                        <a:t>	</a:t>
                      </a:r>
                      <a:endParaRPr sz="1800" u="none" strike="noStrike" cap="none" dirty="0">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endParaRPr sz="1800" dirty="0">
                        <a:latin typeface="David" panose="020E0502060401010101" pitchFamily="34" charset="-79"/>
                        <a:cs typeface="David" panose="020E0502060401010101" pitchFamily="34" charset="-79"/>
                      </a:endParaRPr>
                    </a:p>
                  </a:txBody>
                  <a:tcPr marL="91450" marR="91450" marT="45725" marB="45725"/>
                </a:tc>
                <a:tc>
                  <a:txBody>
                    <a:bodyPr/>
                    <a:lstStyle/>
                    <a:p>
                      <a:pPr marL="0" marR="0" lvl="0" indent="0" algn="r" rtl="1">
                        <a:lnSpc>
                          <a:spcPct val="100000"/>
                        </a:lnSpc>
                        <a:spcBef>
                          <a:spcPts val="0"/>
                        </a:spcBef>
                        <a:spcAft>
                          <a:spcPts val="0"/>
                        </a:spcAft>
                        <a:buClr>
                          <a:schemeClr val="dk1"/>
                        </a:buClr>
                        <a:buSzPts val="1800"/>
                        <a:buFont typeface="David"/>
                        <a:buNone/>
                      </a:pPr>
                      <a:r>
                        <a:rPr lang="he-IL" sz="1800" u="none" strike="noStrike" cap="none" dirty="0">
                          <a:solidFill>
                            <a:schemeClr val="dk1"/>
                          </a:solidFill>
                          <a:latin typeface="David"/>
                          <a:ea typeface="David"/>
                          <a:cs typeface="David"/>
                          <a:sym typeface="David"/>
                        </a:rPr>
                        <a:t>08-10</a:t>
                      </a:r>
                      <a:endParaRPr sz="1800" u="none" strike="noStrike" cap="none" dirty="0">
                        <a:latin typeface="David"/>
                        <a:ea typeface="David"/>
                        <a:cs typeface="David"/>
                        <a:sym typeface="David"/>
                      </a:endParaRPr>
                    </a:p>
                    <a:p>
                      <a:pPr marL="0" marR="0" lvl="0" indent="0" algn="r" rtl="1">
                        <a:spcBef>
                          <a:spcPts val="0"/>
                        </a:spcBef>
                        <a:spcAft>
                          <a:spcPts val="0"/>
                        </a:spcAft>
                        <a:buNone/>
                      </a:pPr>
                      <a:endParaRPr sz="1800" u="none" strike="noStrike" cap="none" dirty="0">
                        <a:latin typeface="David"/>
                        <a:ea typeface="David"/>
                        <a:cs typeface="David"/>
                        <a:sym typeface="David"/>
                      </a:endParaRPr>
                    </a:p>
                  </a:txBody>
                  <a:tcPr marL="91450" marR="91450" marT="45725" marB="45725"/>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02234863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טבלה 4"/>
          <p:cNvGraphicFramePr>
            <a:graphicFrameLocks noGrp="1"/>
          </p:cNvGraphicFramePr>
          <p:nvPr/>
        </p:nvGraphicFramePr>
        <p:xfrm>
          <a:off x="911424" y="1485334"/>
          <a:ext cx="10225136" cy="4463946"/>
        </p:xfrm>
        <a:graphic>
          <a:graphicData uri="http://schemas.openxmlformats.org/drawingml/2006/table">
            <a:tbl>
              <a:tblPr rtl="1" firstRow="1" bandRow="1">
                <a:tableStyleId>{93296810-A885-4BE3-A3E7-6D5BEEA58F35}</a:tableStyleId>
              </a:tblPr>
              <a:tblGrid>
                <a:gridCol w="10225136">
                  <a:extLst>
                    <a:ext uri="{9D8B030D-6E8A-4147-A177-3AD203B41FA5}">
                      <a16:colId xmlns:a16="http://schemas.microsoft.com/office/drawing/2014/main" val="20000"/>
                    </a:ext>
                  </a:extLst>
                </a:gridCol>
              </a:tblGrid>
              <a:tr h="2616797">
                <a:tc>
                  <a:txBody>
                    <a:bodyPr/>
                    <a:lstStyle/>
                    <a:p>
                      <a:pPr algn="ctr" rtl="1"/>
                      <a:endParaRPr lang="he-IL" sz="2800" dirty="0">
                        <a:solidFill>
                          <a:schemeClr val="tx1"/>
                        </a:solidFill>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0"/>
                  </a:ext>
                </a:extLst>
              </a:tr>
              <a:tr h="1847149">
                <a:tc>
                  <a:txBody>
                    <a:bodyPr/>
                    <a:lstStyle/>
                    <a:p>
                      <a:pPr algn="r" rtl="1"/>
                      <a:endParaRPr lang="he-IL" sz="1800" dirty="0">
                        <a:solidFill>
                          <a:schemeClr val="tx1"/>
                        </a:solidFill>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sp>
        <p:nvSpPr>
          <p:cNvPr id="3" name="כותרת משנה 2"/>
          <p:cNvSpPr>
            <a:spLocks noGrp="1"/>
          </p:cNvSpPr>
          <p:nvPr>
            <p:ph type="subTitle" idx="1"/>
          </p:nvPr>
        </p:nvSpPr>
        <p:spPr>
          <a:xfrm>
            <a:off x="1738461" y="1628800"/>
            <a:ext cx="8534400" cy="4441498"/>
          </a:xfrm>
        </p:spPr>
        <p:txBody>
          <a:bodyPr>
            <a:normAutofit/>
          </a:bodyPr>
          <a:lstStyle/>
          <a:p>
            <a:r>
              <a:rPr lang="he-IL" b="1" dirty="0">
                <a:solidFill>
                  <a:schemeClr val="tx1"/>
                </a:solidFill>
                <a:effectLst>
                  <a:outerShdw blurRad="38100" dist="38100" dir="2700000" algn="tl">
                    <a:srgbClr val="000000">
                      <a:alpha val="43137"/>
                    </a:srgbClr>
                  </a:outerShdw>
                </a:effectLst>
              </a:rPr>
              <a:t>חוברת קורסים לשנת הלימודים תשפ"ב הפתוחים לכלל הסטודנטים באוניברסיטה</a:t>
            </a:r>
            <a:endParaRPr lang="en-US" dirty="0">
              <a:solidFill>
                <a:schemeClr val="tx1"/>
              </a:solidFill>
              <a:effectLst>
                <a:outerShdw blurRad="38100" dist="38100" dir="2700000" algn="tl">
                  <a:srgbClr val="000000">
                    <a:alpha val="43137"/>
                  </a:srgbClr>
                </a:outerShdw>
              </a:effectLst>
            </a:endParaRPr>
          </a:p>
          <a:p>
            <a:r>
              <a:rPr lang="he-IL" b="1" dirty="0">
                <a:solidFill>
                  <a:schemeClr val="tx1"/>
                </a:solidFill>
                <a:effectLst>
                  <a:outerShdw blurRad="38100" dist="38100" dir="2700000" algn="tl">
                    <a:srgbClr val="000000">
                      <a:alpha val="43137"/>
                    </a:srgbClr>
                  </a:outerShdw>
                </a:effectLst>
              </a:rPr>
              <a:t>הפקולטה למדעי הרוח והחברה</a:t>
            </a:r>
          </a:p>
          <a:p>
            <a:endParaRPr lang="he-IL" b="1" dirty="0">
              <a:solidFill>
                <a:schemeClr val="tx1"/>
              </a:solidFill>
              <a:effectLst>
                <a:outerShdw blurRad="38100" dist="38100" dir="2700000" algn="tl">
                  <a:srgbClr val="000000">
                    <a:alpha val="43137"/>
                  </a:srgbClr>
                </a:outerShdw>
              </a:effectLst>
            </a:endParaRPr>
          </a:p>
          <a:p>
            <a:endParaRPr lang="en-US" dirty="0">
              <a:solidFill>
                <a:schemeClr val="tx1"/>
              </a:solidFill>
              <a:effectLst>
                <a:outerShdw blurRad="38100" dist="38100" dir="2700000" algn="tl">
                  <a:srgbClr val="000000">
                    <a:alpha val="43137"/>
                  </a:srgbClr>
                </a:outerShdw>
              </a:effectLst>
            </a:endParaRPr>
          </a:p>
          <a:p>
            <a:r>
              <a:rPr lang="he-IL" b="1" dirty="0">
                <a:solidFill>
                  <a:schemeClr val="tx1"/>
                </a:solidFill>
                <a:effectLst>
                  <a:outerShdw blurRad="38100" dist="38100" dir="2700000" algn="tl">
                    <a:srgbClr val="000000">
                      <a:alpha val="43137"/>
                    </a:srgbClr>
                  </a:outerShdw>
                </a:effectLst>
              </a:rPr>
              <a:t>2021-2022</a:t>
            </a:r>
          </a:p>
          <a:p>
            <a:r>
              <a:rPr lang="he-IL" b="1" dirty="0">
                <a:solidFill>
                  <a:schemeClr val="tx1"/>
                </a:solidFill>
                <a:effectLst>
                  <a:outerShdw blurRad="38100" dist="38100" dir="2700000" algn="tl">
                    <a:srgbClr val="000000">
                      <a:alpha val="43137"/>
                    </a:srgbClr>
                  </a:outerShdw>
                </a:effectLst>
              </a:rPr>
              <a:t>סמסטר ב'</a:t>
            </a:r>
          </a:p>
          <a:p>
            <a:endParaRPr lang="he-IL" sz="2800" b="1" dirty="0">
              <a:solidFill>
                <a:schemeClr val="tx1"/>
              </a:solidFill>
              <a:effectLst>
                <a:outerShdw blurRad="38100" dist="38100" dir="2700000" algn="tl">
                  <a:srgbClr val="000000">
                    <a:alpha val="43137"/>
                  </a:srgbClr>
                </a:outerShdw>
              </a:effectLst>
            </a:endParaRPr>
          </a:p>
          <a:p>
            <a:endParaRPr lang="he-IL"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11824" y="7811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22655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3566066505"/>
              </p:ext>
            </p:extLst>
          </p:nvPr>
        </p:nvGraphicFramePr>
        <p:xfrm>
          <a:off x="385590" y="1232262"/>
          <a:ext cx="11543058" cy="4999750"/>
        </p:xfrm>
        <a:graphic>
          <a:graphicData uri="http://schemas.openxmlformats.org/drawingml/2006/table">
            <a:tbl>
              <a:tblPr rtl="1" firstRow="1" bandRow="1">
                <a:tableStyleId>{E8B1032C-EA38-4F05-BA0D-38AFFFC7BED3}</a:tableStyleId>
              </a:tblPr>
              <a:tblGrid>
                <a:gridCol w="2862477">
                  <a:extLst>
                    <a:ext uri="{9D8B030D-6E8A-4147-A177-3AD203B41FA5}">
                      <a16:colId xmlns:a16="http://schemas.microsoft.com/office/drawing/2014/main" val="20000"/>
                    </a:ext>
                  </a:extLst>
                </a:gridCol>
                <a:gridCol w="3392396">
                  <a:extLst>
                    <a:ext uri="{9D8B030D-6E8A-4147-A177-3AD203B41FA5}">
                      <a16:colId xmlns:a16="http://schemas.microsoft.com/office/drawing/2014/main" val="20001"/>
                    </a:ext>
                  </a:extLst>
                </a:gridCol>
                <a:gridCol w="2249503">
                  <a:extLst>
                    <a:ext uri="{9D8B030D-6E8A-4147-A177-3AD203B41FA5}">
                      <a16:colId xmlns:a16="http://schemas.microsoft.com/office/drawing/2014/main" val="20002"/>
                    </a:ext>
                  </a:extLst>
                </a:gridCol>
                <a:gridCol w="752858">
                  <a:extLst>
                    <a:ext uri="{9D8B030D-6E8A-4147-A177-3AD203B41FA5}">
                      <a16:colId xmlns:a16="http://schemas.microsoft.com/office/drawing/2014/main" val="20003"/>
                    </a:ext>
                  </a:extLst>
                </a:gridCol>
                <a:gridCol w="901097">
                  <a:extLst>
                    <a:ext uri="{9D8B030D-6E8A-4147-A177-3AD203B41FA5}">
                      <a16:colId xmlns:a16="http://schemas.microsoft.com/office/drawing/2014/main" val="20004"/>
                    </a:ext>
                  </a:extLst>
                </a:gridCol>
                <a:gridCol w="1384727">
                  <a:extLst>
                    <a:ext uri="{9D8B030D-6E8A-4147-A177-3AD203B41FA5}">
                      <a16:colId xmlns:a16="http://schemas.microsoft.com/office/drawing/2014/main" val="20005"/>
                    </a:ext>
                  </a:extLst>
                </a:gridCol>
              </a:tblGrid>
              <a:tr h="457156">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שם הקורס</a:t>
                      </a:r>
                    </a:p>
                  </a:txBody>
                  <a:tcPr/>
                </a:tc>
                <a:tc>
                  <a:txBody>
                    <a:bodyPr/>
                    <a:lstStyle/>
                    <a:p>
                      <a:pPr rtl="1"/>
                      <a:r>
                        <a:rPr lang="he-IL" dirty="0">
                          <a:latin typeface="David" panose="020E0502060401010101" pitchFamily="34" charset="-79"/>
                          <a:cs typeface="David" panose="020E0502060401010101" pitchFamily="34" charset="-79"/>
                        </a:rPr>
                        <a:t>מרצה</a:t>
                      </a:r>
                    </a:p>
                  </a:txBody>
                  <a:tcPr/>
                </a:tc>
                <a:tc>
                  <a:txBody>
                    <a:bodyPr/>
                    <a:lstStyle/>
                    <a:p>
                      <a:pPr rtl="1"/>
                      <a:r>
                        <a:rPr lang="he-IL" dirty="0">
                          <a:latin typeface="David" panose="020E0502060401010101" pitchFamily="34" charset="-79"/>
                          <a:cs typeface="David" panose="020E0502060401010101" pitchFamily="34" charset="-79"/>
                        </a:rPr>
                        <a:t>סמס'</a:t>
                      </a:r>
                    </a:p>
                  </a:txBody>
                  <a:tcPr/>
                </a:tc>
                <a:tc>
                  <a:txBody>
                    <a:bodyPr/>
                    <a:lstStyle/>
                    <a:p>
                      <a:pPr rtl="1"/>
                      <a:r>
                        <a:rPr lang="he-IL" dirty="0">
                          <a:latin typeface="David" panose="020E0502060401010101" pitchFamily="34" charset="-79"/>
                          <a:cs typeface="David" panose="020E0502060401010101" pitchFamily="34" charset="-79"/>
                        </a:rPr>
                        <a:t>יום</a:t>
                      </a:r>
                    </a:p>
                  </a:txBody>
                  <a:tcPr/>
                </a:tc>
                <a:tc>
                  <a:txBody>
                    <a:bodyPr/>
                    <a:lstStyle/>
                    <a:p>
                      <a:pP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650419">
                <a:tc>
                  <a:txBody>
                    <a:bodyPr/>
                    <a:lstStyle/>
                    <a:p>
                      <a:pPr algn="r" rtl="1"/>
                      <a:r>
                        <a:rPr lang="he-IL" dirty="0" err="1">
                          <a:latin typeface="David" panose="020E0502060401010101" pitchFamily="34" charset="-79"/>
                          <a:cs typeface="David" panose="020E0502060401010101" pitchFamily="34" charset="-79"/>
                        </a:rPr>
                        <a:t>אמנויות</a:t>
                      </a:r>
                      <a:endParaRPr lang="he-IL" dirty="0">
                        <a:latin typeface="David" panose="020E0502060401010101" pitchFamily="34" charset="-79"/>
                        <a:cs typeface="David" panose="020E0502060401010101" pitchFamily="34" charset="-79"/>
                      </a:endParaRPr>
                    </a:p>
                    <a:p>
                      <a:pPr algn="r" rtl="1"/>
                      <a:r>
                        <a:rPr lang="he-IL" dirty="0">
                          <a:latin typeface="David" panose="020E0502060401010101" pitchFamily="34" charset="-79"/>
                          <a:cs typeface="David" panose="020E0502060401010101" pitchFamily="34" charset="-79"/>
                        </a:rPr>
                        <a:t>134-1-0114</a:t>
                      </a:r>
                    </a:p>
                  </a:txBody>
                  <a:tcPr/>
                </a:tc>
                <a:tc>
                  <a:txBody>
                    <a:bodyPr/>
                    <a:lstStyle/>
                    <a:p>
                      <a:pPr algn="r" rtl="1"/>
                      <a:r>
                        <a:rPr lang="he-IL" sz="1800" b="0" u="none" kern="1200" dirty="0">
                          <a:solidFill>
                            <a:schemeClr val="tx1"/>
                          </a:solidFill>
                          <a:effectLst/>
                          <a:latin typeface="David" panose="020E0502060401010101" pitchFamily="34" charset="-79"/>
                          <a:ea typeface="+mn-ea"/>
                          <a:cs typeface="David" panose="020E0502060401010101" pitchFamily="34" charset="-79"/>
                        </a:rPr>
                        <a:t>מבוא לאמנות העת החדשה המוקדמת</a:t>
                      </a:r>
                      <a:endParaRPr lang="he-IL" b="0" u="none" dirty="0">
                        <a:latin typeface="David" panose="020E0502060401010101" pitchFamily="34" charset="-79"/>
                        <a:cs typeface="David" panose="020E0502060401010101" pitchFamily="34" charset="-79"/>
                      </a:endParaRPr>
                    </a:p>
                  </a:txBody>
                  <a:tcPr/>
                </a:tc>
                <a:tc>
                  <a:txBody>
                    <a:bodyPr/>
                    <a:lstStyle/>
                    <a:p>
                      <a:pPr algn="r" rtl="1"/>
                      <a:r>
                        <a:rPr lang="he-IL" dirty="0">
                          <a:latin typeface="David" panose="020E0502060401010101" pitchFamily="34" charset="-79"/>
                          <a:cs typeface="David" panose="020E0502060401010101" pitchFamily="34" charset="-79"/>
                        </a:rPr>
                        <a:t>פרופ' דניאל אונגר</a:t>
                      </a:r>
                    </a:p>
                  </a:txBody>
                  <a:tcPr/>
                </a:tc>
                <a:tc>
                  <a:txBody>
                    <a:bodyPr/>
                    <a:lstStyle/>
                    <a:p>
                      <a:pPr algn="r" rtl="1"/>
                      <a:r>
                        <a:rPr lang="he-IL" dirty="0">
                          <a:latin typeface="David" panose="020E0502060401010101" pitchFamily="34" charset="-79"/>
                          <a:cs typeface="David" panose="020E0502060401010101" pitchFamily="34" charset="-79"/>
                        </a:rPr>
                        <a:t>ב</a:t>
                      </a:r>
                    </a:p>
                  </a:txBody>
                  <a:tcPr/>
                </a:tc>
                <a:tc>
                  <a:txBody>
                    <a:bodyPr/>
                    <a:lstStyle/>
                    <a:p>
                      <a:pPr algn="r" rtl="1"/>
                      <a:r>
                        <a:rPr lang="he-IL" dirty="0">
                          <a:latin typeface="David" panose="020E0502060401010101" pitchFamily="34" charset="-79"/>
                          <a:cs typeface="David" panose="020E0502060401010101" pitchFamily="34" charset="-79"/>
                        </a:rPr>
                        <a:t>ה</a:t>
                      </a:r>
                    </a:p>
                  </a:txBody>
                  <a:tcPr/>
                </a:tc>
                <a:tc>
                  <a:txBody>
                    <a:bodyPr/>
                    <a:lstStyle/>
                    <a:p>
                      <a:pPr algn="r" rtl="1"/>
                      <a:r>
                        <a:rPr lang="he-IL" dirty="0">
                          <a:latin typeface="David" panose="020E0502060401010101" pitchFamily="34" charset="-79"/>
                          <a:cs typeface="David" panose="020E0502060401010101" pitchFamily="34" charset="-79"/>
                        </a:rPr>
                        <a:t>12-14</a:t>
                      </a:r>
                    </a:p>
                  </a:txBody>
                  <a:tcPr/>
                </a:tc>
                <a:extLst>
                  <a:ext uri="{0D108BD9-81ED-4DB2-BD59-A6C34878D82A}">
                    <a16:rowId xmlns:a16="http://schemas.microsoft.com/office/drawing/2014/main" val="10001"/>
                  </a:ext>
                </a:extLst>
              </a:tr>
              <a:tr h="38795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dirty="0" err="1">
                          <a:latin typeface="David" panose="020E0502060401010101" pitchFamily="34" charset="-79"/>
                          <a:cs typeface="David" panose="020E0502060401010101" pitchFamily="34" charset="-79"/>
                        </a:rPr>
                        <a:t>אמנויות</a:t>
                      </a:r>
                      <a:endParaRPr lang="he-IL" dirty="0">
                        <a:latin typeface="David" panose="020E0502060401010101" pitchFamily="34" charset="-79"/>
                        <a:cs typeface="David" panose="020E0502060401010101" pitchFamily="34" charset="-79"/>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rPr>
                        <a:t>134-1-0094</a:t>
                      </a:r>
                    </a:p>
                  </a:txBody>
                  <a:tcPr/>
                </a:tc>
                <a:tc>
                  <a:txBody>
                    <a:bodyPr/>
                    <a:lstStyle/>
                    <a:p>
                      <a:pPr algn="r" rtl="1"/>
                      <a:r>
                        <a:rPr lang="he-IL" sz="1800" b="0" u="none" kern="1200" dirty="0">
                          <a:solidFill>
                            <a:schemeClr val="tx1"/>
                          </a:solidFill>
                          <a:effectLst/>
                          <a:latin typeface="David" panose="020E0502060401010101" pitchFamily="34" charset="-79"/>
                          <a:ea typeface="+mn-ea"/>
                          <a:cs typeface="David" panose="020E0502060401010101" pitchFamily="34" charset="-79"/>
                        </a:rPr>
                        <a:t>מבוא לאמנות מודרנית</a:t>
                      </a:r>
                      <a:endParaRPr lang="he-IL" b="0" u="none" dirty="0">
                        <a:latin typeface="David" panose="020E0502060401010101" pitchFamily="34" charset="-79"/>
                        <a:cs typeface="David" panose="020E0502060401010101" pitchFamily="34" charset="-79"/>
                      </a:endParaRPr>
                    </a:p>
                  </a:txBody>
                  <a:tcPr/>
                </a:tc>
                <a:tc>
                  <a:txBody>
                    <a:bodyPr/>
                    <a:lstStyle/>
                    <a:p>
                      <a:pPr algn="r" rtl="1"/>
                      <a:r>
                        <a:rPr lang="he-IL" dirty="0">
                          <a:latin typeface="David" panose="020E0502060401010101" pitchFamily="34" charset="-79"/>
                          <a:cs typeface="David" panose="020E0502060401010101" pitchFamily="34" charset="-79"/>
                        </a:rPr>
                        <a:t>ד"ר רונית מילאנו</a:t>
                      </a:r>
                    </a:p>
                  </a:txBody>
                  <a:tcPr/>
                </a:tc>
                <a:tc>
                  <a:txBody>
                    <a:bodyPr/>
                    <a:lstStyle/>
                    <a:p>
                      <a:pPr algn="r" rtl="1"/>
                      <a:r>
                        <a:rPr lang="he-IL" dirty="0">
                          <a:latin typeface="David" panose="020E0502060401010101" pitchFamily="34" charset="-79"/>
                          <a:cs typeface="David" panose="020E0502060401010101" pitchFamily="34" charset="-79"/>
                        </a:rPr>
                        <a:t>ב</a:t>
                      </a:r>
                    </a:p>
                  </a:txBody>
                  <a:tcPr/>
                </a:tc>
                <a:tc>
                  <a:txBody>
                    <a:bodyPr/>
                    <a:lstStyle/>
                    <a:p>
                      <a:pPr algn="r" rtl="1"/>
                      <a:r>
                        <a:rPr lang="he-IL" dirty="0">
                          <a:latin typeface="David" panose="020E0502060401010101" pitchFamily="34" charset="-79"/>
                          <a:cs typeface="David" panose="020E0502060401010101" pitchFamily="34" charset="-79"/>
                        </a:rPr>
                        <a:t>ה</a:t>
                      </a:r>
                    </a:p>
                  </a:txBody>
                  <a:tcPr/>
                </a:tc>
                <a:tc>
                  <a:txBody>
                    <a:bodyPr/>
                    <a:lstStyle/>
                    <a:p>
                      <a:pPr algn="r" rtl="1"/>
                      <a:r>
                        <a:rPr lang="he-IL" dirty="0">
                          <a:latin typeface="David" panose="020E0502060401010101" pitchFamily="34" charset="-79"/>
                          <a:cs typeface="David" panose="020E0502060401010101" pitchFamily="34" charset="-79"/>
                        </a:rPr>
                        <a:t>10-12</a:t>
                      </a:r>
                    </a:p>
                  </a:txBody>
                  <a:tcPr/>
                </a:tc>
                <a:extLst>
                  <a:ext uri="{0D108BD9-81ED-4DB2-BD59-A6C34878D82A}">
                    <a16:rowId xmlns:a16="http://schemas.microsoft.com/office/drawing/2014/main" val="10002"/>
                  </a:ext>
                </a:extLst>
              </a:tr>
              <a:tr h="65041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dirty="0" err="1">
                          <a:latin typeface="David" panose="020E0502060401010101" pitchFamily="34" charset="-79"/>
                          <a:cs typeface="David" panose="020E0502060401010101" pitchFamily="34" charset="-79"/>
                        </a:rPr>
                        <a:t>אמנויות</a:t>
                      </a:r>
                      <a:endParaRPr lang="he-IL" dirty="0">
                        <a:latin typeface="David" panose="020E0502060401010101" pitchFamily="34" charset="-79"/>
                        <a:cs typeface="David" panose="020E0502060401010101" pitchFamily="34" charset="-79"/>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rPr>
                        <a:t>134-1-0170 </a:t>
                      </a:r>
                    </a:p>
                  </a:txBody>
                  <a:tcPr/>
                </a:tc>
                <a:tc>
                  <a:txBody>
                    <a:bodyPr/>
                    <a:lstStyle/>
                    <a:p>
                      <a:pPr algn="r" rtl="1"/>
                      <a:r>
                        <a:rPr lang="he-IL" sz="1800" b="0" u="none" kern="1200" dirty="0">
                          <a:solidFill>
                            <a:schemeClr val="tx1"/>
                          </a:solidFill>
                          <a:effectLst/>
                          <a:latin typeface="David" panose="020E0502060401010101" pitchFamily="34" charset="-79"/>
                          <a:ea typeface="+mn-ea"/>
                          <a:cs typeface="David" panose="020E0502060401010101" pitchFamily="34" charset="-79"/>
                        </a:rPr>
                        <a:t>מקורות נוצריים לתולדות האמנות</a:t>
                      </a:r>
                      <a:endParaRPr lang="he-IL" b="0" u="none" dirty="0">
                        <a:latin typeface="David" panose="020E0502060401010101" pitchFamily="34" charset="-79"/>
                        <a:cs typeface="David" panose="020E0502060401010101" pitchFamily="34" charset="-79"/>
                      </a:endParaRPr>
                    </a:p>
                  </a:txBody>
                  <a:tcPr/>
                </a:tc>
                <a:tc>
                  <a:txBody>
                    <a:bodyPr/>
                    <a:lstStyle/>
                    <a:p>
                      <a:pPr algn="r" rtl="1"/>
                      <a:r>
                        <a:rPr lang="he-IL" dirty="0">
                          <a:latin typeface="David" panose="020E0502060401010101" pitchFamily="34" charset="-79"/>
                          <a:cs typeface="David" panose="020E0502060401010101" pitchFamily="34" charset="-79"/>
                        </a:rPr>
                        <a:t>פרופ' שרה אופנברג</a:t>
                      </a:r>
                    </a:p>
                  </a:txBody>
                  <a:tcPr/>
                </a:tc>
                <a:tc>
                  <a:txBody>
                    <a:bodyPr/>
                    <a:lstStyle/>
                    <a:p>
                      <a:pPr algn="r" rtl="1"/>
                      <a:r>
                        <a:rPr lang="he-IL" dirty="0">
                          <a:latin typeface="David" panose="020E0502060401010101" pitchFamily="34" charset="-79"/>
                          <a:cs typeface="David" panose="020E0502060401010101" pitchFamily="34" charset="-79"/>
                        </a:rPr>
                        <a:t>ב</a:t>
                      </a:r>
                    </a:p>
                  </a:txBody>
                  <a:tcPr/>
                </a:tc>
                <a:tc>
                  <a:txBody>
                    <a:bodyPr/>
                    <a:lstStyle/>
                    <a:p>
                      <a:pPr algn="r" rtl="1"/>
                      <a:r>
                        <a:rPr lang="he-IL" dirty="0">
                          <a:latin typeface="David" panose="020E0502060401010101" pitchFamily="34" charset="-79"/>
                          <a:cs typeface="David" panose="020E0502060401010101" pitchFamily="34" charset="-79"/>
                        </a:rPr>
                        <a:t>ב</a:t>
                      </a:r>
                    </a:p>
                  </a:txBody>
                  <a:tcPr/>
                </a:tc>
                <a:tc>
                  <a:txBody>
                    <a:bodyPr/>
                    <a:lstStyle/>
                    <a:p>
                      <a:pPr algn="r" rtl="1"/>
                      <a:r>
                        <a:rPr lang="he-IL" dirty="0">
                          <a:latin typeface="David" panose="020E0502060401010101" pitchFamily="34" charset="-79"/>
                          <a:cs typeface="David" panose="020E0502060401010101" pitchFamily="34" charset="-79"/>
                        </a:rPr>
                        <a:t>8-10</a:t>
                      </a:r>
                    </a:p>
                  </a:txBody>
                  <a:tcPr/>
                </a:tc>
                <a:extLst>
                  <a:ext uri="{0D108BD9-81ED-4DB2-BD59-A6C34878D82A}">
                    <a16:rowId xmlns:a16="http://schemas.microsoft.com/office/drawing/2014/main" val="10006"/>
                  </a:ext>
                </a:extLst>
              </a:tr>
              <a:tr h="650419">
                <a:tc>
                  <a:txBody>
                    <a:bodyPr/>
                    <a:lstStyle/>
                    <a:p>
                      <a:pPr rtl="1"/>
                      <a:r>
                        <a:rPr lang="he-IL" dirty="0">
                          <a:latin typeface="David" panose="020E0502060401010101" pitchFamily="34" charset="-79"/>
                          <a:cs typeface="David" panose="020E0502060401010101" pitchFamily="34" charset="-79"/>
                        </a:rPr>
                        <a:t>מחשבת</a:t>
                      </a:r>
                      <a:r>
                        <a:rPr lang="he-IL" baseline="0" dirty="0">
                          <a:latin typeface="David" panose="020E0502060401010101" pitchFamily="34" charset="-79"/>
                          <a:cs typeface="David" panose="020E0502060401010101" pitchFamily="34" charset="-79"/>
                        </a:rPr>
                        <a:t> ישראל</a:t>
                      </a:r>
                    </a:p>
                    <a:p>
                      <a:pPr rtl="1"/>
                      <a:r>
                        <a:rPr lang="he-IL" baseline="0" dirty="0">
                          <a:latin typeface="David" panose="020E0502060401010101" pitchFamily="34" charset="-79"/>
                          <a:cs typeface="David" panose="020E0502060401010101" pitchFamily="34" charset="-79"/>
                        </a:rPr>
                        <a:t>126-1-3281</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תלמוד למתחילים: סוגיות נבחרות מסדר מועד ומסדר נשים </a:t>
                      </a:r>
                    </a:p>
                  </a:txBody>
                  <a:tcPr marL="68580" marR="68580"/>
                </a:tc>
                <a:tc>
                  <a:txBody>
                    <a:bodyPr/>
                    <a:lstStyle/>
                    <a:p>
                      <a:pPr rtl="1"/>
                      <a:r>
                        <a:rPr lang="he-IL" dirty="0">
                          <a:latin typeface="David" panose="020E0502060401010101" pitchFamily="34" charset="-79"/>
                          <a:cs typeface="David" panose="020E0502060401010101" pitchFamily="34" charset="-79"/>
                        </a:rPr>
                        <a:t>פרופ' אורי ארליך</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ה</a:t>
                      </a:r>
                    </a:p>
                    <a:p>
                      <a:pPr rtl="1"/>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10-12</a:t>
                      </a:r>
                    </a:p>
                  </a:txBody>
                  <a:tcPr marL="68580" marR="68580"/>
                </a:tc>
                <a:extLst>
                  <a:ext uri="{0D108BD9-81ED-4DB2-BD59-A6C34878D82A}">
                    <a16:rowId xmlns:a16="http://schemas.microsoft.com/office/drawing/2014/main" val="10007"/>
                  </a:ext>
                </a:extLst>
              </a:tr>
              <a:tr h="650419">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126-1-0026</a:t>
                      </a:r>
                    </a:p>
                  </a:txBody>
                  <a:tcPr marL="68580" marR="68580"/>
                </a:tc>
                <a:tc>
                  <a:txBody>
                    <a:bodyPr/>
                    <a:lstStyle/>
                    <a:p>
                      <a:pPr rtl="1"/>
                      <a:r>
                        <a:rPr lang="he-IL" dirty="0">
                          <a:latin typeface="David" panose="020E0502060401010101" pitchFamily="34" charset="-79"/>
                          <a:cs typeface="David" panose="020E0502060401010101" pitchFamily="34" charset="-79"/>
                        </a:rPr>
                        <a:t>העידן הקבלי החדש</a:t>
                      </a:r>
                    </a:p>
                  </a:txBody>
                  <a:tcPr marL="68580" marR="68580"/>
                </a:tc>
                <a:tc>
                  <a:txBody>
                    <a:bodyPr/>
                    <a:lstStyle/>
                    <a:p>
                      <a:pPr rtl="1"/>
                      <a:r>
                        <a:rPr lang="he-IL" dirty="0">
                          <a:latin typeface="David" panose="020E0502060401010101" pitchFamily="34" charset="-79"/>
                          <a:cs typeface="David" panose="020E0502060401010101" pitchFamily="34" charset="-79"/>
                        </a:rPr>
                        <a:t>פרופ' בועז הוס</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16-18</a:t>
                      </a:r>
                    </a:p>
                  </a:txBody>
                  <a:tcPr marL="68580" marR="68580"/>
                </a:tc>
                <a:extLst>
                  <a:ext uri="{0D108BD9-81ED-4DB2-BD59-A6C34878D82A}">
                    <a16:rowId xmlns:a16="http://schemas.microsoft.com/office/drawing/2014/main" val="10003"/>
                  </a:ext>
                </a:extLst>
              </a:tr>
              <a:tr h="650419">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126-1-0224</a:t>
                      </a:r>
                    </a:p>
                  </a:txBody>
                  <a:tcPr marL="68580" marR="68580"/>
                </a:tc>
                <a:tc>
                  <a:txBody>
                    <a:bodyPr/>
                    <a:lstStyle/>
                    <a:p>
                      <a:pPr rtl="1"/>
                      <a:r>
                        <a:rPr lang="he-IL" dirty="0">
                          <a:latin typeface="David" panose="020E0502060401010101" pitchFamily="34" charset="-79"/>
                          <a:cs typeface="David" panose="020E0502060401010101" pitchFamily="34" charset="-79"/>
                        </a:rPr>
                        <a:t>קבלה ואזוטריקה מערבית</a:t>
                      </a:r>
                    </a:p>
                  </a:txBody>
                  <a:tcPr marL="68580" marR="68580"/>
                </a:tc>
                <a:tc>
                  <a:txBody>
                    <a:bodyPr/>
                    <a:lstStyle/>
                    <a:p>
                      <a:pPr rtl="1"/>
                      <a:r>
                        <a:rPr lang="he-IL" dirty="0">
                          <a:latin typeface="David" panose="020E0502060401010101" pitchFamily="34" charset="-79"/>
                          <a:cs typeface="David" panose="020E0502060401010101" pitchFamily="34" charset="-79"/>
                        </a:rPr>
                        <a:t>פרופ' בועז</a:t>
                      </a:r>
                      <a:r>
                        <a:rPr lang="he-IL" baseline="0" dirty="0">
                          <a:latin typeface="David" panose="020E0502060401010101" pitchFamily="34" charset="-79"/>
                          <a:cs typeface="David" panose="020E0502060401010101" pitchFamily="34" charset="-79"/>
                        </a:rPr>
                        <a:t> </a:t>
                      </a:r>
                      <a:r>
                        <a:rPr lang="he-IL" baseline="0" dirty="0" err="1">
                          <a:latin typeface="David" panose="020E0502060401010101" pitchFamily="34" charset="-79"/>
                          <a:cs typeface="David" panose="020E0502060401010101" pitchFamily="34" charset="-79"/>
                        </a:rPr>
                        <a:t>הוס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12-14</a:t>
                      </a:r>
                    </a:p>
                  </a:txBody>
                  <a:tcPr marL="68580" marR="68580"/>
                </a:tc>
                <a:extLst>
                  <a:ext uri="{0D108BD9-81ED-4DB2-BD59-A6C34878D82A}">
                    <a16:rowId xmlns:a16="http://schemas.microsoft.com/office/drawing/2014/main" val="10004"/>
                  </a:ext>
                </a:extLst>
              </a:tr>
              <a:tr h="650419">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126-1-0259</a:t>
                      </a:r>
                    </a:p>
                  </a:txBody>
                  <a:tcPr marL="68580" marR="68580"/>
                </a:tc>
                <a:tc>
                  <a:txBody>
                    <a:bodyPr/>
                    <a:lstStyle/>
                    <a:p>
                      <a:pPr rtl="1"/>
                      <a:r>
                        <a:rPr lang="he-IL" dirty="0">
                          <a:latin typeface="David" panose="020E0502060401010101" pitchFamily="34" charset="-79"/>
                          <a:cs typeface="David" panose="020E0502060401010101" pitchFamily="34" charset="-79"/>
                        </a:rPr>
                        <a:t>הקבלה בהגות היהודית מודרנית</a:t>
                      </a:r>
                    </a:p>
                  </a:txBody>
                  <a:tcPr marL="68580" marR="68580"/>
                </a:tc>
                <a:tc>
                  <a:txBody>
                    <a:bodyPr/>
                    <a:lstStyle/>
                    <a:p>
                      <a:pPr rtl="1"/>
                      <a:r>
                        <a:rPr lang="he-IL" dirty="0">
                          <a:latin typeface="David" panose="020E0502060401010101" pitchFamily="34" charset="-79"/>
                          <a:cs typeface="David" panose="020E0502060401010101" pitchFamily="34" charset="-79"/>
                        </a:rPr>
                        <a:t>פרופ' עודד ישראלי</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8-10</a:t>
                      </a:r>
                    </a:p>
                  </a:txBody>
                  <a:tcPr marL="68580" marR="68580"/>
                </a:tc>
                <a:extLst>
                  <a:ext uri="{0D108BD9-81ED-4DB2-BD59-A6C34878D82A}">
                    <a16:rowId xmlns:a16="http://schemas.microsoft.com/office/drawing/2014/main" val="10005"/>
                  </a:ext>
                </a:extLst>
              </a:tr>
            </a:tbl>
          </a:graphicData>
        </a:graphic>
      </p:graphicFrame>
      <p:graphicFrame>
        <p:nvGraphicFramePr>
          <p:cNvPr id="5" name="טבלה 4"/>
          <p:cNvGraphicFramePr>
            <a:graphicFrameLocks noGrp="1"/>
          </p:cNvGraphicFramePr>
          <p:nvPr>
            <p:extLst>
              <p:ext uri="{D42A27DB-BD31-4B8C-83A1-F6EECF244321}">
                <p14:modId xmlns:p14="http://schemas.microsoft.com/office/powerpoint/2010/main" val="2762967866"/>
              </p:ext>
            </p:extLst>
          </p:nvPr>
        </p:nvGraphicFramePr>
        <p:xfrm>
          <a:off x="386548" y="189840"/>
          <a:ext cx="6336704" cy="883920"/>
        </p:xfrm>
        <a:graphic>
          <a:graphicData uri="http://schemas.openxmlformats.org/drawingml/2006/table">
            <a:tbl>
              <a:tblPr rtl="1" firstRow="1" bandRow="1">
                <a:tableStyleId>{93296810-A885-4BE3-A3E7-6D5BEEA58F35}</a:tableStyleId>
              </a:tblPr>
              <a:tblGrid>
                <a:gridCol w="6336704">
                  <a:extLst>
                    <a:ext uri="{9D8B030D-6E8A-4147-A177-3AD203B41FA5}">
                      <a16:colId xmlns:a16="http://schemas.microsoft.com/office/drawing/2014/main" val="20000"/>
                    </a:ext>
                  </a:extLst>
                </a:gridCol>
              </a:tblGrid>
              <a:tr h="357692">
                <a:tc>
                  <a:txBody>
                    <a:bodyPr/>
                    <a:lstStyle/>
                    <a:p>
                      <a:pPr algn="ctr" rtl="1"/>
                      <a:r>
                        <a:rPr lang="he-IL" sz="2800" dirty="0">
                          <a:latin typeface="David" panose="020E0502060401010101" pitchFamily="34" charset="-79"/>
                          <a:cs typeface="David" panose="020E0502060401010101" pitchFamily="34" charset="-79"/>
                        </a:rPr>
                        <a:t>סמסטר ב</a:t>
                      </a:r>
                    </a:p>
                  </a:txBody>
                  <a:tcPr/>
                </a:tc>
                <a:extLst>
                  <a:ext uri="{0D108BD9-81ED-4DB2-BD59-A6C34878D82A}">
                    <a16:rowId xmlns:a16="http://schemas.microsoft.com/office/drawing/2014/main" val="10000"/>
                  </a:ext>
                </a:extLst>
              </a:tr>
              <a:tr h="290379">
                <a:tc>
                  <a:txBody>
                    <a:bodyPr/>
                    <a:lstStyle/>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318872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694797741"/>
              </p:ext>
            </p:extLst>
          </p:nvPr>
        </p:nvGraphicFramePr>
        <p:xfrm>
          <a:off x="385590" y="1232262"/>
          <a:ext cx="11543058" cy="4999750"/>
        </p:xfrm>
        <a:graphic>
          <a:graphicData uri="http://schemas.openxmlformats.org/drawingml/2006/table">
            <a:tbl>
              <a:tblPr rtl="1" firstRow="1" bandRow="1">
                <a:tableStyleId>{E8B1032C-EA38-4F05-BA0D-38AFFFC7BED3}</a:tableStyleId>
              </a:tblPr>
              <a:tblGrid>
                <a:gridCol w="2862477">
                  <a:extLst>
                    <a:ext uri="{9D8B030D-6E8A-4147-A177-3AD203B41FA5}">
                      <a16:colId xmlns:a16="http://schemas.microsoft.com/office/drawing/2014/main" val="20000"/>
                    </a:ext>
                  </a:extLst>
                </a:gridCol>
                <a:gridCol w="3392396">
                  <a:extLst>
                    <a:ext uri="{9D8B030D-6E8A-4147-A177-3AD203B41FA5}">
                      <a16:colId xmlns:a16="http://schemas.microsoft.com/office/drawing/2014/main" val="20001"/>
                    </a:ext>
                  </a:extLst>
                </a:gridCol>
                <a:gridCol w="2249503">
                  <a:extLst>
                    <a:ext uri="{9D8B030D-6E8A-4147-A177-3AD203B41FA5}">
                      <a16:colId xmlns:a16="http://schemas.microsoft.com/office/drawing/2014/main" val="20002"/>
                    </a:ext>
                  </a:extLst>
                </a:gridCol>
                <a:gridCol w="752858">
                  <a:extLst>
                    <a:ext uri="{9D8B030D-6E8A-4147-A177-3AD203B41FA5}">
                      <a16:colId xmlns:a16="http://schemas.microsoft.com/office/drawing/2014/main" val="20003"/>
                    </a:ext>
                  </a:extLst>
                </a:gridCol>
                <a:gridCol w="901097">
                  <a:extLst>
                    <a:ext uri="{9D8B030D-6E8A-4147-A177-3AD203B41FA5}">
                      <a16:colId xmlns:a16="http://schemas.microsoft.com/office/drawing/2014/main" val="20004"/>
                    </a:ext>
                  </a:extLst>
                </a:gridCol>
                <a:gridCol w="1384727">
                  <a:extLst>
                    <a:ext uri="{9D8B030D-6E8A-4147-A177-3AD203B41FA5}">
                      <a16:colId xmlns:a16="http://schemas.microsoft.com/office/drawing/2014/main" val="20005"/>
                    </a:ext>
                  </a:extLst>
                </a:gridCol>
              </a:tblGrid>
              <a:tr h="457156">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שם הקורס</a:t>
                      </a:r>
                    </a:p>
                  </a:txBody>
                  <a:tcPr/>
                </a:tc>
                <a:tc>
                  <a:txBody>
                    <a:bodyPr/>
                    <a:lstStyle/>
                    <a:p>
                      <a:pPr rtl="1"/>
                      <a:r>
                        <a:rPr lang="he-IL" dirty="0">
                          <a:latin typeface="David" panose="020E0502060401010101" pitchFamily="34" charset="-79"/>
                          <a:cs typeface="David" panose="020E0502060401010101" pitchFamily="34" charset="-79"/>
                        </a:rPr>
                        <a:t>מרצה</a:t>
                      </a:r>
                    </a:p>
                  </a:txBody>
                  <a:tcPr/>
                </a:tc>
                <a:tc>
                  <a:txBody>
                    <a:bodyPr/>
                    <a:lstStyle/>
                    <a:p>
                      <a:pPr rtl="1"/>
                      <a:r>
                        <a:rPr lang="he-IL" dirty="0">
                          <a:latin typeface="David" panose="020E0502060401010101" pitchFamily="34" charset="-79"/>
                          <a:cs typeface="David" panose="020E0502060401010101" pitchFamily="34" charset="-79"/>
                        </a:rPr>
                        <a:t>סמס'</a:t>
                      </a:r>
                    </a:p>
                  </a:txBody>
                  <a:tcPr/>
                </a:tc>
                <a:tc>
                  <a:txBody>
                    <a:bodyPr/>
                    <a:lstStyle/>
                    <a:p>
                      <a:pPr rtl="1"/>
                      <a:r>
                        <a:rPr lang="he-IL" dirty="0">
                          <a:latin typeface="David" panose="020E0502060401010101" pitchFamily="34" charset="-79"/>
                          <a:cs typeface="David" panose="020E0502060401010101" pitchFamily="34" charset="-79"/>
                        </a:rPr>
                        <a:t>יום</a:t>
                      </a:r>
                    </a:p>
                  </a:txBody>
                  <a:tcPr/>
                </a:tc>
                <a:tc>
                  <a:txBody>
                    <a:bodyPr/>
                    <a:lstStyle/>
                    <a:p>
                      <a:pP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650419">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126-1-0218</a:t>
                      </a:r>
                    </a:p>
                  </a:txBody>
                  <a:tcPr marL="68580" marR="68580"/>
                </a:tc>
                <a:tc>
                  <a:txBody>
                    <a:bodyPr/>
                    <a:lstStyle/>
                    <a:p>
                      <a:pPr rtl="1"/>
                      <a:r>
                        <a:rPr lang="he-IL" dirty="0">
                          <a:latin typeface="David" panose="020E0502060401010101" pitchFamily="34" charset="-79"/>
                          <a:cs typeface="David" panose="020E0502060401010101" pitchFamily="34" charset="-79"/>
                        </a:rPr>
                        <a:t>לחש, נחש וחלום:מאגיית החלום היהודית</a:t>
                      </a:r>
                    </a:p>
                  </a:txBody>
                  <a:tcPr marL="68580" marR="68580"/>
                </a:tc>
                <a:tc>
                  <a:txBody>
                    <a:bodyPr/>
                    <a:lstStyle/>
                    <a:p>
                      <a:pPr rtl="1"/>
                      <a:r>
                        <a:rPr lang="he-IL" dirty="0">
                          <a:latin typeface="David" panose="020E0502060401010101" pitchFamily="34" charset="-79"/>
                          <a:cs typeface="David" panose="020E0502060401010101" pitchFamily="34" charset="-79"/>
                        </a:rPr>
                        <a:t>פרופ' יובל</a:t>
                      </a:r>
                      <a:r>
                        <a:rPr lang="he-IL" baseline="0" dirty="0">
                          <a:latin typeface="David" panose="020E0502060401010101" pitchFamily="34" charset="-79"/>
                          <a:cs typeface="David" panose="020E0502060401010101" pitchFamily="34" charset="-79"/>
                        </a:rPr>
                        <a:t> הררי</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ד</a:t>
                      </a:r>
                    </a:p>
                  </a:txBody>
                  <a:tcPr marL="68580" marR="68580"/>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rPr>
                        <a:t>14-16</a:t>
                      </a:r>
                    </a:p>
                  </a:txBody>
                  <a:tcPr marL="68580" marR="68580"/>
                </a:tc>
                <a:extLst>
                  <a:ext uri="{0D108BD9-81ED-4DB2-BD59-A6C34878D82A}">
                    <a16:rowId xmlns:a16="http://schemas.microsoft.com/office/drawing/2014/main" val="10001"/>
                  </a:ext>
                </a:extLst>
              </a:tr>
              <a:tr h="387957">
                <a:tc>
                  <a:txBody>
                    <a:bodyPr/>
                    <a:lstStyle/>
                    <a:p>
                      <a:pPr rtl="1"/>
                      <a:r>
                        <a:rPr lang="he-IL" dirty="0">
                          <a:latin typeface="David" panose="020E0502060401010101" pitchFamily="34" charset="-79"/>
                          <a:cs typeface="David" panose="020E0502060401010101" pitchFamily="34" charset="-79"/>
                        </a:rPr>
                        <a:t>מחשבת ישראל</a:t>
                      </a:r>
                    </a:p>
                    <a:p>
                      <a:pPr rtl="1"/>
                      <a:r>
                        <a:rPr lang="en-US" dirty="0">
                          <a:latin typeface="David" panose="020E0502060401010101" pitchFamily="34" charset="-79"/>
                          <a:cs typeface="David" panose="020E0502060401010101" pitchFamily="34" charset="-79"/>
                        </a:rPr>
                        <a:t>126-1-0236</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נשואין, גירושין ומה שבינהם בספרות ההלכה</a:t>
                      </a:r>
                    </a:p>
                  </a:txBody>
                  <a:tcPr marL="68580" marR="68580"/>
                </a:tc>
                <a:tc>
                  <a:txBody>
                    <a:bodyPr/>
                    <a:lstStyle/>
                    <a:p>
                      <a:pPr rtl="1"/>
                      <a:r>
                        <a:rPr lang="he-IL" dirty="0">
                          <a:latin typeface="David" panose="020E0502060401010101" pitchFamily="34" charset="-79"/>
                          <a:cs typeface="David" panose="020E0502060401010101" pitchFamily="34" charset="-79"/>
                        </a:rPr>
                        <a:t>פרופ' רמי ריינר</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ד</a:t>
                      </a:r>
                    </a:p>
                  </a:txBody>
                  <a:tcPr marL="68580" marR="68580"/>
                </a:tc>
                <a:tc>
                  <a:txBody>
                    <a:bodyPr/>
                    <a:lstStyle/>
                    <a:p>
                      <a:pPr rtl="1"/>
                      <a:r>
                        <a:rPr lang="he-IL" dirty="0">
                          <a:latin typeface="David" panose="020E0502060401010101" pitchFamily="34" charset="-79"/>
                          <a:cs typeface="David" panose="020E0502060401010101" pitchFamily="34" charset="-79"/>
                        </a:rPr>
                        <a:t>16-18</a:t>
                      </a:r>
                    </a:p>
                  </a:txBody>
                  <a:tcPr marL="68580" marR="68580"/>
                </a:tc>
                <a:extLst>
                  <a:ext uri="{0D108BD9-81ED-4DB2-BD59-A6C34878D82A}">
                    <a16:rowId xmlns:a16="http://schemas.microsoft.com/office/drawing/2014/main" val="10002"/>
                  </a:ext>
                </a:extLst>
              </a:tr>
              <a:tr h="650419">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126-1-1721</a:t>
                      </a:r>
                    </a:p>
                  </a:txBody>
                  <a:tcPr marL="68580" marR="68580"/>
                </a:tc>
                <a:tc>
                  <a:txBody>
                    <a:bodyPr/>
                    <a:lstStyle/>
                    <a:p>
                      <a:pPr rtl="1"/>
                      <a:r>
                        <a:rPr lang="he-IL" dirty="0">
                          <a:latin typeface="David" panose="020E0502060401010101" pitchFamily="34" charset="-79"/>
                          <a:cs typeface="David" panose="020E0502060401010101" pitchFamily="34" charset="-79"/>
                        </a:rPr>
                        <a:t>מבוא למחשבת חז"ל </a:t>
                      </a:r>
                      <a:r>
                        <a:rPr lang="he-IL" dirty="0" err="1">
                          <a:latin typeface="David" panose="020E0502060401010101" pitchFamily="34" charset="-79"/>
                          <a:cs typeface="David" panose="020E0502060401010101" pitchFamily="34" charset="-79"/>
                        </a:rPr>
                        <a:t>וספרותה</a:t>
                      </a:r>
                      <a:r>
                        <a:rPr lang="he-IL" dirty="0">
                          <a:latin typeface="David" panose="020E0502060401010101" pitchFamily="34" charset="-79"/>
                          <a:cs typeface="David" panose="020E0502060401010101" pitchFamily="34" charset="-79"/>
                        </a:rPr>
                        <a:t>: </a:t>
                      </a:r>
                      <a:r>
                        <a:rPr lang="he-IL" dirty="0" err="1">
                          <a:latin typeface="David" panose="020E0502060401010101" pitchFamily="34" charset="-79"/>
                          <a:cs typeface="David" panose="020E0502060401010101" pitchFamily="34" charset="-79"/>
                        </a:rPr>
                        <a:t>האמוראיים</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פרופ' רמי ריינר</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ג'</a:t>
                      </a:r>
                    </a:p>
                  </a:txBody>
                  <a:tcPr marL="68580" marR="68580"/>
                </a:tc>
                <a:tc>
                  <a:txBody>
                    <a:bodyPr/>
                    <a:lstStyle/>
                    <a:p>
                      <a:pPr rtl="1"/>
                      <a:r>
                        <a:rPr lang="he-IL" dirty="0">
                          <a:latin typeface="David" panose="020E0502060401010101" pitchFamily="34" charset="-79"/>
                          <a:cs typeface="David" panose="020E0502060401010101" pitchFamily="34" charset="-79"/>
                        </a:rPr>
                        <a:t>16-18</a:t>
                      </a:r>
                    </a:p>
                  </a:txBody>
                  <a:tcPr marL="68580" marR="68580"/>
                </a:tc>
                <a:extLst>
                  <a:ext uri="{0D108BD9-81ED-4DB2-BD59-A6C34878D82A}">
                    <a16:rowId xmlns:a16="http://schemas.microsoft.com/office/drawing/2014/main" val="10006"/>
                  </a:ext>
                </a:extLst>
              </a:tr>
              <a:tr h="650419">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126-1-322</a:t>
                      </a:r>
                    </a:p>
                  </a:txBody>
                  <a:tcPr marL="68580" marR="68580"/>
                </a:tc>
                <a:tc>
                  <a:txBody>
                    <a:bodyPr/>
                    <a:lstStyle/>
                    <a:p>
                      <a:pPr rtl="1"/>
                      <a:r>
                        <a:rPr lang="he-IL" dirty="0">
                          <a:latin typeface="David" panose="020E0502060401010101" pitchFamily="34" charset="-79"/>
                          <a:cs typeface="David" panose="020E0502060401010101" pitchFamily="34" charset="-79"/>
                        </a:rPr>
                        <a:t>ישו האדם והאל ביהדות העתיקה </a:t>
                      </a:r>
                      <a:r>
                        <a:rPr lang="he-IL" b="1" dirty="0">
                          <a:latin typeface="David" panose="020E0502060401010101" pitchFamily="34" charset="-79"/>
                          <a:cs typeface="David" panose="020E0502060401010101" pitchFamily="34" charset="-79"/>
                        </a:rPr>
                        <a:t>(נלמד באנגלית)</a:t>
                      </a:r>
                    </a:p>
                  </a:txBody>
                  <a:tcPr marL="68580" marR="68580"/>
                </a:tc>
                <a:tc>
                  <a:txBody>
                    <a:bodyPr/>
                    <a:lstStyle/>
                    <a:p>
                      <a:pPr rtl="1"/>
                      <a:r>
                        <a:rPr lang="he-IL" dirty="0">
                          <a:latin typeface="David" panose="020E0502060401010101" pitchFamily="34" charset="-79"/>
                          <a:cs typeface="David" panose="020E0502060401010101" pitchFamily="34" charset="-79"/>
                        </a:rPr>
                        <a:t>פרופ' מיכל בר-אשר סיגל</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ג</a:t>
                      </a:r>
                    </a:p>
                  </a:txBody>
                  <a:tcPr marL="68580" marR="68580"/>
                </a:tc>
                <a:tc>
                  <a:txBody>
                    <a:bodyPr/>
                    <a:lstStyle/>
                    <a:p>
                      <a:pPr rtl="1"/>
                      <a:r>
                        <a:rPr lang="he-IL" dirty="0">
                          <a:latin typeface="David" panose="020E0502060401010101" pitchFamily="34" charset="-79"/>
                          <a:cs typeface="David" panose="020E0502060401010101" pitchFamily="34" charset="-79"/>
                        </a:rPr>
                        <a:t>10-12</a:t>
                      </a:r>
                    </a:p>
                  </a:txBody>
                  <a:tcPr marL="68580" marR="68580"/>
                </a:tc>
                <a:extLst>
                  <a:ext uri="{0D108BD9-81ED-4DB2-BD59-A6C34878D82A}">
                    <a16:rowId xmlns:a16="http://schemas.microsoft.com/office/drawing/2014/main" val="10007"/>
                  </a:ext>
                </a:extLst>
              </a:tr>
              <a:tr h="650419">
                <a:tc>
                  <a:txBody>
                    <a:bodyPr/>
                    <a:lstStyle/>
                    <a:p>
                      <a:pPr rtl="1"/>
                      <a:r>
                        <a:rPr lang="he-IL" dirty="0">
                          <a:latin typeface="David" panose="020E0502060401010101" pitchFamily="34" charset="-79"/>
                          <a:cs typeface="David" panose="020E0502060401010101" pitchFamily="34" charset="-79"/>
                        </a:rPr>
                        <a:t>מחשבת ישראל</a:t>
                      </a:r>
                    </a:p>
                    <a:p>
                      <a:pPr rtl="1"/>
                      <a:r>
                        <a:rPr lang="en-US" dirty="0">
                          <a:latin typeface="David" panose="020E0502060401010101" pitchFamily="34" charset="-79"/>
                          <a:cs typeface="David" panose="020E0502060401010101" pitchFamily="34" charset="-79"/>
                        </a:rPr>
                        <a:t>126-1-0088</a:t>
                      </a:r>
                    </a:p>
                  </a:txBody>
                  <a:tcPr marL="68580" marR="68580"/>
                </a:tc>
                <a:tc>
                  <a:txBody>
                    <a:bodyPr/>
                    <a:lstStyle/>
                    <a:p>
                      <a:pPr rtl="1"/>
                      <a:r>
                        <a:rPr lang="he-IL" dirty="0">
                          <a:latin typeface="David" panose="020E0502060401010101" pitchFamily="34" charset="-79"/>
                          <a:cs typeface="David" panose="020E0502060401010101" pitchFamily="34" charset="-79"/>
                        </a:rPr>
                        <a:t>גיבורי המקרא בעיני חז"ל</a:t>
                      </a:r>
                    </a:p>
                  </a:txBody>
                  <a:tcPr marL="68580" marR="68580"/>
                </a:tc>
                <a:tc>
                  <a:txBody>
                    <a:bodyPr/>
                    <a:lstStyle/>
                    <a:p>
                      <a:pPr rtl="1"/>
                      <a:r>
                        <a:rPr lang="he-IL" dirty="0">
                          <a:latin typeface="David" panose="020E0502060401010101" pitchFamily="34" charset="-79"/>
                          <a:cs typeface="David" panose="020E0502060401010101" pitchFamily="34" charset="-79"/>
                        </a:rPr>
                        <a:t>ד"ר עדיאל</a:t>
                      </a:r>
                      <a:r>
                        <a:rPr lang="he-IL" baseline="0" dirty="0">
                          <a:latin typeface="David" panose="020E0502060401010101" pitchFamily="34" charset="-79"/>
                          <a:cs typeface="David" panose="020E0502060401010101" pitchFamily="34" charset="-79"/>
                        </a:rPr>
                        <a:t> קדרי</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14-16</a:t>
                      </a:r>
                    </a:p>
                  </a:txBody>
                  <a:tcPr marL="68580" marR="68580"/>
                </a:tc>
                <a:extLst>
                  <a:ext uri="{0D108BD9-81ED-4DB2-BD59-A6C34878D82A}">
                    <a16:rowId xmlns:a16="http://schemas.microsoft.com/office/drawing/2014/main" val="10003"/>
                  </a:ext>
                </a:extLst>
              </a:tr>
              <a:tr h="650419">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126-1-1271</a:t>
                      </a:r>
                    </a:p>
                  </a:txBody>
                  <a:tcPr marL="68580" marR="68580"/>
                </a:tc>
                <a:tc>
                  <a:txBody>
                    <a:bodyPr/>
                    <a:lstStyle/>
                    <a:p>
                      <a:pPr rtl="1"/>
                      <a:r>
                        <a:rPr lang="he-IL" dirty="0">
                          <a:latin typeface="David" panose="020E0502060401010101" pitchFamily="34" charset="-79"/>
                          <a:cs typeface="David" panose="020E0502060401010101" pitchFamily="34" charset="-79"/>
                        </a:rPr>
                        <a:t>קריאה בספר הזוהר למתחילים</a:t>
                      </a:r>
                    </a:p>
                  </a:txBody>
                  <a:tcPr marL="68580" marR="68580"/>
                </a:tc>
                <a:tc>
                  <a:txBody>
                    <a:bodyPr/>
                    <a:lstStyle/>
                    <a:p>
                      <a:pPr rtl="1"/>
                      <a:r>
                        <a:rPr lang="he-IL" dirty="0">
                          <a:latin typeface="David" panose="020E0502060401010101" pitchFamily="34" charset="-79"/>
                          <a:cs typeface="David" panose="020E0502060401010101" pitchFamily="34" charset="-79"/>
                        </a:rPr>
                        <a:t>ד"ר יהודית וייס</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ד'</a:t>
                      </a:r>
                    </a:p>
                  </a:txBody>
                  <a:tcPr marL="68580" marR="68580"/>
                </a:tc>
                <a:tc>
                  <a:txBody>
                    <a:bodyPr/>
                    <a:lstStyle/>
                    <a:p>
                      <a:pPr rtl="1"/>
                      <a:r>
                        <a:rPr lang="he-IL" dirty="0">
                          <a:latin typeface="David" panose="020E0502060401010101" pitchFamily="34" charset="-79"/>
                          <a:cs typeface="David" panose="020E0502060401010101" pitchFamily="34" charset="-79"/>
                        </a:rPr>
                        <a:t>10-12</a:t>
                      </a:r>
                    </a:p>
                  </a:txBody>
                  <a:tcPr marL="68580" marR="68580"/>
                </a:tc>
                <a:extLst>
                  <a:ext uri="{0D108BD9-81ED-4DB2-BD59-A6C34878D82A}">
                    <a16:rowId xmlns:a16="http://schemas.microsoft.com/office/drawing/2014/main" val="10004"/>
                  </a:ext>
                </a:extLst>
              </a:tr>
              <a:tr h="650419">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126-1-1651</a:t>
                      </a:r>
                    </a:p>
                  </a:txBody>
                  <a:tcPr marL="68580" marR="68580"/>
                </a:tc>
                <a:tc>
                  <a:txBody>
                    <a:bodyPr/>
                    <a:lstStyle/>
                    <a:p>
                      <a:pPr rtl="1"/>
                      <a:r>
                        <a:rPr lang="he-IL" dirty="0">
                          <a:latin typeface="David" panose="020E0502060401010101" pitchFamily="34" charset="-79"/>
                          <a:cs typeface="David" panose="020E0502060401010101" pitchFamily="34" charset="-79"/>
                        </a:rPr>
                        <a:t>מבוא לפילוסופיה יהודית מודרנית</a:t>
                      </a:r>
                      <a:r>
                        <a:rPr lang="he-IL" baseline="0" dirty="0">
                          <a:latin typeface="David" panose="020E0502060401010101" pitchFamily="34" charset="-79"/>
                          <a:cs typeface="David" panose="020E0502060401010101" pitchFamily="34" charset="-79"/>
                        </a:rPr>
                        <a:t> המאה העשרים</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ד"ר ניחם רוס</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12-14</a:t>
                      </a:r>
                    </a:p>
                  </a:txBody>
                  <a:tcPr marL="68580" marR="68580"/>
                </a:tc>
                <a:extLst>
                  <a:ext uri="{0D108BD9-81ED-4DB2-BD59-A6C34878D82A}">
                    <a16:rowId xmlns:a16="http://schemas.microsoft.com/office/drawing/2014/main" val="10005"/>
                  </a:ext>
                </a:extLst>
              </a:tr>
            </a:tbl>
          </a:graphicData>
        </a:graphic>
      </p:graphicFrame>
      <p:graphicFrame>
        <p:nvGraphicFramePr>
          <p:cNvPr id="5" name="טבלה 4"/>
          <p:cNvGraphicFramePr>
            <a:graphicFrameLocks noGrp="1"/>
          </p:cNvGraphicFramePr>
          <p:nvPr/>
        </p:nvGraphicFramePr>
        <p:xfrm>
          <a:off x="386548" y="189840"/>
          <a:ext cx="6336704" cy="883920"/>
        </p:xfrm>
        <a:graphic>
          <a:graphicData uri="http://schemas.openxmlformats.org/drawingml/2006/table">
            <a:tbl>
              <a:tblPr rtl="1" firstRow="1" bandRow="1">
                <a:tableStyleId>{93296810-A885-4BE3-A3E7-6D5BEEA58F35}</a:tableStyleId>
              </a:tblPr>
              <a:tblGrid>
                <a:gridCol w="6336704">
                  <a:extLst>
                    <a:ext uri="{9D8B030D-6E8A-4147-A177-3AD203B41FA5}">
                      <a16:colId xmlns:a16="http://schemas.microsoft.com/office/drawing/2014/main" val="20000"/>
                    </a:ext>
                  </a:extLst>
                </a:gridCol>
              </a:tblGrid>
              <a:tr h="357692">
                <a:tc>
                  <a:txBody>
                    <a:bodyPr/>
                    <a:lstStyle/>
                    <a:p>
                      <a:pPr algn="ctr" rtl="1"/>
                      <a:r>
                        <a:rPr lang="he-IL" sz="2800" dirty="0">
                          <a:latin typeface="David" panose="020E0502060401010101" pitchFamily="34" charset="-79"/>
                          <a:cs typeface="David" panose="020E0502060401010101" pitchFamily="34" charset="-79"/>
                        </a:rPr>
                        <a:t>סמסטר ב</a:t>
                      </a:r>
                    </a:p>
                  </a:txBody>
                  <a:tcPr/>
                </a:tc>
                <a:extLst>
                  <a:ext uri="{0D108BD9-81ED-4DB2-BD59-A6C34878D82A}">
                    <a16:rowId xmlns:a16="http://schemas.microsoft.com/office/drawing/2014/main" val="10000"/>
                  </a:ext>
                </a:extLst>
              </a:tr>
              <a:tr h="290379">
                <a:tc>
                  <a:txBody>
                    <a:bodyPr/>
                    <a:lstStyle/>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3645307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1161551644"/>
              </p:ext>
            </p:extLst>
          </p:nvPr>
        </p:nvGraphicFramePr>
        <p:xfrm>
          <a:off x="385590" y="1232262"/>
          <a:ext cx="11543058" cy="5263731"/>
        </p:xfrm>
        <a:graphic>
          <a:graphicData uri="http://schemas.openxmlformats.org/drawingml/2006/table">
            <a:tbl>
              <a:tblPr rtl="1" firstRow="1" bandRow="1">
                <a:tableStyleId>{E8B1032C-EA38-4F05-BA0D-38AFFFC7BED3}</a:tableStyleId>
              </a:tblPr>
              <a:tblGrid>
                <a:gridCol w="2862477">
                  <a:extLst>
                    <a:ext uri="{9D8B030D-6E8A-4147-A177-3AD203B41FA5}">
                      <a16:colId xmlns:a16="http://schemas.microsoft.com/office/drawing/2014/main" val="20000"/>
                    </a:ext>
                  </a:extLst>
                </a:gridCol>
                <a:gridCol w="3392396">
                  <a:extLst>
                    <a:ext uri="{9D8B030D-6E8A-4147-A177-3AD203B41FA5}">
                      <a16:colId xmlns:a16="http://schemas.microsoft.com/office/drawing/2014/main" val="20001"/>
                    </a:ext>
                  </a:extLst>
                </a:gridCol>
                <a:gridCol w="2249503">
                  <a:extLst>
                    <a:ext uri="{9D8B030D-6E8A-4147-A177-3AD203B41FA5}">
                      <a16:colId xmlns:a16="http://schemas.microsoft.com/office/drawing/2014/main" val="20002"/>
                    </a:ext>
                  </a:extLst>
                </a:gridCol>
                <a:gridCol w="752858">
                  <a:extLst>
                    <a:ext uri="{9D8B030D-6E8A-4147-A177-3AD203B41FA5}">
                      <a16:colId xmlns:a16="http://schemas.microsoft.com/office/drawing/2014/main" val="20003"/>
                    </a:ext>
                  </a:extLst>
                </a:gridCol>
                <a:gridCol w="901097">
                  <a:extLst>
                    <a:ext uri="{9D8B030D-6E8A-4147-A177-3AD203B41FA5}">
                      <a16:colId xmlns:a16="http://schemas.microsoft.com/office/drawing/2014/main" val="20004"/>
                    </a:ext>
                  </a:extLst>
                </a:gridCol>
                <a:gridCol w="1384727">
                  <a:extLst>
                    <a:ext uri="{9D8B030D-6E8A-4147-A177-3AD203B41FA5}">
                      <a16:colId xmlns:a16="http://schemas.microsoft.com/office/drawing/2014/main" val="20005"/>
                    </a:ext>
                  </a:extLst>
                </a:gridCol>
              </a:tblGrid>
              <a:tr h="457156">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שם הקורס</a:t>
                      </a:r>
                    </a:p>
                  </a:txBody>
                  <a:tcPr/>
                </a:tc>
                <a:tc>
                  <a:txBody>
                    <a:bodyPr/>
                    <a:lstStyle/>
                    <a:p>
                      <a:pPr rtl="1"/>
                      <a:r>
                        <a:rPr lang="he-IL" dirty="0">
                          <a:latin typeface="David" panose="020E0502060401010101" pitchFamily="34" charset="-79"/>
                          <a:cs typeface="David" panose="020E0502060401010101" pitchFamily="34" charset="-79"/>
                        </a:rPr>
                        <a:t>מרצה</a:t>
                      </a:r>
                    </a:p>
                  </a:txBody>
                  <a:tcPr/>
                </a:tc>
                <a:tc>
                  <a:txBody>
                    <a:bodyPr/>
                    <a:lstStyle/>
                    <a:p>
                      <a:pPr rtl="1"/>
                      <a:r>
                        <a:rPr lang="he-IL" dirty="0">
                          <a:latin typeface="David" panose="020E0502060401010101" pitchFamily="34" charset="-79"/>
                          <a:cs typeface="David" panose="020E0502060401010101" pitchFamily="34" charset="-79"/>
                        </a:rPr>
                        <a:t>סמס'</a:t>
                      </a:r>
                    </a:p>
                  </a:txBody>
                  <a:tcPr/>
                </a:tc>
                <a:tc>
                  <a:txBody>
                    <a:bodyPr/>
                    <a:lstStyle/>
                    <a:p>
                      <a:pPr rtl="1"/>
                      <a:r>
                        <a:rPr lang="he-IL" dirty="0">
                          <a:latin typeface="David" panose="020E0502060401010101" pitchFamily="34" charset="-79"/>
                          <a:cs typeface="David" panose="020E0502060401010101" pitchFamily="34" charset="-79"/>
                        </a:rPr>
                        <a:t>יום</a:t>
                      </a:r>
                    </a:p>
                  </a:txBody>
                  <a:tcPr/>
                </a:tc>
                <a:tc>
                  <a:txBody>
                    <a:bodyPr/>
                    <a:lstStyle/>
                    <a:p>
                      <a:pP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650419">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126-1-0292</a:t>
                      </a:r>
                    </a:p>
                  </a:txBody>
                  <a:tcPr marL="68580" marR="68580"/>
                </a:tc>
                <a:tc>
                  <a:txBody>
                    <a:bodyPr/>
                    <a:lstStyle/>
                    <a:p>
                      <a:pPr rtl="1"/>
                      <a:r>
                        <a:rPr lang="he-IL" dirty="0">
                          <a:latin typeface="David" panose="020E0502060401010101" pitchFamily="34" charset="-79"/>
                          <a:cs typeface="David" panose="020E0502060401010101" pitchFamily="34" charset="-79"/>
                        </a:rPr>
                        <a:t>מהפכה ורציפות ברעיון המסורת</a:t>
                      </a:r>
                    </a:p>
                  </a:txBody>
                  <a:tcPr marL="68580" marR="68580"/>
                </a:tc>
                <a:tc>
                  <a:txBody>
                    <a:bodyPr/>
                    <a:lstStyle/>
                    <a:p>
                      <a:pPr rtl="1"/>
                      <a:r>
                        <a:rPr lang="he-IL" dirty="0">
                          <a:latin typeface="David" panose="020E0502060401010101" pitchFamily="34" charset="-79"/>
                          <a:cs typeface="David" panose="020E0502060401010101" pitchFamily="34" charset="-79"/>
                        </a:rPr>
                        <a:t>ד"ר ניחם רוס</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16-18</a:t>
                      </a:r>
                    </a:p>
                  </a:txBody>
                  <a:tcPr marL="68580" marR="68580"/>
                </a:tc>
                <a:extLst>
                  <a:ext uri="{0D108BD9-81ED-4DB2-BD59-A6C34878D82A}">
                    <a16:rowId xmlns:a16="http://schemas.microsoft.com/office/drawing/2014/main" val="10001"/>
                  </a:ext>
                </a:extLst>
              </a:tr>
              <a:tr h="387957">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126-1-1771</a:t>
                      </a:r>
                    </a:p>
                  </a:txBody>
                  <a:tcPr marL="68580" marR="68580"/>
                </a:tc>
                <a:tc>
                  <a:txBody>
                    <a:bodyPr/>
                    <a:lstStyle/>
                    <a:p>
                      <a:pPr rtl="1"/>
                      <a:r>
                        <a:rPr lang="he-IL" dirty="0">
                          <a:latin typeface="David" panose="020E0502060401010101" pitchFamily="34" charset="-79"/>
                          <a:cs typeface="David" panose="020E0502060401010101" pitchFamily="34" charset="-79"/>
                        </a:rPr>
                        <a:t>מבוא לפילוסופיה יהודית של הרמב"ם</a:t>
                      </a:r>
                    </a:p>
                  </a:txBody>
                  <a:tcPr marL="68580" marR="68580"/>
                </a:tc>
                <a:tc>
                  <a:txBody>
                    <a:bodyPr/>
                    <a:lstStyle/>
                    <a:p>
                      <a:r>
                        <a:rPr lang="he-IL" dirty="0">
                          <a:latin typeface="David" panose="020E0502060401010101" pitchFamily="34" charset="-79"/>
                          <a:cs typeface="David" panose="020E0502060401010101" pitchFamily="34" charset="-79"/>
                        </a:rPr>
                        <a:t>ד"ר שלום</a:t>
                      </a:r>
                      <a:r>
                        <a:rPr lang="he-IL" baseline="0" dirty="0">
                          <a:latin typeface="David" panose="020E0502060401010101" pitchFamily="34" charset="-79"/>
                          <a:cs typeface="David" panose="020E0502060401010101" pitchFamily="34" charset="-79"/>
                        </a:rPr>
                        <a:t> צדיק</a:t>
                      </a:r>
                      <a:endParaRPr lang="he-IL" dirty="0">
                        <a:latin typeface="David" panose="020E0502060401010101" pitchFamily="34" charset="-79"/>
                        <a:cs typeface="David" panose="020E0502060401010101" pitchFamily="34" charset="-79"/>
                      </a:endParaRPr>
                    </a:p>
                  </a:txBody>
                  <a:tcPr marL="68580" marR="68580"/>
                </a:tc>
                <a:tc>
                  <a:txBody>
                    <a:bodyPr/>
                    <a:lstStyle/>
                    <a:p>
                      <a:r>
                        <a:rPr lang="he-IL" dirty="0">
                          <a:latin typeface="David" panose="020E0502060401010101" pitchFamily="34" charset="-79"/>
                          <a:cs typeface="David" panose="020E0502060401010101" pitchFamily="34" charset="-79"/>
                        </a:rPr>
                        <a:t>ב</a:t>
                      </a:r>
                    </a:p>
                  </a:txBody>
                  <a:tcPr marL="68580" marR="68580"/>
                </a:tc>
                <a:tc>
                  <a:txBody>
                    <a:bodyPr/>
                    <a:lstStyle/>
                    <a:p>
                      <a:r>
                        <a:rPr lang="he-IL" dirty="0">
                          <a:latin typeface="David" panose="020E0502060401010101" pitchFamily="34" charset="-79"/>
                          <a:cs typeface="David" panose="020E0502060401010101" pitchFamily="34" charset="-79"/>
                        </a:rPr>
                        <a:t>א'</a:t>
                      </a:r>
                    </a:p>
                  </a:txBody>
                  <a:tcPr marL="68580" marR="68580"/>
                </a:tc>
                <a:tc>
                  <a:txBody>
                    <a:bodyPr/>
                    <a:lstStyle/>
                    <a:p>
                      <a:r>
                        <a:rPr lang="he-IL" dirty="0">
                          <a:latin typeface="David" panose="020E0502060401010101" pitchFamily="34" charset="-79"/>
                          <a:cs typeface="David" panose="020E0502060401010101" pitchFamily="34" charset="-79"/>
                        </a:rPr>
                        <a:t>10-12</a:t>
                      </a:r>
                    </a:p>
                  </a:txBody>
                  <a:tcPr marL="68580" marR="68580"/>
                </a:tc>
                <a:extLst>
                  <a:ext uri="{0D108BD9-81ED-4DB2-BD59-A6C34878D82A}">
                    <a16:rowId xmlns:a16="http://schemas.microsoft.com/office/drawing/2014/main" val="10002"/>
                  </a:ext>
                </a:extLst>
              </a:tr>
              <a:tr h="650419">
                <a:tc>
                  <a:txBody>
                    <a:bodyPr/>
                    <a:lstStyle/>
                    <a:p>
                      <a:pPr rtl="1"/>
                      <a:r>
                        <a:rPr lang="he-IL" dirty="0">
                          <a:latin typeface="David" panose="020E0502060401010101" pitchFamily="34" charset="-79"/>
                          <a:cs typeface="David" panose="020E0502060401010101" pitchFamily="34" charset="-79"/>
                        </a:rPr>
                        <a:t>מחשבת ישראל</a:t>
                      </a:r>
                    </a:p>
                    <a:p>
                      <a:pPr rtl="1"/>
                      <a:r>
                        <a:rPr lang="en-US" dirty="0">
                          <a:latin typeface="David" panose="020E0502060401010101" pitchFamily="34" charset="-79"/>
                          <a:cs typeface="David" panose="020E0502060401010101" pitchFamily="34" charset="-79"/>
                        </a:rPr>
                        <a:t>126-1-0317</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זמן,מקום וטקס מקודש במדרשי האגדה </a:t>
                      </a:r>
                    </a:p>
                  </a:txBody>
                  <a:tcPr marL="68580" marR="68580"/>
                </a:tc>
                <a:tc>
                  <a:txBody>
                    <a:bodyPr/>
                    <a:lstStyle/>
                    <a:p>
                      <a:r>
                        <a:rPr lang="he-IL" dirty="0">
                          <a:latin typeface="David" panose="020E0502060401010101" pitchFamily="34" charset="-79"/>
                          <a:cs typeface="David" panose="020E0502060401010101" pitchFamily="34" charset="-79"/>
                        </a:rPr>
                        <a:t>פרופ' עדיאל קדרי</a:t>
                      </a:r>
                    </a:p>
                  </a:txBody>
                  <a:tcPr marL="68580" marR="68580"/>
                </a:tc>
                <a:tc>
                  <a:txBody>
                    <a:bodyPr/>
                    <a:lstStyle/>
                    <a:p>
                      <a:r>
                        <a:rPr lang="he-IL" dirty="0">
                          <a:latin typeface="David" panose="020E0502060401010101" pitchFamily="34" charset="-79"/>
                          <a:cs typeface="David" panose="020E0502060401010101" pitchFamily="34" charset="-79"/>
                        </a:rPr>
                        <a:t>ב</a:t>
                      </a:r>
                    </a:p>
                  </a:txBody>
                  <a:tcPr marL="68580" marR="68580"/>
                </a:tc>
                <a:tc>
                  <a:txBody>
                    <a:bodyPr/>
                    <a:lstStyle/>
                    <a:p>
                      <a:r>
                        <a:rPr lang="he-IL" dirty="0">
                          <a:latin typeface="David" panose="020E0502060401010101" pitchFamily="34" charset="-79"/>
                          <a:cs typeface="David" panose="020E0502060401010101" pitchFamily="34" charset="-79"/>
                        </a:rPr>
                        <a:t>ב</a:t>
                      </a:r>
                    </a:p>
                  </a:txBody>
                  <a:tcPr marL="68580" marR="68580"/>
                </a:tc>
                <a:tc>
                  <a:txBody>
                    <a:bodyPr/>
                    <a:lstStyle/>
                    <a:p>
                      <a:r>
                        <a:rPr lang="he-IL" dirty="0">
                          <a:latin typeface="David" panose="020E0502060401010101" pitchFamily="34" charset="-79"/>
                          <a:cs typeface="David" panose="020E0502060401010101" pitchFamily="34" charset="-79"/>
                        </a:rPr>
                        <a:t>10-12</a:t>
                      </a:r>
                    </a:p>
                  </a:txBody>
                  <a:tcPr marL="68580" marR="68580"/>
                </a:tc>
                <a:extLst>
                  <a:ext uri="{0D108BD9-81ED-4DB2-BD59-A6C34878D82A}">
                    <a16:rowId xmlns:a16="http://schemas.microsoft.com/office/drawing/2014/main" val="10006"/>
                  </a:ext>
                </a:extLst>
              </a:tr>
              <a:tr h="650419">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126-1-0121</a:t>
                      </a:r>
                    </a:p>
                  </a:txBody>
                  <a:tcPr marL="68580" marR="68580"/>
                </a:tc>
                <a:tc>
                  <a:txBody>
                    <a:bodyPr/>
                    <a:lstStyle/>
                    <a:p>
                      <a:pPr rtl="1"/>
                      <a:r>
                        <a:rPr lang="he-IL" sz="1800" b="0" kern="1200" dirty="0">
                          <a:solidFill>
                            <a:schemeClr val="tx1"/>
                          </a:solidFill>
                          <a:effectLst/>
                          <a:latin typeface="David" panose="020E0502060401010101" pitchFamily="34" charset="-79"/>
                          <a:ea typeface="+mn-ea"/>
                          <a:cs typeface="David" panose="020E0502060401010101" pitchFamily="34" charset="-79"/>
                        </a:rPr>
                        <a:t>יהדות, אסלאם ומה שביניהם</a:t>
                      </a:r>
                      <a:endParaRPr lang="en-US" sz="1800" b="0" kern="1200" dirty="0">
                        <a:solidFill>
                          <a:schemeClr val="tx1"/>
                        </a:solidFill>
                        <a:effectLst/>
                        <a:latin typeface="David" panose="020E0502060401010101" pitchFamily="34" charset="-79"/>
                        <a:ea typeface="+mn-ea"/>
                        <a:cs typeface="David" panose="020E0502060401010101" pitchFamily="34" charset="-79"/>
                      </a:endParaRPr>
                    </a:p>
                    <a:p>
                      <a:pPr algn="ctr" rtl="1"/>
                      <a:r>
                        <a:rPr lang="he-IL" sz="1400" b="1" kern="1200" dirty="0">
                          <a:solidFill>
                            <a:schemeClr val="tx1"/>
                          </a:solidFill>
                          <a:effectLst/>
                          <a:latin typeface="David" panose="020E0502060401010101" pitchFamily="34" charset="-79"/>
                          <a:ea typeface="+mn-ea"/>
                          <a:cs typeface="David" panose="020E0502060401010101" pitchFamily="34" charset="-79"/>
                        </a:rPr>
                        <a:t>(קורס משותף על המחלקה ללימודי מזרח תיכון)</a:t>
                      </a:r>
                      <a:endParaRPr lang="he-IL" sz="1400" b="1" dirty="0">
                        <a:latin typeface="David" panose="020E0502060401010101" pitchFamily="34" charset="-79"/>
                        <a:cs typeface="David" panose="020E0502060401010101" pitchFamily="34" charset="-79"/>
                      </a:endParaRPr>
                    </a:p>
                  </a:txBody>
                  <a:tcPr marL="68580" marR="68580"/>
                </a:tc>
                <a:tc>
                  <a:txBody>
                    <a:bodyPr/>
                    <a:lstStyle/>
                    <a:p>
                      <a:r>
                        <a:rPr lang="he-IL" dirty="0">
                          <a:latin typeface="David" panose="020E0502060401010101" pitchFamily="34" charset="-79"/>
                          <a:cs typeface="David" panose="020E0502060401010101" pitchFamily="34" charset="-79"/>
                        </a:rPr>
                        <a:t>ד"ר שלום צדיק</a:t>
                      </a:r>
                    </a:p>
                    <a:p>
                      <a:r>
                        <a:rPr lang="he-IL" dirty="0">
                          <a:latin typeface="David" panose="020E0502060401010101" pitchFamily="34" charset="-79"/>
                          <a:cs typeface="David" panose="020E0502060401010101" pitchFamily="34" charset="-79"/>
                        </a:rPr>
                        <a:t>פרופ' דניאלה טלמון-הלר</a:t>
                      </a:r>
                    </a:p>
                  </a:txBody>
                  <a:tcPr marL="68580" marR="68580"/>
                </a:tc>
                <a:tc>
                  <a:txBody>
                    <a:bodyPr/>
                    <a:lstStyle/>
                    <a:p>
                      <a:r>
                        <a:rPr lang="he-IL" dirty="0">
                          <a:latin typeface="David" panose="020E0502060401010101" pitchFamily="34" charset="-79"/>
                          <a:cs typeface="David" panose="020E0502060401010101" pitchFamily="34" charset="-79"/>
                        </a:rPr>
                        <a:t>ב</a:t>
                      </a:r>
                    </a:p>
                  </a:txBody>
                  <a:tcPr marL="68580" marR="68580"/>
                </a:tc>
                <a:tc>
                  <a:txBody>
                    <a:bodyPr/>
                    <a:lstStyle/>
                    <a:p>
                      <a:r>
                        <a:rPr lang="he-IL" dirty="0">
                          <a:latin typeface="David" panose="020E0502060401010101" pitchFamily="34" charset="-79"/>
                          <a:cs typeface="David" panose="020E0502060401010101" pitchFamily="34" charset="-79"/>
                        </a:rPr>
                        <a:t>ד</a:t>
                      </a:r>
                    </a:p>
                  </a:txBody>
                  <a:tcPr marL="68580" marR="68580"/>
                </a:tc>
                <a:tc>
                  <a:txBody>
                    <a:bodyPr/>
                    <a:lstStyle/>
                    <a:p>
                      <a:r>
                        <a:rPr lang="he-IL" dirty="0">
                          <a:latin typeface="David" panose="020E0502060401010101" pitchFamily="34" charset="-79"/>
                          <a:cs typeface="David" panose="020E0502060401010101" pitchFamily="34" charset="-79"/>
                        </a:rPr>
                        <a:t>8-10</a:t>
                      </a:r>
                    </a:p>
                  </a:txBody>
                  <a:tcPr marL="68580" marR="68580"/>
                </a:tc>
                <a:extLst>
                  <a:ext uri="{0D108BD9-81ED-4DB2-BD59-A6C34878D82A}">
                    <a16:rowId xmlns:a16="http://schemas.microsoft.com/office/drawing/2014/main" val="10007"/>
                  </a:ext>
                </a:extLst>
              </a:tr>
              <a:tr h="650419">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121-1-2791</a:t>
                      </a:r>
                    </a:p>
                  </a:txBody>
                  <a:tcPr marL="68580" marR="68580"/>
                </a:tc>
                <a:tc>
                  <a:txBody>
                    <a:bodyPr/>
                    <a:lstStyle/>
                    <a:p>
                      <a:pPr rtl="1"/>
                      <a:r>
                        <a:rPr lang="he-IL" dirty="0">
                          <a:latin typeface="David" panose="020E0502060401010101" pitchFamily="34" charset="-79"/>
                          <a:cs typeface="David" panose="020E0502060401010101" pitchFamily="34" charset="-79"/>
                        </a:rPr>
                        <a:t>מי כתב את התנ"ך? תהליכי התהוות ספרות המקרא</a:t>
                      </a:r>
                    </a:p>
                  </a:txBody>
                  <a:tcPr marL="68580" marR="68580"/>
                </a:tc>
                <a:tc>
                  <a:txBody>
                    <a:bodyPr/>
                    <a:lstStyle/>
                    <a:p>
                      <a:pPr rtl="1"/>
                      <a:r>
                        <a:rPr lang="he-IL" dirty="0">
                          <a:latin typeface="David" panose="020E0502060401010101" pitchFamily="34" charset="-79"/>
                          <a:cs typeface="David" panose="020E0502060401010101" pitchFamily="34" charset="-79"/>
                        </a:rPr>
                        <a:t>פרופ' ערן ויזל</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10-12</a:t>
                      </a:r>
                    </a:p>
                  </a:txBody>
                  <a:tcPr marL="68580" marR="68580"/>
                </a:tc>
                <a:extLst>
                  <a:ext uri="{0D108BD9-81ED-4DB2-BD59-A6C34878D82A}">
                    <a16:rowId xmlns:a16="http://schemas.microsoft.com/office/drawing/2014/main" val="10003"/>
                  </a:ext>
                </a:extLst>
              </a:tr>
              <a:tr h="650419">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121-1-1522</a:t>
                      </a:r>
                    </a:p>
                  </a:txBody>
                  <a:tcPr marL="68580" marR="68580"/>
                </a:tc>
                <a:tc>
                  <a:txBody>
                    <a:bodyPr/>
                    <a:lstStyle/>
                    <a:p>
                      <a:pPr rtl="1"/>
                      <a:r>
                        <a:rPr lang="he-IL" dirty="0">
                          <a:latin typeface="David" panose="020E0502060401010101" pitchFamily="34" charset="-79"/>
                          <a:cs typeface="David" panose="020E0502060401010101" pitchFamily="34" charset="-79"/>
                        </a:rPr>
                        <a:t>איך להבין ולפרש את התנ"ך? מפרשנות המקרא בימי הביניים ועד לפרשנות המקרא בימינו</a:t>
                      </a:r>
                    </a:p>
                  </a:txBody>
                  <a:tcPr marL="68580" marR="68580"/>
                </a:tc>
                <a:tc>
                  <a:txBody>
                    <a:bodyPr/>
                    <a:lstStyle/>
                    <a:p>
                      <a:pPr rtl="1"/>
                      <a:r>
                        <a:rPr lang="he-IL" dirty="0">
                          <a:latin typeface="David" panose="020E0502060401010101" pitchFamily="34" charset="-79"/>
                          <a:cs typeface="David" panose="020E0502060401010101" pitchFamily="34" charset="-79"/>
                        </a:rPr>
                        <a:t>פרופ' ערן ויזל</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14-16</a:t>
                      </a:r>
                    </a:p>
                  </a:txBody>
                  <a:tcPr marL="68580" marR="68580"/>
                </a:tc>
                <a:extLst>
                  <a:ext uri="{0D108BD9-81ED-4DB2-BD59-A6C34878D82A}">
                    <a16:rowId xmlns:a16="http://schemas.microsoft.com/office/drawing/2014/main" val="10004"/>
                  </a:ext>
                </a:extLst>
              </a:tr>
              <a:tr h="650419">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121-1-1901</a:t>
                      </a:r>
                    </a:p>
                  </a:txBody>
                  <a:tcPr marL="68580" marR="68580"/>
                </a:tc>
                <a:tc>
                  <a:txBody>
                    <a:bodyPr/>
                    <a:lstStyle/>
                    <a:p>
                      <a:pPr rtl="1"/>
                      <a:r>
                        <a:rPr lang="he-IL" dirty="0">
                          <a:latin typeface="David" panose="020E0502060401010101" pitchFamily="34" charset="-79"/>
                          <a:cs typeface="David" panose="020E0502060401010101" pitchFamily="34" charset="-79"/>
                        </a:rPr>
                        <a:t>'טובה חכמה מפנינים': קריאה בספר משלי</a:t>
                      </a:r>
                    </a:p>
                  </a:txBody>
                  <a:tcPr marL="68580" marR="68580"/>
                </a:tc>
                <a:tc>
                  <a:txBody>
                    <a:bodyPr/>
                    <a:lstStyle/>
                    <a:p>
                      <a:pPr rtl="1"/>
                      <a:r>
                        <a:rPr lang="he-IL" dirty="0">
                          <a:latin typeface="David" panose="020E0502060401010101" pitchFamily="34" charset="-79"/>
                          <a:cs typeface="David" panose="020E0502060401010101" pitchFamily="34" charset="-79"/>
                        </a:rPr>
                        <a:t>ד"ר עתר לבנה</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8-10</a:t>
                      </a:r>
                    </a:p>
                  </a:txBody>
                  <a:tcPr marL="68580" marR="68580"/>
                </a:tc>
                <a:extLst>
                  <a:ext uri="{0D108BD9-81ED-4DB2-BD59-A6C34878D82A}">
                    <a16:rowId xmlns:a16="http://schemas.microsoft.com/office/drawing/2014/main" val="10005"/>
                  </a:ext>
                </a:extLst>
              </a:tr>
            </a:tbl>
          </a:graphicData>
        </a:graphic>
      </p:graphicFrame>
      <p:graphicFrame>
        <p:nvGraphicFramePr>
          <p:cNvPr id="5" name="טבלה 4"/>
          <p:cNvGraphicFramePr>
            <a:graphicFrameLocks noGrp="1"/>
          </p:cNvGraphicFramePr>
          <p:nvPr/>
        </p:nvGraphicFramePr>
        <p:xfrm>
          <a:off x="386548" y="189840"/>
          <a:ext cx="6336704" cy="883920"/>
        </p:xfrm>
        <a:graphic>
          <a:graphicData uri="http://schemas.openxmlformats.org/drawingml/2006/table">
            <a:tbl>
              <a:tblPr rtl="1" firstRow="1" bandRow="1">
                <a:tableStyleId>{93296810-A885-4BE3-A3E7-6D5BEEA58F35}</a:tableStyleId>
              </a:tblPr>
              <a:tblGrid>
                <a:gridCol w="6336704">
                  <a:extLst>
                    <a:ext uri="{9D8B030D-6E8A-4147-A177-3AD203B41FA5}">
                      <a16:colId xmlns:a16="http://schemas.microsoft.com/office/drawing/2014/main" val="20000"/>
                    </a:ext>
                  </a:extLst>
                </a:gridCol>
              </a:tblGrid>
              <a:tr h="357692">
                <a:tc>
                  <a:txBody>
                    <a:bodyPr/>
                    <a:lstStyle/>
                    <a:p>
                      <a:pPr algn="ctr" rtl="1"/>
                      <a:r>
                        <a:rPr lang="he-IL" sz="2800" dirty="0">
                          <a:latin typeface="David" panose="020E0502060401010101" pitchFamily="34" charset="-79"/>
                          <a:cs typeface="David" panose="020E0502060401010101" pitchFamily="34" charset="-79"/>
                        </a:rPr>
                        <a:t>סמסטר ב</a:t>
                      </a:r>
                    </a:p>
                  </a:txBody>
                  <a:tcPr/>
                </a:tc>
                <a:extLst>
                  <a:ext uri="{0D108BD9-81ED-4DB2-BD59-A6C34878D82A}">
                    <a16:rowId xmlns:a16="http://schemas.microsoft.com/office/drawing/2014/main" val="10000"/>
                  </a:ext>
                </a:extLst>
              </a:tr>
              <a:tr h="290379">
                <a:tc>
                  <a:txBody>
                    <a:bodyPr/>
                    <a:lstStyle/>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367115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988883514"/>
              </p:ext>
            </p:extLst>
          </p:nvPr>
        </p:nvGraphicFramePr>
        <p:xfrm>
          <a:off x="385590" y="1232262"/>
          <a:ext cx="11543058" cy="4999750"/>
        </p:xfrm>
        <a:graphic>
          <a:graphicData uri="http://schemas.openxmlformats.org/drawingml/2006/table">
            <a:tbl>
              <a:tblPr rtl="1" firstRow="1" bandRow="1">
                <a:tableStyleId>{E8B1032C-EA38-4F05-BA0D-38AFFFC7BED3}</a:tableStyleId>
              </a:tblPr>
              <a:tblGrid>
                <a:gridCol w="2862477">
                  <a:extLst>
                    <a:ext uri="{9D8B030D-6E8A-4147-A177-3AD203B41FA5}">
                      <a16:colId xmlns:a16="http://schemas.microsoft.com/office/drawing/2014/main" val="20000"/>
                    </a:ext>
                  </a:extLst>
                </a:gridCol>
                <a:gridCol w="3392396">
                  <a:extLst>
                    <a:ext uri="{9D8B030D-6E8A-4147-A177-3AD203B41FA5}">
                      <a16:colId xmlns:a16="http://schemas.microsoft.com/office/drawing/2014/main" val="20001"/>
                    </a:ext>
                  </a:extLst>
                </a:gridCol>
                <a:gridCol w="2249503">
                  <a:extLst>
                    <a:ext uri="{9D8B030D-6E8A-4147-A177-3AD203B41FA5}">
                      <a16:colId xmlns:a16="http://schemas.microsoft.com/office/drawing/2014/main" val="20002"/>
                    </a:ext>
                  </a:extLst>
                </a:gridCol>
                <a:gridCol w="752858">
                  <a:extLst>
                    <a:ext uri="{9D8B030D-6E8A-4147-A177-3AD203B41FA5}">
                      <a16:colId xmlns:a16="http://schemas.microsoft.com/office/drawing/2014/main" val="20003"/>
                    </a:ext>
                  </a:extLst>
                </a:gridCol>
                <a:gridCol w="901097">
                  <a:extLst>
                    <a:ext uri="{9D8B030D-6E8A-4147-A177-3AD203B41FA5}">
                      <a16:colId xmlns:a16="http://schemas.microsoft.com/office/drawing/2014/main" val="20004"/>
                    </a:ext>
                  </a:extLst>
                </a:gridCol>
                <a:gridCol w="1384727">
                  <a:extLst>
                    <a:ext uri="{9D8B030D-6E8A-4147-A177-3AD203B41FA5}">
                      <a16:colId xmlns:a16="http://schemas.microsoft.com/office/drawing/2014/main" val="20005"/>
                    </a:ext>
                  </a:extLst>
                </a:gridCol>
              </a:tblGrid>
              <a:tr h="457156">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שם הקורס</a:t>
                      </a:r>
                    </a:p>
                  </a:txBody>
                  <a:tcPr/>
                </a:tc>
                <a:tc>
                  <a:txBody>
                    <a:bodyPr/>
                    <a:lstStyle/>
                    <a:p>
                      <a:pPr rtl="1"/>
                      <a:r>
                        <a:rPr lang="he-IL" dirty="0">
                          <a:latin typeface="David" panose="020E0502060401010101" pitchFamily="34" charset="-79"/>
                          <a:cs typeface="David" panose="020E0502060401010101" pitchFamily="34" charset="-79"/>
                        </a:rPr>
                        <a:t>מרצה</a:t>
                      </a:r>
                    </a:p>
                  </a:txBody>
                  <a:tcPr/>
                </a:tc>
                <a:tc>
                  <a:txBody>
                    <a:bodyPr/>
                    <a:lstStyle/>
                    <a:p>
                      <a:pPr rtl="1"/>
                      <a:r>
                        <a:rPr lang="he-IL" dirty="0">
                          <a:latin typeface="David" panose="020E0502060401010101" pitchFamily="34" charset="-79"/>
                          <a:cs typeface="David" panose="020E0502060401010101" pitchFamily="34" charset="-79"/>
                        </a:rPr>
                        <a:t>סמס'</a:t>
                      </a:r>
                    </a:p>
                  </a:txBody>
                  <a:tcPr/>
                </a:tc>
                <a:tc>
                  <a:txBody>
                    <a:bodyPr/>
                    <a:lstStyle/>
                    <a:p>
                      <a:pPr rtl="1"/>
                      <a:r>
                        <a:rPr lang="he-IL" dirty="0">
                          <a:latin typeface="David" panose="020E0502060401010101" pitchFamily="34" charset="-79"/>
                          <a:cs typeface="David" panose="020E0502060401010101" pitchFamily="34" charset="-79"/>
                        </a:rPr>
                        <a:t>יום</a:t>
                      </a:r>
                    </a:p>
                  </a:txBody>
                  <a:tcPr/>
                </a:tc>
                <a:tc>
                  <a:txBody>
                    <a:bodyPr/>
                    <a:lstStyle/>
                    <a:p>
                      <a:pP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650419">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121-1-1291</a:t>
                      </a:r>
                    </a:p>
                  </a:txBody>
                  <a:tcPr marL="68580" marR="68580"/>
                </a:tc>
                <a:tc>
                  <a:txBody>
                    <a:bodyPr/>
                    <a:lstStyle/>
                    <a:p>
                      <a:pPr rtl="1"/>
                      <a:r>
                        <a:rPr lang="he-IL" dirty="0">
                          <a:latin typeface="David" panose="020E0502060401010101" pitchFamily="34" charset="-79"/>
                          <a:cs typeface="David" panose="020E0502060401010101" pitchFamily="34" charset="-79"/>
                        </a:rPr>
                        <a:t>סיפורי יוסף</a:t>
                      </a:r>
                    </a:p>
                  </a:txBody>
                  <a:tcPr marL="68580" marR="68580"/>
                </a:tc>
                <a:tc>
                  <a:txBody>
                    <a:bodyPr/>
                    <a:lstStyle/>
                    <a:p>
                      <a:pPr rtl="1"/>
                      <a:r>
                        <a:rPr lang="he-IL" dirty="0">
                          <a:latin typeface="David" panose="020E0502060401010101" pitchFamily="34" charset="-79"/>
                          <a:cs typeface="David" panose="020E0502060401010101" pitchFamily="34" charset="-79"/>
                        </a:rPr>
                        <a:t>ד"ר עתר לבנה</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ד</a:t>
                      </a:r>
                    </a:p>
                  </a:txBody>
                  <a:tcPr marL="68580" marR="68580"/>
                </a:tc>
                <a:tc>
                  <a:txBody>
                    <a:bodyPr/>
                    <a:lstStyle/>
                    <a:p>
                      <a:pPr rtl="1"/>
                      <a:r>
                        <a:rPr lang="he-IL" dirty="0">
                          <a:latin typeface="David" panose="020E0502060401010101" pitchFamily="34" charset="-79"/>
                          <a:cs typeface="David" panose="020E0502060401010101" pitchFamily="34" charset="-79"/>
                        </a:rPr>
                        <a:t>10-12</a:t>
                      </a:r>
                    </a:p>
                  </a:txBody>
                  <a:tcPr marL="68580" marR="68580"/>
                </a:tc>
                <a:extLst>
                  <a:ext uri="{0D108BD9-81ED-4DB2-BD59-A6C34878D82A}">
                    <a16:rowId xmlns:a16="http://schemas.microsoft.com/office/drawing/2014/main" val="10001"/>
                  </a:ext>
                </a:extLst>
              </a:tr>
              <a:tr h="387957">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121-1-0114</a:t>
                      </a:r>
                    </a:p>
                  </a:txBody>
                  <a:tcPr marL="68580" marR="68580"/>
                </a:tc>
                <a:tc>
                  <a:txBody>
                    <a:bodyPr/>
                    <a:lstStyle/>
                    <a:p>
                      <a:pPr rtl="1"/>
                      <a:r>
                        <a:rPr lang="he-IL" dirty="0">
                          <a:latin typeface="David" panose="020E0502060401010101" pitchFamily="34" charset="-79"/>
                          <a:cs typeface="David" panose="020E0502060401010101" pitchFamily="34" charset="-79"/>
                        </a:rPr>
                        <a:t>ספרות המקרא על רקע מקבילות מספרות העולם העתיק</a:t>
                      </a:r>
                    </a:p>
                  </a:txBody>
                  <a:tcPr marL="68580" marR="68580"/>
                </a:tc>
                <a:tc>
                  <a:txBody>
                    <a:bodyPr/>
                    <a:lstStyle/>
                    <a:p>
                      <a:pPr rtl="1"/>
                      <a:r>
                        <a:rPr lang="he-IL" dirty="0">
                          <a:latin typeface="David" panose="020E0502060401010101" pitchFamily="34" charset="-79"/>
                          <a:cs typeface="David" panose="020E0502060401010101" pitchFamily="34" charset="-79"/>
                        </a:rPr>
                        <a:t>ד"ר דני ויינשטוב</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ד</a:t>
                      </a:r>
                    </a:p>
                  </a:txBody>
                  <a:tcPr marL="68580" marR="68580"/>
                </a:tc>
                <a:tc>
                  <a:txBody>
                    <a:bodyPr/>
                    <a:lstStyle/>
                    <a:p>
                      <a:pPr rtl="1"/>
                      <a:r>
                        <a:rPr lang="he-IL" dirty="0">
                          <a:latin typeface="David" panose="020E0502060401010101" pitchFamily="34" charset="-79"/>
                          <a:cs typeface="David" panose="020E0502060401010101" pitchFamily="34" charset="-79"/>
                        </a:rPr>
                        <a:t>14-16</a:t>
                      </a:r>
                    </a:p>
                  </a:txBody>
                  <a:tcPr marL="68580" marR="68580"/>
                </a:tc>
                <a:extLst>
                  <a:ext uri="{0D108BD9-81ED-4DB2-BD59-A6C34878D82A}">
                    <a16:rowId xmlns:a16="http://schemas.microsoft.com/office/drawing/2014/main" val="10002"/>
                  </a:ext>
                </a:extLst>
              </a:tr>
              <a:tr h="650419">
                <a:tc>
                  <a:txBody>
                    <a:bodyPr/>
                    <a:lstStyle/>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ארכיאולוגיה</a:t>
                      </a:r>
                    </a:p>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135-1-1021</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tc>
                <a:tc>
                  <a:txBody>
                    <a:bodyPr/>
                    <a:lstStyle/>
                    <a:p>
                      <a:pPr marL="90488" indent="0" algn="r" rtl="1"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מבוא לפרהיסטוריה של ארץ ישראל</a:t>
                      </a:r>
                    </a:p>
                  </a:txBody>
                  <a:tcPr marL="9525" marR="9525" marT="9525" marB="0" anchor="ctr"/>
                </a:tc>
                <a:tc>
                  <a:txBody>
                    <a:bodyPr/>
                    <a:lstStyle/>
                    <a:p>
                      <a:pPr algn="ctr" rtl="1"/>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פרופ' עפר מרדר</a:t>
                      </a:r>
                    </a:p>
                  </a:txBody>
                  <a:tcPr anchor="ctr"/>
                </a:tc>
                <a:tc>
                  <a:txBody>
                    <a:bodyPr/>
                    <a:lstStyle/>
                    <a:p>
                      <a:pPr algn="ctr" rtl="1"/>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ב'</a:t>
                      </a:r>
                    </a:p>
                  </a:txBody>
                  <a:tcPr anchor="ctr"/>
                </a:tc>
                <a:tc>
                  <a:txBody>
                    <a:bodyPr/>
                    <a:lstStyle/>
                    <a:p>
                      <a:pPr algn="ctr" rtl="1"/>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ב'</a:t>
                      </a:r>
                    </a:p>
                  </a:txBody>
                  <a:tcPr anchor="ctr"/>
                </a:tc>
                <a:tc>
                  <a:txBody>
                    <a:bodyPr/>
                    <a:lstStyle/>
                    <a:p>
                      <a:pPr algn="ctr" rtl="1"/>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14:00-16:00</a:t>
                      </a:r>
                    </a:p>
                  </a:txBody>
                  <a:tcPr anchor="ctr"/>
                </a:tc>
                <a:extLst>
                  <a:ext uri="{0D108BD9-81ED-4DB2-BD59-A6C34878D82A}">
                    <a16:rowId xmlns:a16="http://schemas.microsoft.com/office/drawing/2014/main" val="10006"/>
                  </a:ext>
                </a:extLst>
              </a:tr>
              <a:tr h="650419">
                <a:tc>
                  <a:txBody>
                    <a:bodyPr/>
                    <a:lstStyle/>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ארכיאולוגיה</a:t>
                      </a:r>
                    </a:p>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135-1-0054</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tc>
                <a:tc>
                  <a:txBody>
                    <a:bodyPr/>
                    <a:lstStyle/>
                    <a:p>
                      <a:pPr marL="90488" indent="0" algn="r" rtl="1" fontAlgn="ctr"/>
                      <a:r>
                        <a:rPr lang="he-IL" sz="1800" b="0" i="0" u="none" strike="noStrike" dirty="0">
                          <a:solidFill>
                            <a:srgbClr val="000000"/>
                          </a:solidFill>
                          <a:effectLst/>
                          <a:latin typeface="David" panose="020E0502060401010101" pitchFamily="34" charset="-79"/>
                          <a:cs typeface="David" panose="020E0502060401010101" pitchFamily="34" charset="-79"/>
                        </a:rPr>
                        <a:t>מבוא לארכיאולוגיה וארכיטקטורה קלאסית של ארץ ישראל</a:t>
                      </a:r>
                    </a:p>
                  </a:txBody>
                  <a:tcPr marL="9525" marR="9525" marT="9525" marB="0" anchor="ctr"/>
                </a:tc>
                <a:tc>
                  <a:txBody>
                    <a:bodyPr/>
                    <a:lstStyle/>
                    <a:p>
                      <a:pPr algn="ctr" rtl="1"/>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פרופ' חיים גולדפוס</a:t>
                      </a:r>
                    </a:p>
                  </a:txBody>
                  <a:tcPr anchor="ctr"/>
                </a:tc>
                <a:tc>
                  <a:txBody>
                    <a:bodyPr/>
                    <a:lstStyle/>
                    <a:p>
                      <a:pPr algn="ctr" rtl="1"/>
                      <a:r>
                        <a:rPr lang="he-IL" sz="1800" dirty="0">
                          <a:latin typeface="David" panose="020E0502060401010101" pitchFamily="34" charset="-79"/>
                          <a:cs typeface="David" panose="020E0502060401010101" pitchFamily="34" charset="-79"/>
                        </a:rPr>
                        <a:t>ב'</a:t>
                      </a:r>
                    </a:p>
                  </a:txBody>
                  <a:tcPr anchor="ctr"/>
                </a:tc>
                <a:tc>
                  <a:txBody>
                    <a:bodyPr/>
                    <a:lstStyle/>
                    <a:p>
                      <a:pPr algn="ctr" rtl="1" fontAlgn="ctr"/>
                      <a:r>
                        <a:rPr lang="he-IL" sz="1800" b="0" i="0" u="none" strike="noStrike" dirty="0">
                          <a:solidFill>
                            <a:srgbClr val="000000"/>
                          </a:solidFill>
                          <a:effectLst/>
                          <a:latin typeface="David" panose="020E0502060401010101" pitchFamily="34" charset="-79"/>
                          <a:cs typeface="David" panose="020E0502060401010101" pitchFamily="34" charset="-79"/>
                        </a:rPr>
                        <a:t>ב'</a:t>
                      </a:r>
                    </a:p>
                  </a:txBody>
                  <a:tcPr marL="9525" marR="9525" marT="9525" marB="0" anchor="ctr"/>
                </a:tc>
                <a:tc>
                  <a:txBody>
                    <a:bodyPr/>
                    <a:lstStyle/>
                    <a:p>
                      <a:pPr algn="ctr" rtl="0" fontAlgn="ctr"/>
                      <a:r>
                        <a:rPr lang="he-IL" sz="1800" b="0" i="0" u="none" strike="noStrike" dirty="0">
                          <a:solidFill>
                            <a:srgbClr val="000000"/>
                          </a:solidFill>
                          <a:effectLst/>
                          <a:latin typeface="David" panose="020E0502060401010101" pitchFamily="34" charset="-79"/>
                          <a:cs typeface="David" panose="020E0502060401010101" pitchFamily="34" charset="-79"/>
                        </a:rPr>
                        <a:t>16:00-18:00</a:t>
                      </a:r>
                    </a:p>
                  </a:txBody>
                  <a:tcPr marL="9525" marR="9525" marT="9525" marB="0" anchor="ctr"/>
                </a:tc>
                <a:extLst>
                  <a:ext uri="{0D108BD9-81ED-4DB2-BD59-A6C34878D82A}">
                    <a16:rowId xmlns:a16="http://schemas.microsoft.com/office/drawing/2014/main" val="10007"/>
                  </a:ext>
                </a:extLst>
              </a:tr>
              <a:tr h="650419">
                <a:tc>
                  <a:txBody>
                    <a:bodyPr/>
                    <a:lstStyle/>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ארכיאולוגיה</a:t>
                      </a:r>
                    </a:p>
                    <a:p>
                      <a:pPr algn="r" rtl="0" fontAlgn="ctr"/>
                      <a:r>
                        <a:rPr lang="en-US"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135-1-1411</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tc>
                <a:tc>
                  <a:txBody>
                    <a:bodyPr/>
                    <a:lstStyle/>
                    <a:p>
                      <a:pPr marL="90488" indent="0" algn="r" rtl="1"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מבוא לארכיאולוגיה של א"י וסוריה בתקופת הברונזה המאוחרת והברזל</a:t>
                      </a:r>
                    </a:p>
                  </a:txBody>
                  <a:tcPr marL="9525" marR="9525" marT="9525" marB="0" anchor="ctr"/>
                </a:tc>
                <a:tc>
                  <a:txBody>
                    <a:bodyPr/>
                    <a:lstStyle/>
                    <a:p>
                      <a:pPr algn="ctr" rtl="1"/>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פרופ' </a:t>
                      </a:r>
                      <a:r>
                        <a:rPr lang="he-IL" sz="1800" b="0" i="0" u="none" strike="noStrike" kern="1200" dirty="0" err="1">
                          <a:solidFill>
                            <a:srgbClr val="000000"/>
                          </a:solidFill>
                          <a:effectLst/>
                          <a:latin typeface="David" panose="020E0502060401010101" pitchFamily="34" charset="-79"/>
                          <a:ea typeface="+mn-ea"/>
                          <a:cs typeface="David" panose="020E0502060401010101" pitchFamily="34" charset="-79"/>
                        </a:rPr>
                        <a:t>גונר</a:t>
                      </a: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 להמן</a:t>
                      </a:r>
                    </a:p>
                  </a:txBody>
                  <a:tcPr anchor="ctr"/>
                </a:tc>
                <a:tc>
                  <a:txBody>
                    <a:bodyPr/>
                    <a:lstStyle/>
                    <a:p>
                      <a:pPr algn="ctr" rtl="1"/>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ב'</a:t>
                      </a:r>
                    </a:p>
                  </a:txBody>
                  <a:tcPr anchor="ctr"/>
                </a:tc>
                <a:tc>
                  <a:txBody>
                    <a:bodyPr/>
                    <a:lstStyle/>
                    <a:p>
                      <a:pPr algn="ctr" rtl="1"/>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ד'</a:t>
                      </a:r>
                    </a:p>
                  </a:txBody>
                  <a:tcPr anchor="ctr"/>
                </a:tc>
                <a:tc>
                  <a:txBody>
                    <a:bodyPr/>
                    <a:lstStyle/>
                    <a:p>
                      <a:pPr algn="ctr" rtl="1"/>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14:00-16:00</a:t>
                      </a:r>
                    </a:p>
                  </a:txBody>
                  <a:tcPr anchor="ctr"/>
                </a:tc>
                <a:extLst>
                  <a:ext uri="{0D108BD9-81ED-4DB2-BD59-A6C34878D82A}">
                    <a16:rowId xmlns:a16="http://schemas.microsoft.com/office/drawing/2014/main" val="10003"/>
                  </a:ext>
                </a:extLst>
              </a:tr>
              <a:tr h="650419">
                <a:tc>
                  <a:txBody>
                    <a:bodyPr/>
                    <a:lstStyle/>
                    <a:p>
                      <a:pPr algn="r" rtl="1"/>
                      <a:r>
                        <a:rPr lang="he-IL" dirty="0">
                          <a:latin typeface="David" panose="020E0502060401010101" pitchFamily="34" charset="-79"/>
                          <a:cs typeface="David" panose="020E0502060401010101" pitchFamily="34" charset="-79"/>
                        </a:rPr>
                        <a:t>לימודי מדינת ישראל</a:t>
                      </a:r>
                    </a:p>
                    <a:p>
                      <a:pPr algn="r" rtl="1"/>
                      <a:r>
                        <a:rPr lang="he-IL" dirty="0">
                          <a:latin typeface="David" panose="020E0502060401010101" pitchFamily="34" charset="-79"/>
                          <a:cs typeface="David" panose="020E0502060401010101" pitchFamily="34" charset="-79"/>
                        </a:rPr>
                        <a:t>167-1-0098</a:t>
                      </a:r>
                    </a:p>
                  </a:txBody>
                  <a:tcPr/>
                </a:tc>
                <a:tc>
                  <a:txBody>
                    <a:bodyPr/>
                    <a:lstStyle/>
                    <a:p>
                      <a:pPr algn="r" rtl="1"/>
                      <a:r>
                        <a:rPr lang="he-IL" dirty="0">
                          <a:latin typeface="David" panose="020E0502060401010101" pitchFamily="34" charset="-79"/>
                          <a:cs typeface="David" panose="020E0502060401010101" pitchFamily="34" charset="-79"/>
                        </a:rPr>
                        <a:t>מי מנהיג? נק'</a:t>
                      </a:r>
                      <a:r>
                        <a:rPr lang="he-IL" baseline="0" dirty="0">
                          <a:latin typeface="David" panose="020E0502060401010101" pitchFamily="34" charset="-79"/>
                          <a:cs typeface="David" panose="020E0502060401010101" pitchFamily="34" charset="-79"/>
                        </a:rPr>
                        <a:t> מפנה בין ישראל והתפוצה היהודית </a:t>
                      </a:r>
                      <a:endParaRPr lang="he-IL" dirty="0">
                        <a:latin typeface="David" panose="020E0502060401010101" pitchFamily="34" charset="-79"/>
                        <a:cs typeface="David" panose="020E0502060401010101" pitchFamily="34" charset="-79"/>
                      </a:endParaRPr>
                    </a:p>
                  </a:txBody>
                  <a:tcPr/>
                </a:tc>
                <a:tc>
                  <a:txBody>
                    <a:bodyPr/>
                    <a:lstStyle/>
                    <a:p>
                      <a:pPr algn="r" rtl="1"/>
                      <a:r>
                        <a:rPr lang="he-IL" dirty="0">
                          <a:latin typeface="David" panose="020E0502060401010101" pitchFamily="34" charset="-79"/>
                          <a:cs typeface="David" panose="020E0502060401010101" pitchFamily="34" charset="-79"/>
                        </a:rPr>
                        <a:t>דר'</a:t>
                      </a:r>
                      <a:r>
                        <a:rPr lang="he-IL" baseline="0" dirty="0">
                          <a:latin typeface="David" panose="020E0502060401010101" pitchFamily="34" charset="-79"/>
                          <a:cs typeface="David" panose="020E0502060401010101" pitchFamily="34" charset="-79"/>
                        </a:rPr>
                        <a:t> נתן ארידן </a:t>
                      </a:r>
                      <a:endParaRPr lang="he-IL" dirty="0">
                        <a:latin typeface="David" panose="020E0502060401010101" pitchFamily="34" charset="-79"/>
                        <a:cs typeface="David" panose="020E0502060401010101" pitchFamily="34" charset="-79"/>
                      </a:endParaRPr>
                    </a:p>
                  </a:txBody>
                  <a:tcPr/>
                </a:tc>
                <a:tc>
                  <a:txBody>
                    <a:bodyPr/>
                    <a:lstStyle/>
                    <a:p>
                      <a:pPr algn="r" rtl="1"/>
                      <a:r>
                        <a:rPr lang="he-IL" dirty="0">
                          <a:latin typeface="David" panose="020E0502060401010101" pitchFamily="34" charset="-79"/>
                          <a:cs typeface="David" panose="020E0502060401010101" pitchFamily="34" charset="-79"/>
                        </a:rPr>
                        <a:t>ב</a:t>
                      </a:r>
                    </a:p>
                  </a:txBody>
                  <a:tcPr/>
                </a:tc>
                <a:tc>
                  <a:txBody>
                    <a:bodyPr/>
                    <a:lstStyle/>
                    <a:p>
                      <a:pPr algn="r" rtl="1"/>
                      <a:r>
                        <a:rPr lang="he-IL" dirty="0">
                          <a:latin typeface="David" panose="020E0502060401010101" pitchFamily="34" charset="-79"/>
                          <a:cs typeface="David" panose="020E0502060401010101" pitchFamily="34" charset="-79"/>
                        </a:rPr>
                        <a:t>א</a:t>
                      </a:r>
                    </a:p>
                  </a:txBody>
                  <a:tcPr/>
                </a:tc>
                <a:tc>
                  <a:txBody>
                    <a:bodyPr/>
                    <a:lstStyle/>
                    <a:p>
                      <a:pPr algn="r" rtl="1"/>
                      <a:r>
                        <a:rPr lang="he-IL" dirty="0">
                          <a:latin typeface="David" panose="020E0502060401010101" pitchFamily="34" charset="-79"/>
                          <a:cs typeface="David" panose="020E0502060401010101" pitchFamily="34" charset="-79"/>
                        </a:rPr>
                        <a:t>14-16</a:t>
                      </a:r>
                    </a:p>
                  </a:txBody>
                  <a:tcPr/>
                </a:tc>
                <a:extLst>
                  <a:ext uri="{0D108BD9-81ED-4DB2-BD59-A6C34878D82A}">
                    <a16:rowId xmlns:a16="http://schemas.microsoft.com/office/drawing/2014/main" val="10004"/>
                  </a:ext>
                </a:extLst>
              </a:tr>
              <a:tr h="650419">
                <a:tc>
                  <a:txBody>
                    <a:bodyPr/>
                    <a:lstStyle/>
                    <a:p>
                      <a:pPr algn="r" rtl="1"/>
                      <a:r>
                        <a:rPr lang="he-IL" dirty="0">
                          <a:latin typeface="David" panose="020E0502060401010101" pitchFamily="34" charset="-79"/>
                          <a:cs typeface="David" panose="020E0502060401010101" pitchFamily="34" charset="-79"/>
                        </a:rPr>
                        <a:t>לימודי אפריקה</a:t>
                      </a:r>
                    </a:p>
                    <a:p>
                      <a:pPr algn="r" rtl="1"/>
                      <a:r>
                        <a:rPr lang="he-IL" dirty="0">
                          <a:latin typeface="David" panose="020E0502060401010101" pitchFamily="34" charset="-79"/>
                          <a:cs typeface="David" panose="020E0502060401010101" pitchFamily="34" charset="-79"/>
                        </a:rPr>
                        <a:t>192-1-0082 </a:t>
                      </a:r>
                    </a:p>
                  </a:txBody>
                  <a:tcPr/>
                </a:tc>
                <a:tc>
                  <a:txBody>
                    <a:bodyPr/>
                    <a:lstStyle/>
                    <a:p>
                      <a:pPr algn="r" rtl="1"/>
                      <a:r>
                        <a:rPr lang="he-IL" dirty="0">
                          <a:latin typeface="David" panose="020E0502060401010101" pitchFamily="34" charset="-79"/>
                          <a:cs typeface="David" panose="020E0502060401010101" pitchFamily="34" charset="-79"/>
                        </a:rPr>
                        <a:t>אפריקה ואקטיביזם</a:t>
                      </a:r>
                    </a:p>
                  </a:txBody>
                  <a:tcPr/>
                </a:tc>
                <a:tc>
                  <a:txBody>
                    <a:bodyPr/>
                    <a:lstStyle/>
                    <a:p>
                      <a:pPr algn="r" rtl="1"/>
                      <a:r>
                        <a:rPr lang="he-IL" dirty="0">
                          <a:latin typeface="David" panose="020E0502060401010101" pitchFamily="34" charset="-79"/>
                          <a:cs typeface="David" panose="020E0502060401010101" pitchFamily="34" charset="-79"/>
                        </a:rPr>
                        <a:t>פרופ' לין שלר</a:t>
                      </a:r>
                    </a:p>
                  </a:txBody>
                  <a:tcPr/>
                </a:tc>
                <a:tc>
                  <a:txBody>
                    <a:bodyPr/>
                    <a:lstStyle/>
                    <a:p>
                      <a:pPr algn="r" rtl="1"/>
                      <a:r>
                        <a:rPr lang="he-IL" dirty="0">
                          <a:latin typeface="David" panose="020E0502060401010101" pitchFamily="34" charset="-79"/>
                          <a:cs typeface="David" panose="020E0502060401010101" pitchFamily="34" charset="-79"/>
                        </a:rPr>
                        <a:t>א</a:t>
                      </a:r>
                    </a:p>
                  </a:txBody>
                  <a:tcPr/>
                </a:tc>
                <a:tc>
                  <a:txBody>
                    <a:bodyPr/>
                    <a:lstStyle/>
                    <a:p>
                      <a:pPr algn="r" rtl="1"/>
                      <a:r>
                        <a:rPr lang="he-IL" dirty="0">
                          <a:latin typeface="David" panose="020E0502060401010101" pitchFamily="34" charset="-79"/>
                          <a:cs typeface="David" panose="020E0502060401010101" pitchFamily="34" charset="-79"/>
                        </a:rPr>
                        <a:t>ב</a:t>
                      </a:r>
                    </a:p>
                  </a:txBody>
                  <a:tcPr/>
                </a:tc>
                <a:tc>
                  <a:txBody>
                    <a:bodyPr/>
                    <a:lstStyle/>
                    <a:p>
                      <a:pPr algn="r" rtl="1"/>
                      <a:r>
                        <a:rPr lang="he-IL" dirty="0">
                          <a:latin typeface="David" panose="020E0502060401010101" pitchFamily="34" charset="-79"/>
                          <a:cs typeface="David" panose="020E0502060401010101" pitchFamily="34" charset="-79"/>
                        </a:rPr>
                        <a:t>16-18</a:t>
                      </a:r>
                    </a:p>
                  </a:txBody>
                  <a:tcPr/>
                </a:tc>
                <a:extLst>
                  <a:ext uri="{0D108BD9-81ED-4DB2-BD59-A6C34878D82A}">
                    <a16:rowId xmlns:a16="http://schemas.microsoft.com/office/drawing/2014/main" val="10005"/>
                  </a:ext>
                </a:extLst>
              </a:tr>
            </a:tbl>
          </a:graphicData>
        </a:graphic>
      </p:graphicFrame>
      <p:graphicFrame>
        <p:nvGraphicFramePr>
          <p:cNvPr id="5" name="טבלה 4"/>
          <p:cNvGraphicFramePr>
            <a:graphicFrameLocks noGrp="1"/>
          </p:cNvGraphicFramePr>
          <p:nvPr/>
        </p:nvGraphicFramePr>
        <p:xfrm>
          <a:off x="386548" y="189840"/>
          <a:ext cx="6336704" cy="883920"/>
        </p:xfrm>
        <a:graphic>
          <a:graphicData uri="http://schemas.openxmlformats.org/drawingml/2006/table">
            <a:tbl>
              <a:tblPr rtl="1" firstRow="1" bandRow="1">
                <a:tableStyleId>{93296810-A885-4BE3-A3E7-6D5BEEA58F35}</a:tableStyleId>
              </a:tblPr>
              <a:tblGrid>
                <a:gridCol w="6336704">
                  <a:extLst>
                    <a:ext uri="{9D8B030D-6E8A-4147-A177-3AD203B41FA5}">
                      <a16:colId xmlns:a16="http://schemas.microsoft.com/office/drawing/2014/main" val="20000"/>
                    </a:ext>
                  </a:extLst>
                </a:gridCol>
              </a:tblGrid>
              <a:tr h="357692">
                <a:tc>
                  <a:txBody>
                    <a:bodyPr/>
                    <a:lstStyle/>
                    <a:p>
                      <a:pPr algn="ctr" rtl="1"/>
                      <a:r>
                        <a:rPr lang="he-IL" sz="2800" dirty="0">
                          <a:latin typeface="David" panose="020E0502060401010101" pitchFamily="34" charset="-79"/>
                          <a:cs typeface="David" panose="020E0502060401010101" pitchFamily="34" charset="-79"/>
                        </a:rPr>
                        <a:t>סמסטר ב</a:t>
                      </a:r>
                    </a:p>
                  </a:txBody>
                  <a:tcPr/>
                </a:tc>
                <a:extLst>
                  <a:ext uri="{0D108BD9-81ED-4DB2-BD59-A6C34878D82A}">
                    <a16:rowId xmlns:a16="http://schemas.microsoft.com/office/drawing/2014/main" val="10000"/>
                  </a:ext>
                </a:extLst>
              </a:tr>
              <a:tr h="290379">
                <a:tc>
                  <a:txBody>
                    <a:bodyPr/>
                    <a:lstStyle/>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161017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278433751"/>
              </p:ext>
            </p:extLst>
          </p:nvPr>
        </p:nvGraphicFramePr>
        <p:xfrm>
          <a:off x="385590" y="1232262"/>
          <a:ext cx="11543058" cy="4877293"/>
        </p:xfrm>
        <a:graphic>
          <a:graphicData uri="http://schemas.openxmlformats.org/drawingml/2006/table">
            <a:tbl>
              <a:tblPr rtl="1" firstRow="1" bandRow="1">
                <a:tableStyleId>{E8B1032C-EA38-4F05-BA0D-38AFFFC7BED3}</a:tableStyleId>
              </a:tblPr>
              <a:tblGrid>
                <a:gridCol w="2862477">
                  <a:extLst>
                    <a:ext uri="{9D8B030D-6E8A-4147-A177-3AD203B41FA5}">
                      <a16:colId xmlns:a16="http://schemas.microsoft.com/office/drawing/2014/main" val="20000"/>
                    </a:ext>
                  </a:extLst>
                </a:gridCol>
                <a:gridCol w="3392396">
                  <a:extLst>
                    <a:ext uri="{9D8B030D-6E8A-4147-A177-3AD203B41FA5}">
                      <a16:colId xmlns:a16="http://schemas.microsoft.com/office/drawing/2014/main" val="20001"/>
                    </a:ext>
                  </a:extLst>
                </a:gridCol>
                <a:gridCol w="2249503">
                  <a:extLst>
                    <a:ext uri="{9D8B030D-6E8A-4147-A177-3AD203B41FA5}">
                      <a16:colId xmlns:a16="http://schemas.microsoft.com/office/drawing/2014/main" val="20002"/>
                    </a:ext>
                  </a:extLst>
                </a:gridCol>
                <a:gridCol w="752858">
                  <a:extLst>
                    <a:ext uri="{9D8B030D-6E8A-4147-A177-3AD203B41FA5}">
                      <a16:colId xmlns:a16="http://schemas.microsoft.com/office/drawing/2014/main" val="20003"/>
                    </a:ext>
                  </a:extLst>
                </a:gridCol>
                <a:gridCol w="901097">
                  <a:extLst>
                    <a:ext uri="{9D8B030D-6E8A-4147-A177-3AD203B41FA5}">
                      <a16:colId xmlns:a16="http://schemas.microsoft.com/office/drawing/2014/main" val="20004"/>
                    </a:ext>
                  </a:extLst>
                </a:gridCol>
                <a:gridCol w="1384727">
                  <a:extLst>
                    <a:ext uri="{9D8B030D-6E8A-4147-A177-3AD203B41FA5}">
                      <a16:colId xmlns:a16="http://schemas.microsoft.com/office/drawing/2014/main" val="20005"/>
                    </a:ext>
                  </a:extLst>
                </a:gridCol>
              </a:tblGrid>
              <a:tr h="457156">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שם הקורס</a:t>
                      </a:r>
                    </a:p>
                  </a:txBody>
                  <a:tcPr/>
                </a:tc>
                <a:tc>
                  <a:txBody>
                    <a:bodyPr/>
                    <a:lstStyle/>
                    <a:p>
                      <a:pPr rtl="1"/>
                      <a:r>
                        <a:rPr lang="he-IL" dirty="0">
                          <a:latin typeface="David" panose="020E0502060401010101" pitchFamily="34" charset="-79"/>
                          <a:cs typeface="David" panose="020E0502060401010101" pitchFamily="34" charset="-79"/>
                        </a:rPr>
                        <a:t>מרצה</a:t>
                      </a:r>
                    </a:p>
                  </a:txBody>
                  <a:tcPr/>
                </a:tc>
                <a:tc>
                  <a:txBody>
                    <a:bodyPr/>
                    <a:lstStyle/>
                    <a:p>
                      <a:pPr rtl="1"/>
                      <a:r>
                        <a:rPr lang="he-IL" dirty="0">
                          <a:latin typeface="David" panose="020E0502060401010101" pitchFamily="34" charset="-79"/>
                          <a:cs typeface="David" panose="020E0502060401010101" pitchFamily="34" charset="-79"/>
                        </a:rPr>
                        <a:t>סמס'</a:t>
                      </a:r>
                    </a:p>
                  </a:txBody>
                  <a:tcPr/>
                </a:tc>
                <a:tc>
                  <a:txBody>
                    <a:bodyPr/>
                    <a:lstStyle/>
                    <a:p>
                      <a:pPr rtl="1"/>
                      <a:r>
                        <a:rPr lang="he-IL" dirty="0">
                          <a:latin typeface="David" panose="020E0502060401010101" pitchFamily="34" charset="-79"/>
                          <a:cs typeface="David" panose="020E0502060401010101" pitchFamily="34" charset="-79"/>
                        </a:rPr>
                        <a:t>יום</a:t>
                      </a:r>
                    </a:p>
                  </a:txBody>
                  <a:tcPr/>
                </a:tc>
                <a:tc>
                  <a:txBody>
                    <a:bodyPr/>
                    <a:lstStyle/>
                    <a:p>
                      <a:pP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650419">
                <a:tc>
                  <a:txBody>
                    <a:bodyPr/>
                    <a:lstStyle/>
                    <a:p>
                      <a:pPr rtl="1"/>
                      <a:r>
                        <a:rPr lang="he-IL" u="none" dirty="0">
                          <a:solidFill>
                            <a:schemeClr val="tx1"/>
                          </a:solidFill>
                          <a:latin typeface="David" panose="020E0502060401010101" pitchFamily="34" charset="-79"/>
                          <a:cs typeface="David" panose="020E0502060401010101" pitchFamily="34" charset="-79"/>
                          <a:hlinkClick r:id="rId2" action="ppaction://hlinksldjump"/>
                        </a:rPr>
                        <a:t>היסטוריה של עם ישראל</a:t>
                      </a:r>
                    </a:p>
                    <a:p>
                      <a:pPr rtl="1"/>
                      <a:r>
                        <a:rPr lang="he-IL" u="none" dirty="0">
                          <a:solidFill>
                            <a:schemeClr val="tx1"/>
                          </a:solidFill>
                          <a:latin typeface="David" panose="020E0502060401010101" pitchFamily="34" charset="-79"/>
                          <a:cs typeface="David" panose="020E0502060401010101" pitchFamily="34" charset="-79"/>
                          <a:hlinkClick r:id="rId2" action="ppaction://hlinksldjump"/>
                        </a:rPr>
                        <a:t>125-1-1691</a:t>
                      </a:r>
                      <a:endParaRPr lang="he-IL" u="none" dirty="0">
                        <a:solidFill>
                          <a:schemeClr val="tx1"/>
                        </a:solidFill>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תולדות עם ישראל בימי הביניים משנת 1100 עד 1500</a:t>
                      </a:r>
                    </a:p>
                  </a:txBody>
                  <a:tcPr anchor="ctr"/>
                </a:tc>
                <a:tc>
                  <a:txBody>
                    <a:bodyPr/>
                    <a:lstStyle/>
                    <a:p>
                      <a:pPr algn="ctr" rtl="1"/>
                      <a:r>
                        <a:rPr lang="he-IL" dirty="0">
                          <a:latin typeface="David" panose="020E0502060401010101" pitchFamily="34" charset="-79"/>
                          <a:cs typeface="David" panose="020E0502060401010101" pitchFamily="34" charset="-79"/>
                        </a:rPr>
                        <a:t>פרופ' טד פראם</a:t>
                      </a:r>
                    </a:p>
                  </a:txBody>
                  <a:tcPr anchor="ctr"/>
                </a:tc>
                <a:tc>
                  <a:txBody>
                    <a:bodyPr/>
                    <a:lstStyle/>
                    <a:p>
                      <a:pPr algn="ctr" rtl="1"/>
                      <a:r>
                        <a:rPr lang="he-IL" dirty="0">
                          <a:latin typeface="David" panose="020E0502060401010101" pitchFamily="34" charset="-79"/>
                          <a:cs typeface="David" panose="020E0502060401010101" pitchFamily="34" charset="-79"/>
                        </a:rPr>
                        <a:t>ב'</a:t>
                      </a:r>
                    </a:p>
                  </a:txBody>
                  <a:tcPr anchor="ctr"/>
                </a:tc>
                <a:tc>
                  <a:txBody>
                    <a:bodyPr/>
                    <a:lstStyle/>
                    <a:p>
                      <a:pPr algn="ctr" rtl="1"/>
                      <a:r>
                        <a:rPr lang="he-IL" dirty="0">
                          <a:latin typeface="David" panose="020E0502060401010101" pitchFamily="34" charset="-79"/>
                          <a:cs typeface="David" panose="020E0502060401010101" pitchFamily="34" charset="-79"/>
                        </a:rPr>
                        <a:t>ה</a:t>
                      </a:r>
                    </a:p>
                  </a:txBody>
                  <a:tcPr anchor="ctr"/>
                </a:tc>
                <a:tc>
                  <a:txBody>
                    <a:bodyPr/>
                    <a:lstStyle/>
                    <a:p>
                      <a:pPr algn="ctr" rtl="1"/>
                      <a:r>
                        <a:rPr lang="he-IL" dirty="0">
                          <a:latin typeface="David" panose="020E0502060401010101" pitchFamily="34" charset="-79"/>
                          <a:cs typeface="David" panose="020E0502060401010101" pitchFamily="34" charset="-79"/>
                        </a:rPr>
                        <a:t>10:00-12:00</a:t>
                      </a:r>
                    </a:p>
                  </a:txBody>
                  <a:tcPr anchor="ctr"/>
                </a:tc>
                <a:extLst>
                  <a:ext uri="{0D108BD9-81ED-4DB2-BD59-A6C34878D82A}">
                    <a16:rowId xmlns:a16="http://schemas.microsoft.com/office/drawing/2014/main" val="10001"/>
                  </a:ext>
                </a:extLst>
              </a:tr>
              <a:tr h="387957">
                <a:tc>
                  <a:txBody>
                    <a:bodyPr/>
                    <a:lstStyle/>
                    <a:p>
                      <a:pPr rtl="1"/>
                      <a:r>
                        <a:rPr lang="he-IL" dirty="0">
                          <a:latin typeface="David" panose="020E0502060401010101" pitchFamily="34" charset="-79"/>
                          <a:cs typeface="David" panose="020E0502060401010101" pitchFamily="34" charset="-79"/>
                          <a:hlinkClick r:id="rId3" action="ppaction://hlinksldjump"/>
                        </a:rPr>
                        <a:t>היסטוריה של עם</a:t>
                      </a:r>
                      <a:r>
                        <a:rPr lang="he-IL" baseline="0" dirty="0">
                          <a:latin typeface="David" panose="020E0502060401010101" pitchFamily="34" charset="-79"/>
                          <a:cs typeface="David" panose="020E0502060401010101" pitchFamily="34" charset="-79"/>
                          <a:hlinkClick r:id="rId3" action="ppaction://hlinksldjump"/>
                        </a:rPr>
                        <a:t> ישראל</a:t>
                      </a:r>
                    </a:p>
                    <a:p>
                      <a:pPr rtl="1"/>
                      <a:r>
                        <a:rPr lang="he-IL" baseline="0" dirty="0">
                          <a:latin typeface="David" panose="020E0502060401010101" pitchFamily="34" charset="-79"/>
                          <a:cs typeface="David" panose="020E0502060401010101" pitchFamily="34" charset="-79"/>
                          <a:hlinkClick r:id="rId3" action="ppaction://hlinksldjump"/>
                        </a:rPr>
                        <a:t>125-1-1861</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מבוא לתולדות עם ישראל בימי המשנה והתלמוד</a:t>
                      </a:r>
                    </a:p>
                  </a:txBody>
                  <a:tcPr anchor="ctr"/>
                </a:tc>
                <a:tc>
                  <a:txBody>
                    <a:bodyPr/>
                    <a:lstStyle/>
                    <a:p>
                      <a:pPr algn="ctr" rtl="1"/>
                      <a:r>
                        <a:rPr lang="he-IL" dirty="0">
                          <a:latin typeface="David" panose="020E0502060401010101" pitchFamily="34" charset="-79"/>
                          <a:cs typeface="David" panose="020E0502060401010101" pitchFamily="34" charset="-79"/>
                        </a:rPr>
                        <a:t>ד"ר עמרם </a:t>
                      </a:r>
                      <a:r>
                        <a:rPr lang="he-IL" dirty="0" err="1">
                          <a:latin typeface="David" panose="020E0502060401010101" pitchFamily="34" charset="-79"/>
                          <a:cs typeface="David" panose="020E0502060401010101" pitchFamily="34" charset="-79"/>
                        </a:rPr>
                        <a:t>טרופר</a:t>
                      </a:r>
                      <a:endParaRPr lang="he-IL" dirty="0">
                        <a:latin typeface="David" panose="020E0502060401010101" pitchFamily="34" charset="-79"/>
                        <a:cs typeface="David" panose="020E0502060401010101" pitchFamily="34" charset="-79"/>
                      </a:endParaRPr>
                    </a:p>
                  </a:txBody>
                  <a:tcPr anchor="ctr"/>
                </a:tc>
                <a:tc>
                  <a:txBody>
                    <a:bodyPr/>
                    <a:lstStyle/>
                    <a:p>
                      <a:pPr algn="ctr" rtl="1"/>
                      <a:r>
                        <a:rPr lang="he-IL" dirty="0">
                          <a:latin typeface="David" panose="020E0502060401010101" pitchFamily="34" charset="-79"/>
                          <a:cs typeface="David" panose="020E0502060401010101" pitchFamily="34" charset="-79"/>
                        </a:rPr>
                        <a:t>ב'</a:t>
                      </a:r>
                    </a:p>
                  </a:txBody>
                  <a:tcPr anchor="ctr"/>
                </a:tc>
                <a:tc>
                  <a:txBody>
                    <a:bodyPr/>
                    <a:lstStyle/>
                    <a:p>
                      <a:pPr algn="ctr" rtl="1"/>
                      <a:r>
                        <a:rPr lang="he-IL" dirty="0">
                          <a:latin typeface="David" panose="020E0502060401010101" pitchFamily="34" charset="-79"/>
                          <a:cs typeface="David" panose="020E0502060401010101" pitchFamily="34" charset="-79"/>
                        </a:rPr>
                        <a:t>ג'</a:t>
                      </a:r>
                    </a:p>
                  </a:txBody>
                  <a:tcPr anchor="ctr"/>
                </a:tc>
                <a:tc>
                  <a:txBody>
                    <a:bodyPr/>
                    <a:lstStyle/>
                    <a:p>
                      <a:pPr algn="ctr" rtl="1"/>
                      <a:r>
                        <a:rPr lang="he-IL" dirty="0">
                          <a:latin typeface="David" panose="020E0502060401010101" pitchFamily="34" charset="-79"/>
                          <a:cs typeface="David" panose="020E0502060401010101" pitchFamily="34" charset="-79"/>
                        </a:rPr>
                        <a:t>10:00-12:00</a:t>
                      </a:r>
                    </a:p>
                  </a:txBody>
                  <a:tcPr anchor="ctr"/>
                </a:tc>
                <a:extLst>
                  <a:ext uri="{0D108BD9-81ED-4DB2-BD59-A6C34878D82A}">
                    <a16:rowId xmlns:a16="http://schemas.microsoft.com/office/drawing/2014/main" val="10002"/>
                  </a:ext>
                </a:extLst>
              </a:tr>
              <a:tr h="650419">
                <a:tc>
                  <a:txBody>
                    <a:bodyPr/>
                    <a:lstStyle/>
                    <a:p>
                      <a:pPr rtl="1"/>
                      <a:r>
                        <a:rPr lang="he-IL" u="none" dirty="0">
                          <a:solidFill>
                            <a:schemeClr val="tx1"/>
                          </a:solidFill>
                          <a:latin typeface="David" panose="020E0502060401010101" pitchFamily="34" charset="-79"/>
                          <a:cs typeface="David" panose="020E0502060401010101" pitchFamily="34" charset="-79"/>
                          <a:hlinkClick r:id="rId4" action="ppaction://hlinksldjump"/>
                        </a:rPr>
                        <a:t>היסטוריה של עם ישראל</a:t>
                      </a:r>
                    </a:p>
                    <a:p>
                      <a:pPr rtl="1"/>
                      <a:r>
                        <a:rPr lang="he-IL" u="none" dirty="0">
                          <a:solidFill>
                            <a:schemeClr val="tx1"/>
                          </a:solidFill>
                          <a:latin typeface="David" panose="020E0502060401010101" pitchFamily="34" charset="-79"/>
                          <a:cs typeface="David" panose="020E0502060401010101" pitchFamily="34" charset="-79"/>
                          <a:hlinkClick r:id="rId4" action="ppaction://hlinksldjump"/>
                        </a:rPr>
                        <a:t>125-1-3171</a:t>
                      </a:r>
                      <a:endParaRPr lang="he-IL" u="none" dirty="0">
                        <a:solidFill>
                          <a:schemeClr val="tx1"/>
                        </a:solidFill>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תולדות עם ישראל בעת החדשה המאוחרת</a:t>
                      </a:r>
                    </a:p>
                  </a:txBody>
                  <a:tcPr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rPr>
                        <a:t>פרופ' אמנון רז-קרקוצקין</a:t>
                      </a:r>
                    </a:p>
                  </a:txBody>
                  <a:tcPr anchor="ctr"/>
                </a:tc>
                <a:tc>
                  <a:txBody>
                    <a:bodyPr/>
                    <a:lstStyle/>
                    <a:p>
                      <a:pPr algn="ctr" rtl="1"/>
                      <a:r>
                        <a:rPr lang="he-IL" dirty="0">
                          <a:latin typeface="David" panose="020E0502060401010101" pitchFamily="34" charset="-79"/>
                          <a:cs typeface="David" panose="020E0502060401010101" pitchFamily="34" charset="-79"/>
                        </a:rPr>
                        <a:t>ב'</a:t>
                      </a:r>
                    </a:p>
                  </a:txBody>
                  <a:tcPr anchor="ctr"/>
                </a:tc>
                <a:tc>
                  <a:txBody>
                    <a:bodyPr/>
                    <a:lstStyle/>
                    <a:p>
                      <a:pPr algn="ctr" rtl="1"/>
                      <a:r>
                        <a:rPr lang="he-IL" dirty="0">
                          <a:latin typeface="David" panose="020E0502060401010101" pitchFamily="34" charset="-79"/>
                          <a:cs typeface="David" panose="020E0502060401010101" pitchFamily="34" charset="-79"/>
                        </a:rPr>
                        <a:t>א'</a:t>
                      </a:r>
                    </a:p>
                  </a:txBody>
                  <a:tcPr anchor="ctr"/>
                </a:tc>
                <a:tc>
                  <a:txBody>
                    <a:bodyPr/>
                    <a:lstStyle/>
                    <a:p>
                      <a:pPr algn="ctr" rtl="1"/>
                      <a:r>
                        <a:rPr lang="he-IL" dirty="0">
                          <a:latin typeface="David" panose="020E0502060401010101" pitchFamily="34" charset="-79"/>
                          <a:cs typeface="David" panose="020E0502060401010101" pitchFamily="34" charset="-79"/>
                        </a:rPr>
                        <a:t>12:00-14:00</a:t>
                      </a:r>
                    </a:p>
                  </a:txBody>
                  <a:tcPr anchor="ctr"/>
                </a:tc>
                <a:extLst>
                  <a:ext uri="{0D108BD9-81ED-4DB2-BD59-A6C34878D82A}">
                    <a16:rowId xmlns:a16="http://schemas.microsoft.com/office/drawing/2014/main" val="10006"/>
                  </a:ext>
                </a:extLst>
              </a:tr>
              <a:tr h="650419">
                <a:tc>
                  <a:txBody>
                    <a:bodyPr/>
                    <a:lstStyle/>
                    <a:p>
                      <a:pPr algn="r" rtl="1"/>
                      <a:r>
                        <a:rPr lang="he-IL" dirty="0">
                          <a:latin typeface="David" panose="020E0502060401010101" pitchFamily="34" charset="-79"/>
                          <a:cs typeface="David" panose="020E0502060401010101" pitchFamily="34" charset="-79"/>
                        </a:rPr>
                        <a:t>לימודי מזרח תיכון</a:t>
                      </a:r>
                    </a:p>
                    <a:p>
                      <a:pPr algn="r" rtl="1"/>
                      <a:r>
                        <a:rPr lang="he-IL" dirty="0">
                          <a:latin typeface="David" panose="020E0502060401010101" pitchFamily="34" charset="-79"/>
                          <a:cs typeface="David" panose="020E0502060401010101" pitchFamily="34" charset="-79"/>
                        </a:rPr>
                        <a:t>124.1.0430</a:t>
                      </a:r>
                    </a:p>
                  </a:txBody>
                  <a:tcPr/>
                </a:tc>
                <a:tc>
                  <a:txBody>
                    <a:bodyPr/>
                    <a:lstStyle/>
                    <a:p>
                      <a:pPr algn="r" rtl="1"/>
                      <a:r>
                        <a:rPr lang="he-IL" sz="1800" b="0" u="none" kern="1200" dirty="0">
                          <a:solidFill>
                            <a:schemeClr val="tx1"/>
                          </a:solidFill>
                          <a:effectLst/>
                          <a:latin typeface="+mn-lt"/>
                          <a:ea typeface="+mn-ea"/>
                          <a:cs typeface="+mn-cs"/>
                        </a:rPr>
                        <a:t>בימת המזרח התיכון:</a:t>
                      </a:r>
                      <a:r>
                        <a:rPr lang="en-US" sz="1800" b="0" u="none" kern="1200" dirty="0">
                          <a:solidFill>
                            <a:schemeClr val="tx1"/>
                          </a:solidFill>
                          <a:effectLst/>
                          <a:latin typeface="+mn-lt"/>
                          <a:ea typeface="+mn-ea"/>
                          <a:cs typeface="+mn-cs"/>
                        </a:rPr>
                        <a:t> </a:t>
                      </a:r>
                      <a:r>
                        <a:rPr lang="he-IL" sz="1800" b="0" u="none" kern="1200" dirty="0">
                          <a:solidFill>
                            <a:schemeClr val="tx1"/>
                          </a:solidFill>
                          <a:effectLst/>
                          <a:latin typeface="+mn-lt"/>
                          <a:ea typeface="+mn-ea"/>
                          <a:cs typeface="+mn-cs"/>
                        </a:rPr>
                        <a:t>היבטים חברתיים ופוליטיים</a:t>
                      </a:r>
                      <a:r>
                        <a:rPr lang="he-IL" sz="1800" b="0" u="none" kern="1200" baseline="0" dirty="0">
                          <a:solidFill>
                            <a:schemeClr val="tx1"/>
                          </a:solidFill>
                          <a:effectLst/>
                          <a:latin typeface="+mn-lt"/>
                          <a:ea typeface="+mn-ea"/>
                          <a:cs typeface="+mn-cs"/>
                        </a:rPr>
                        <a:t> של סכסוכים</a:t>
                      </a:r>
                    </a:p>
                    <a:p>
                      <a:pPr algn="r" rtl="1"/>
                      <a:r>
                        <a:rPr lang="he-IL" sz="1800" b="1" u="none" kern="1200" baseline="0" dirty="0">
                          <a:solidFill>
                            <a:schemeClr val="tx1"/>
                          </a:solidFill>
                          <a:effectLst/>
                          <a:latin typeface="+mn-lt"/>
                          <a:ea typeface="+mn-ea"/>
                          <a:cs typeface="+mn-cs"/>
                        </a:rPr>
                        <a:t>קורס מקוון</a:t>
                      </a:r>
                      <a:endParaRPr lang="he-IL" sz="1800" b="1" u="none" kern="1200" dirty="0">
                        <a:solidFill>
                          <a:schemeClr val="tx1"/>
                        </a:solidFill>
                        <a:effectLst/>
                        <a:latin typeface="+mn-lt"/>
                        <a:ea typeface="+mn-ea"/>
                        <a:cs typeface="+mn-cs"/>
                      </a:endParaRPr>
                    </a:p>
                  </a:txBody>
                  <a:tcPr/>
                </a:tc>
                <a:tc>
                  <a:txBody>
                    <a:bodyPr/>
                    <a:lstStyle/>
                    <a:p>
                      <a:pPr algn="r" rtl="1"/>
                      <a:r>
                        <a:rPr lang="he-IL" dirty="0">
                          <a:latin typeface="David" panose="020E0502060401010101" pitchFamily="34" charset="-79"/>
                          <a:cs typeface="David" panose="020E0502060401010101" pitchFamily="34" charset="-79"/>
                        </a:rPr>
                        <a:t>ד"ר אורית </a:t>
                      </a:r>
                      <a:r>
                        <a:rPr lang="he-IL" dirty="0" err="1">
                          <a:latin typeface="David" panose="020E0502060401010101" pitchFamily="34" charset="-79"/>
                          <a:cs typeface="David" panose="020E0502060401010101" pitchFamily="34" charset="-79"/>
                        </a:rPr>
                        <a:t>ואקנין-יקותיאלי</a:t>
                      </a:r>
                      <a:endParaRPr lang="he-IL" dirty="0">
                        <a:latin typeface="David" panose="020E0502060401010101" pitchFamily="34" charset="-79"/>
                        <a:cs typeface="David" panose="020E0502060401010101" pitchFamily="34" charset="-79"/>
                      </a:endParaRPr>
                    </a:p>
                    <a:p>
                      <a:pPr algn="r" rtl="1"/>
                      <a:r>
                        <a:rPr lang="he-IL" dirty="0">
                          <a:latin typeface="David" panose="020E0502060401010101" pitchFamily="34" charset="-79"/>
                          <a:cs typeface="David" panose="020E0502060401010101" pitchFamily="34" charset="-79"/>
                        </a:rPr>
                        <a:t>מר עידן בריר</a:t>
                      </a:r>
                    </a:p>
                  </a:txBody>
                  <a:tcPr/>
                </a:tc>
                <a:tc>
                  <a:txBody>
                    <a:bodyPr/>
                    <a:lstStyle/>
                    <a:p>
                      <a:pPr algn="ctr" rtl="1"/>
                      <a:r>
                        <a:rPr lang="he-IL" dirty="0">
                          <a:latin typeface="David" panose="020E0502060401010101" pitchFamily="34" charset="-79"/>
                          <a:cs typeface="David" panose="020E0502060401010101" pitchFamily="34" charset="-79"/>
                        </a:rPr>
                        <a:t>ב</a:t>
                      </a:r>
                    </a:p>
                  </a:txBody>
                  <a:tcPr/>
                </a:tc>
                <a:tc>
                  <a:txBody>
                    <a:bodyPr/>
                    <a:lstStyle/>
                    <a:p>
                      <a:pPr algn="ctr" rtl="1"/>
                      <a:r>
                        <a:rPr lang="he-IL" dirty="0">
                          <a:latin typeface="David" panose="020E0502060401010101" pitchFamily="34" charset="-79"/>
                          <a:cs typeface="David" panose="020E0502060401010101" pitchFamily="34" charset="-79"/>
                        </a:rPr>
                        <a:t>ג</a:t>
                      </a:r>
                    </a:p>
                  </a:txBody>
                  <a:tcPr/>
                </a:tc>
                <a:tc>
                  <a:txBody>
                    <a:bodyPr/>
                    <a:lstStyle/>
                    <a:p>
                      <a:pPr algn="ctr" rtl="1"/>
                      <a:r>
                        <a:rPr lang="he-IL" dirty="0">
                          <a:latin typeface="David" panose="020E0502060401010101" pitchFamily="34" charset="-79"/>
                          <a:cs typeface="David" panose="020E0502060401010101" pitchFamily="34" charset="-79"/>
                        </a:rPr>
                        <a:t>18-20</a:t>
                      </a:r>
                    </a:p>
                  </a:txBody>
                  <a:tcPr/>
                </a:tc>
                <a:extLst>
                  <a:ext uri="{0D108BD9-81ED-4DB2-BD59-A6C34878D82A}">
                    <a16:rowId xmlns:a16="http://schemas.microsoft.com/office/drawing/2014/main" val="10007"/>
                  </a:ext>
                </a:extLst>
              </a:tr>
              <a:tr h="650419">
                <a:tc>
                  <a:txBody>
                    <a:bodyPr/>
                    <a:lstStyle/>
                    <a:p>
                      <a:pPr algn="r" rtl="1"/>
                      <a:r>
                        <a:rPr lang="he-IL" dirty="0">
                          <a:latin typeface="David" panose="020E0502060401010101" pitchFamily="34" charset="-79"/>
                          <a:cs typeface="David" panose="020E0502060401010101" pitchFamily="34" charset="-79"/>
                        </a:rPr>
                        <a:t>שפה</a:t>
                      </a:r>
                      <a:r>
                        <a:rPr lang="he-IL" baseline="0" dirty="0">
                          <a:latin typeface="David" panose="020E0502060401010101" pitchFamily="34" charset="-79"/>
                          <a:cs typeface="David" panose="020E0502060401010101" pitchFamily="34" charset="-79"/>
                        </a:rPr>
                        <a:t> ותרבות ערבית/</a:t>
                      </a:r>
                      <a:br>
                        <a:rPr lang="en-US" baseline="0" dirty="0">
                          <a:latin typeface="David" panose="020E0502060401010101" pitchFamily="34" charset="-79"/>
                          <a:cs typeface="David" panose="020E0502060401010101" pitchFamily="34" charset="-79"/>
                        </a:rPr>
                      </a:br>
                      <a:r>
                        <a:rPr lang="he-IL" baseline="0" dirty="0">
                          <a:latin typeface="David" panose="020E0502060401010101" pitchFamily="34" charset="-79"/>
                          <a:cs typeface="David" panose="020E0502060401010101" pitchFamily="34" charset="-79"/>
                        </a:rPr>
                        <a:t> לימודי מזרח תיכון</a:t>
                      </a:r>
                      <a:endParaRPr lang="he-IL" dirty="0">
                        <a:latin typeface="David" panose="020E0502060401010101" pitchFamily="34" charset="-79"/>
                        <a:cs typeface="David" panose="020E0502060401010101" pitchFamily="34" charset="-79"/>
                      </a:endParaRPr>
                    </a:p>
                    <a:p>
                      <a:pPr algn="r" rtl="1"/>
                      <a:r>
                        <a:rPr lang="he-IL" dirty="0">
                          <a:latin typeface="David" panose="020E0502060401010101" pitchFamily="34" charset="-79"/>
                          <a:cs typeface="David" panose="020E0502060401010101" pitchFamily="34" charset="-79"/>
                        </a:rPr>
                        <a:t>137.1.0050</a:t>
                      </a:r>
                    </a:p>
                  </a:txBody>
                  <a:tcPr/>
                </a:tc>
                <a:tc>
                  <a:txBody>
                    <a:bodyPr/>
                    <a:lstStyle/>
                    <a:p>
                      <a:pPr algn="r" rtl="1"/>
                      <a:r>
                        <a:rPr lang="he-IL" sz="1800" b="0" u="none" kern="1200" dirty="0">
                          <a:solidFill>
                            <a:schemeClr val="tx1"/>
                          </a:solidFill>
                          <a:effectLst/>
                          <a:latin typeface="+mn-lt"/>
                          <a:ea typeface="+mn-ea"/>
                          <a:cs typeface="+mn-cs"/>
                        </a:rPr>
                        <a:t>החברה הערבית הבדואית בנגב</a:t>
                      </a:r>
                    </a:p>
                  </a:txBody>
                  <a:tcPr/>
                </a:tc>
                <a:tc>
                  <a:txBody>
                    <a:bodyPr/>
                    <a:lstStyle/>
                    <a:p>
                      <a:pPr algn="r" rtl="1"/>
                      <a:r>
                        <a:rPr lang="he-IL" dirty="0">
                          <a:latin typeface="David" panose="020E0502060401010101" pitchFamily="34" charset="-79"/>
                          <a:cs typeface="David" panose="020E0502060401010101" pitchFamily="34" charset="-79"/>
                        </a:rPr>
                        <a:t>ד"ר </a:t>
                      </a:r>
                      <a:r>
                        <a:rPr lang="he-IL" dirty="0" err="1">
                          <a:latin typeface="David" panose="020E0502060401010101" pitchFamily="34" charset="-79"/>
                          <a:cs typeface="David" panose="020E0502060401010101" pitchFamily="34" charset="-79"/>
                        </a:rPr>
                        <a:t>אמל</a:t>
                      </a:r>
                      <a:r>
                        <a:rPr lang="he-IL" dirty="0">
                          <a:latin typeface="David" panose="020E0502060401010101" pitchFamily="34" charset="-79"/>
                          <a:cs typeface="David" panose="020E0502060401010101" pitchFamily="34" charset="-79"/>
                        </a:rPr>
                        <a:t> </a:t>
                      </a:r>
                      <a:r>
                        <a:rPr lang="he-IL" dirty="0" err="1">
                          <a:latin typeface="David" panose="020E0502060401010101" pitchFamily="34" charset="-79"/>
                          <a:cs typeface="David" panose="020E0502060401010101" pitchFamily="34" charset="-79"/>
                        </a:rPr>
                        <a:t>אלצאנע</a:t>
                      </a:r>
                      <a:endParaRPr lang="he-IL" dirty="0">
                        <a:latin typeface="David" panose="020E0502060401010101" pitchFamily="34" charset="-79"/>
                        <a:cs typeface="David" panose="020E0502060401010101" pitchFamily="34" charset="-79"/>
                      </a:endParaRPr>
                    </a:p>
                  </a:txBody>
                  <a:tcPr/>
                </a:tc>
                <a:tc>
                  <a:txBody>
                    <a:bodyPr/>
                    <a:lstStyle/>
                    <a:p>
                      <a:pPr algn="ctr" rtl="1"/>
                      <a:r>
                        <a:rPr lang="he-IL" dirty="0">
                          <a:latin typeface="David" panose="020E0502060401010101" pitchFamily="34" charset="-79"/>
                          <a:cs typeface="David" panose="020E0502060401010101" pitchFamily="34" charset="-79"/>
                        </a:rPr>
                        <a:t>ב</a:t>
                      </a:r>
                    </a:p>
                  </a:txBody>
                  <a:tcPr/>
                </a:tc>
                <a:tc>
                  <a:txBody>
                    <a:bodyPr/>
                    <a:lstStyle/>
                    <a:p>
                      <a:pPr algn="ctr" rtl="1"/>
                      <a:r>
                        <a:rPr lang="he-IL" dirty="0">
                          <a:latin typeface="David" panose="020E0502060401010101" pitchFamily="34" charset="-79"/>
                          <a:cs typeface="David" panose="020E0502060401010101" pitchFamily="34" charset="-79"/>
                        </a:rPr>
                        <a:t>ד</a:t>
                      </a:r>
                    </a:p>
                  </a:txBody>
                  <a:tcPr/>
                </a:tc>
                <a:tc>
                  <a:txBody>
                    <a:bodyPr/>
                    <a:lstStyle/>
                    <a:p>
                      <a:pPr algn="ctr" rtl="1"/>
                      <a:r>
                        <a:rPr lang="he-IL" dirty="0">
                          <a:latin typeface="David" panose="020E0502060401010101" pitchFamily="34" charset="-79"/>
                          <a:cs typeface="David" panose="020E0502060401010101" pitchFamily="34" charset="-79"/>
                        </a:rPr>
                        <a:t>16-18</a:t>
                      </a:r>
                    </a:p>
                  </a:txBody>
                  <a:tcPr/>
                </a:tc>
                <a:extLst>
                  <a:ext uri="{0D108BD9-81ED-4DB2-BD59-A6C34878D82A}">
                    <a16:rowId xmlns:a16="http://schemas.microsoft.com/office/drawing/2014/main" val="10003"/>
                  </a:ext>
                </a:extLst>
              </a:tr>
              <a:tr h="650419">
                <a:tc>
                  <a:txBody>
                    <a:bodyPr/>
                    <a:lstStyle/>
                    <a:p>
                      <a:pPr marL="90488" indent="0" algn="r" defTabSz="914400" rtl="1" eaLnBrk="1" fontAlgn="ctr" latinLnBrk="0" hangingPunct="1"/>
                      <a:r>
                        <a:rPr lang="he-IL" sz="1800" kern="1200" dirty="0">
                          <a:solidFill>
                            <a:schemeClr val="tx1"/>
                          </a:solidFill>
                          <a:latin typeface="David" panose="020E0502060401010101" pitchFamily="34" charset="-79"/>
                          <a:ea typeface="+mn-ea"/>
                          <a:cs typeface="David" panose="020E0502060401010101" pitchFamily="34" charset="-79"/>
                          <a:hlinkClick r:id="rId5" action="ppaction://hlinksldjump"/>
                        </a:rPr>
                        <a:t>היסטוריה כללית</a:t>
                      </a:r>
                      <a:endParaRPr lang="en-US" sz="1800" kern="1200" dirty="0">
                        <a:solidFill>
                          <a:schemeClr val="tx1"/>
                        </a:solidFill>
                        <a:latin typeface="David" panose="020E0502060401010101" pitchFamily="34" charset="-79"/>
                        <a:ea typeface="+mn-ea"/>
                        <a:cs typeface="David" panose="020E0502060401010101" pitchFamily="34" charset="-79"/>
                        <a:hlinkClick r:id="rId5" action="ppaction://hlinksldjump"/>
                      </a:endParaRPr>
                    </a:p>
                    <a:p>
                      <a:pPr marL="90488" indent="0" algn="r" defTabSz="914400" rtl="1" eaLnBrk="1" fontAlgn="ctr" latinLnBrk="0" hangingPunct="1"/>
                      <a:r>
                        <a:rPr lang="he-IL" sz="1800" kern="1200" dirty="0">
                          <a:solidFill>
                            <a:schemeClr val="tx1"/>
                          </a:solidFill>
                          <a:latin typeface="David" panose="020E0502060401010101" pitchFamily="34" charset="-79"/>
                          <a:ea typeface="+mn-ea"/>
                          <a:cs typeface="David" panose="020E0502060401010101" pitchFamily="34" charset="-79"/>
                          <a:hlinkClick r:id="rId5" action="ppaction://hlinksldjump"/>
                        </a:rPr>
                        <a:t>127-1-0089</a:t>
                      </a:r>
                      <a:endParaRPr lang="he-IL" sz="1800" kern="1200" dirty="0">
                        <a:solidFill>
                          <a:schemeClr val="tx1"/>
                        </a:solidFill>
                        <a:latin typeface="David" panose="020E0502060401010101" pitchFamily="34" charset="-79"/>
                        <a:ea typeface="+mn-ea"/>
                        <a:cs typeface="David" panose="020E0502060401010101" pitchFamily="34" charset="-79"/>
                      </a:endParaRPr>
                    </a:p>
                  </a:txBody>
                  <a:tcPr marL="7144" marR="7144" marT="9525" marB="0" anchor="ctr"/>
                </a:tc>
                <a:tc>
                  <a:txBody>
                    <a:bodyPr/>
                    <a:lstStyle/>
                    <a:p>
                      <a:pPr marL="0" algn="r" defTabSz="914400" rtl="1" eaLnBrk="1" fontAlgn="ctr" latinLnBrk="0" hangingPunct="1"/>
                      <a:r>
                        <a:rPr lang="he-IL" sz="1800" kern="1200" dirty="0">
                          <a:solidFill>
                            <a:schemeClr val="tx1"/>
                          </a:solidFill>
                          <a:latin typeface="David" panose="020E0502060401010101" pitchFamily="34" charset="-79"/>
                          <a:ea typeface="+mn-ea"/>
                          <a:cs typeface="David" panose="020E0502060401010101" pitchFamily="34" charset="-79"/>
                        </a:rPr>
                        <a:t>תולדות הכסף של אירופה בעת החדשה</a:t>
                      </a:r>
                    </a:p>
                  </a:txBody>
                  <a:tcPr marL="7144" marR="7144" marT="9525" marB="0" anchor="ctr"/>
                </a:tc>
                <a:tc>
                  <a:txBody>
                    <a:bodyPr/>
                    <a:lstStyle/>
                    <a:p>
                      <a:pPr marL="0" algn="ctr" defTabSz="914400" rtl="1" eaLnBrk="1" latinLnBrk="0" hangingPunct="1"/>
                      <a:r>
                        <a:rPr lang="he-IL" sz="1800" kern="1200" dirty="0">
                          <a:solidFill>
                            <a:schemeClr val="tx1"/>
                          </a:solidFill>
                          <a:latin typeface="David" panose="020E0502060401010101" pitchFamily="34" charset="-79"/>
                          <a:ea typeface="+mn-ea"/>
                          <a:cs typeface="David" panose="020E0502060401010101" pitchFamily="34" charset="-79"/>
                        </a:rPr>
                        <a:t>ד"ר נתן מרקוס</a:t>
                      </a:r>
                    </a:p>
                  </a:txBody>
                  <a:tcPr marL="68580" marR="68580" anchor="ctr"/>
                </a:tc>
                <a:tc>
                  <a:txBody>
                    <a:bodyPr/>
                    <a:lstStyle/>
                    <a:p>
                      <a:pPr marL="0" algn="ctr" defTabSz="914400" rtl="1" eaLnBrk="1" latinLnBrk="0" hangingPunct="1"/>
                      <a:r>
                        <a:rPr lang="he-IL" sz="1800" kern="1200" dirty="0">
                          <a:solidFill>
                            <a:schemeClr val="tx1"/>
                          </a:solidFill>
                          <a:latin typeface="David" panose="020E0502060401010101" pitchFamily="34" charset="-79"/>
                          <a:ea typeface="+mn-ea"/>
                          <a:cs typeface="David" panose="020E0502060401010101" pitchFamily="34" charset="-79"/>
                        </a:rPr>
                        <a:t>ב</a:t>
                      </a:r>
                    </a:p>
                  </a:txBody>
                  <a:tcPr marL="68580" marR="68580" anchor="ctr"/>
                </a:tc>
                <a:tc>
                  <a:txBody>
                    <a:bodyPr/>
                    <a:lstStyle/>
                    <a:p>
                      <a:pPr marL="0" algn="ctr" defTabSz="914400" rtl="1" eaLnBrk="1" latinLnBrk="0" hangingPunct="1"/>
                      <a:r>
                        <a:rPr lang="he-IL" sz="1800" kern="1200" dirty="0">
                          <a:solidFill>
                            <a:schemeClr val="tx1"/>
                          </a:solidFill>
                          <a:latin typeface="David" panose="020E0502060401010101" pitchFamily="34" charset="-79"/>
                          <a:ea typeface="+mn-ea"/>
                          <a:cs typeface="David" panose="020E0502060401010101" pitchFamily="34" charset="-79"/>
                        </a:rPr>
                        <a:t>ד'</a:t>
                      </a:r>
                    </a:p>
                  </a:txBody>
                  <a:tcPr marL="68580" marR="68580" anchor="ctr"/>
                </a:tc>
                <a:tc>
                  <a:txBody>
                    <a:bodyPr/>
                    <a:lstStyle/>
                    <a:p>
                      <a:pPr algn="ctr" rtl="1"/>
                      <a:r>
                        <a:rPr lang="he-IL" sz="1800" dirty="0">
                          <a:latin typeface="David" panose="020E0502060401010101" pitchFamily="34" charset="-79"/>
                          <a:cs typeface="David" panose="020E0502060401010101" pitchFamily="34" charset="-79"/>
                        </a:rPr>
                        <a:t>14:00-16:00</a:t>
                      </a:r>
                    </a:p>
                  </a:txBody>
                  <a:tcPr marL="68580" marR="68580" anchor="ctr"/>
                </a:tc>
                <a:extLst>
                  <a:ext uri="{0D108BD9-81ED-4DB2-BD59-A6C34878D82A}">
                    <a16:rowId xmlns:a16="http://schemas.microsoft.com/office/drawing/2014/main" val="10004"/>
                  </a:ext>
                </a:extLst>
              </a:tr>
            </a:tbl>
          </a:graphicData>
        </a:graphic>
      </p:graphicFrame>
      <p:graphicFrame>
        <p:nvGraphicFramePr>
          <p:cNvPr id="5" name="טבלה 4"/>
          <p:cNvGraphicFramePr>
            <a:graphicFrameLocks noGrp="1"/>
          </p:cNvGraphicFramePr>
          <p:nvPr/>
        </p:nvGraphicFramePr>
        <p:xfrm>
          <a:off x="386548" y="189840"/>
          <a:ext cx="6336704" cy="883920"/>
        </p:xfrm>
        <a:graphic>
          <a:graphicData uri="http://schemas.openxmlformats.org/drawingml/2006/table">
            <a:tbl>
              <a:tblPr rtl="1" firstRow="1" bandRow="1">
                <a:tableStyleId>{93296810-A885-4BE3-A3E7-6D5BEEA58F35}</a:tableStyleId>
              </a:tblPr>
              <a:tblGrid>
                <a:gridCol w="6336704">
                  <a:extLst>
                    <a:ext uri="{9D8B030D-6E8A-4147-A177-3AD203B41FA5}">
                      <a16:colId xmlns:a16="http://schemas.microsoft.com/office/drawing/2014/main" val="20000"/>
                    </a:ext>
                  </a:extLst>
                </a:gridCol>
              </a:tblGrid>
              <a:tr h="357692">
                <a:tc>
                  <a:txBody>
                    <a:bodyPr/>
                    <a:lstStyle/>
                    <a:p>
                      <a:pPr algn="ctr" rtl="1"/>
                      <a:r>
                        <a:rPr lang="he-IL" sz="2800" dirty="0">
                          <a:latin typeface="David" panose="020E0502060401010101" pitchFamily="34" charset="-79"/>
                          <a:cs typeface="David" panose="020E0502060401010101" pitchFamily="34" charset="-79"/>
                        </a:rPr>
                        <a:t>סמסטר ב</a:t>
                      </a:r>
                    </a:p>
                  </a:txBody>
                  <a:tcPr/>
                </a:tc>
                <a:extLst>
                  <a:ext uri="{0D108BD9-81ED-4DB2-BD59-A6C34878D82A}">
                    <a16:rowId xmlns:a16="http://schemas.microsoft.com/office/drawing/2014/main" val="10000"/>
                  </a:ext>
                </a:extLst>
              </a:tr>
              <a:tr h="290379">
                <a:tc>
                  <a:txBody>
                    <a:bodyPr/>
                    <a:lstStyle/>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pic>
        <p:nvPicPr>
          <p:cNvPr id="1026"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4012601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4166326669"/>
              </p:ext>
            </p:extLst>
          </p:nvPr>
        </p:nvGraphicFramePr>
        <p:xfrm>
          <a:off x="385590" y="1232262"/>
          <a:ext cx="11543058" cy="5010089"/>
        </p:xfrm>
        <a:graphic>
          <a:graphicData uri="http://schemas.openxmlformats.org/drawingml/2006/table">
            <a:tbl>
              <a:tblPr rtl="1" firstRow="1" bandRow="1">
                <a:tableStyleId>{E8B1032C-EA38-4F05-BA0D-38AFFFC7BED3}</a:tableStyleId>
              </a:tblPr>
              <a:tblGrid>
                <a:gridCol w="2862477">
                  <a:extLst>
                    <a:ext uri="{9D8B030D-6E8A-4147-A177-3AD203B41FA5}">
                      <a16:colId xmlns:a16="http://schemas.microsoft.com/office/drawing/2014/main" val="20000"/>
                    </a:ext>
                  </a:extLst>
                </a:gridCol>
                <a:gridCol w="3392396">
                  <a:extLst>
                    <a:ext uri="{9D8B030D-6E8A-4147-A177-3AD203B41FA5}">
                      <a16:colId xmlns:a16="http://schemas.microsoft.com/office/drawing/2014/main" val="20001"/>
                    </a:ext>
                  </a:extLst>
                </a:gridCol>
                <a:gridCol w="2249503">
                  <a:extLst>
                    <a:ext uri="{9D8B030D-6E8A-4147-A177-3AD203B41FA5}">
                      <a16:colId xmlns:a16="http://schemas.microsoft.com/office/drawing/2014/main" val="20002"/>
                    </a:ext>
                  </a:extLst>
                </a:gridCol>
                <a:gridCol w="752858">
                  <a:extLst>
                    <a:ext uri="{9D8B030D-6E8A-4147-A177-3AD203B41FA5}">
                      <a16:colId xmlns:a16="http://schemas.microsoft.com/office/drawing/2014/main" val="20003"/>
                    </a:ext>
                  </a:extLst>
                </a:gridCol>
                <a:gridCol w="901097">
                  <a:extLst>
                    <a:ext uri="{9D8B030D-6E8A-4147-A177-3AD203B41FA5}">
                      <a16:colId xmlns:a16="http://schemas.microsoft.com/office/drawing/2014/main" val="20004"/>
                    </a:ext>
                  </a:extLst>
                </a:gridCol>
                <a:gridCol w="1384727">
                  <a:extLst>
                    <a:ext uri="{9D8B030D-6E8A-4147-A177-3AD203B41FA5}">
                      <a16:colId xmlns:a16="http://schemas.microsoft.com/office/drawing/2014/main" val="20005"/>
                    </a:ext>
                  </a:extLst>
                </a:gridCol>
              </a:tblGrid>
              <a:tr h="457156">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שם הקורס</a:t>
                      </a:r>
                    </a:p>
                  </a:txBody>
                  <a:tcPr/>
                </a:tc>
                <a:tc>
                  <a:txBody>
                    <a:bodyPr/>
                    <a:lstStyle/>
                    <a:p>
                      <a:pPr rtl="1"/>
                      <a:r>
                        <a:rPr lang="he-IL" dirty="0">
                          <a:latin typeface="David" panose="020E0502060401010101" pitchFamily="34" charset="-79"/>
                          <a:cs typeface="David" panose="020E0502060401010101" pitchFamily="34" charset="-79"/>
                        </a:rPr>
                        <a:t>מרצה</a:t>
                      </a:r>
                    </a:p>
                  </a:txBody>
                  <a:tcPr/>
                </a:tc>
                <a:tc>
                  <a:txBody>
                    <a:bodyPr/>
                    <a:lstStyle/>
                    <a:p>
                      <a:pPr rtl="1"/>
                      <a:r>
                        <a:rPr lang="he-IL" dirty="0">
                          <a:latin typeface="David" panose="020E0502060401010101" pitchFamily="34" charset="-79"/>
                          <a:cs typeface="David" panose="020E0502060401010101" pitchFamily="34" charset="-79"/>
                        </a:rPr>
                        <a:t>סמס'</a:t>
                      </a:r>
                    </a:p>
                  </a:txBody>
                  <a:tcPr/>
                </a:tc>
                <a:tc>
                  <a:txBody>
                    <a:bodyPr/>
                    <a:lstStyle/>
                    <a:p>
                      <a:pPr rtl="1"/>
                      <a:r>
                        <a:rPr lang="he-IL" dirty="0">
                          <a:latin typeface="David" panose="020E0502060401010101" pitchFamily="34" charset="-79"/>
                          <a:cs typeface="David" panose="020E0502060401010101" pitchFamily="34" charset="-79"/>
                        </a:rPr>
                        <a:t>יום</a:t>
                      </a:r>
                    </a:p>
                  </a:txBody>
                  <a:tcPr/>
                </a:tc>
                <a:tc>
                  <a:txBody>
                    <a:bodyPr/>
                    <a:lstStyle/>
                    <a:p>
                      <a:pP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650419">
                <a:tc>
                  <a:txBody>
                    <a:bodyPr/>
                    <a:lstStyle/>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היסטוריה כללית</a:t>
                      </a:r>
                    </a:p>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127-1-0</a:t>
                      </a:r>
                      <a:r>
                        <a:rPr lang="en-US"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187</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tc>
                <a:tc>
                  <a:txBody>
                    <a:bodyPr/>
                    <a:lstStyle/>
                    <a:p>
                      <a:pPr rtl="1"/>
                      <a:r>
                        <a:rPr lang="he-IL" sz="1800" dirty="0">
                          <a:latin typeface="David" panose="020E0502060401010101" pitchFamily="34" charset="-79"/>
                          <a:cs typeface="David" panose="020E0502060401010101" pitchFamily="34" charset="-79"/>
                        </a:rPr>
                        <a:t>מרחב פרטי: החיים האישיים של יוונים</a:t>
                      </a:r>
                    </a:p>
                  </a:txBody>
                  <a:tcPr anchor="ctr"/>
                </a:tc>
                <a:tc>
                  <a:txBody>
                    <a:bodyPr/>
                    <a:lstStyle/>
                    <a:p>
                      <a:pPr algn="ctr" rtl="1"/>
                      <a:r>
                        <a:rPr lang="he-IL" sz="1800" dirty="0">
                          <a:latin typeface="David" panose="020E0502060401010101" pitchFamily="34" charset="-79"/>
                          <a:cs typeface="David" panose="020E0502060401010101" pitchFamily="34" charset="-79"/>
                        </a:rPr>
                        <a:t>פרופ' יוליה אוסטינובה</a:t>
                      </a:r>
                    </a:p>
                  </a:txBody>
                  <a:tcPr anchor="ctr"/>
                </a:tc>
                <a:tc>
                  <a:txBody>
                    <a:bodyPr/>
                    <a:lstStyle/>
                    <a:p>
                      <a:pPr marL="0" algn="ctr" defTabSz="914400" rtl="1" eaLnBrk="1" latinLnBrk="0" hangingPunct="1"/>
                      <a:r>
                        <a:rPr lang="he-IL" sz="1800" kern="1200" dirty="0">
                          <a:solidFill>
                            <a:schemeClr val="tx1"/>
                          </a:solidFill>
                          <a:latin typeface="David" panose="020E0502060401010101" pitchFamily="34" charset="-79"/>
                          <a:ea typeface="+mn-ea"/>
                          <a:cs typeface="David" panose="020E0502060401010101" pitchFamily="34" charset="-79"/>
                        </a:rPr>
                        <a:t>ב</a:t>
                      </a:r>
                    </a:p>
                  </a:txBody>
                  <a:tcPr anchor="ctr"/>
                </a:tc>
                <a:tc>
                  <a:txBody>
                    <a:bodyPr/>
                    <a:lstStyle/>
                    <a:p>
                      <a:pPr algn="ctr" rtl="1"/>
                      <a:r>
                        <a:rPr lang="he-IL" sz="1800" dirty="0">
                          <a:latin typeface="David" panose="020E0502060401010101" pitchFamily="34" charset="-79"/>
                          <a:cs typeface="David" panose="020E0502060401010101" pitchFamily="34" charset="-79"/>
                        </a:rPr>
                        <a:t>ד'</a:t>
                      </a:r>
                    </a:p>
                  </a:txBody>
                  <a:tcPr anchor="ctr"/>
                </a:tc>
                <a:tc>
                  <a:txBody>
                    <a:bodyPr/>
                    <a:lstStyle/>
                    <a:p>
                      <a:pPr algn="ctr" rtl="1"/>
                      <a:r>
                        <a:rPr lang="he-IL" sz="1800" dirty="0">
                          <a:latin typeface="David" panose="020E0502060401010101" pitchFamily="34" charset="-79"/>
                          <a:cs typeface="David" panose="020E0502060401010101" pitchFamily="34" charset="-79"/>
                        </a:rPr>
                        <a:t>16:00-18:00</a:t>
                      </a:r>
                    </a:p>
                  </a:txBody>
                  <a:tcPr anchor="ctr"/>
                </a:tc>
                <a:extLst>
                  <a:ext uri="{0D108BD9-81ED-4DB2-BD59-A6C34878D82A}">
                    <a16:rowId xmlns:a16="http://schemas.microsoft.com/office/drawing/2014/main" val="10007"/>
                  </a:ext>
                </a:extLst>
              </a:tr>
              <a:tr h="650419">
                <a:tc>
                  <a:txBody>
                    <a:bodyPr/>
                    <a:lstStyle/>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היסטוריה כללית</a:t>
                      </a:r>
                    </a:p>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127-1-0391</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tc>
                <a:tc>
                  <a:txBody>
                    <a:bodyPr/>
                    <a:lstStyle/>
                    <a:p>
                      <a:pPr rtl="1"/>
                      <a:r>
                        <a:rPr lang="he-IL" sz="1800" dirty="0">
                          <a:latin typeface="David" panose="020E0502060401010101" pitchFamily="34" charset="-79"/>
                          <a:cs typeface="David" panose="020E0502060401010101" pitchFamily="34" charset="-79"/>
                        </a:rPr>
                        <a:t>פיאודליזם: מיתוס ומציאות</a:t>
                      </a:r>
                    </a:p>
                  </a:txBody>
                  <a:tcPr anchor="ctr"/>
                </a:tc>
                <a:tc>
                  <a:txBody>
                    <a:bodyPr/>
                    <a:lstStyle/>
                    <a:p>
                      <a:pPr algn="ctr" rtl="1"/>
                      <a:r>
                        <a:rPr lang="he-IL" sz="1800" dirty="0">
                          <a:latin typeface="David" panose="020E0502060401010101" pitchFamily="34" charset="-79"/>
                          <a:cs typeface="David" panose="020E0502060401010101" pitchFamily="34" charset="-79"/>
                        </a:rPr>
                        <a:t>ד"ר עידן שרר</a:t>
                      </a:r>
                    </a:p>
                  </a:txBody>
                  <a:tcPr anchor="ctr"/>
                </a:tc>
                <a:tc>
                  <a:txBody>
                    <a:bodyPr/>
                    <a:lstStyle/>
                    <a:p>
                      <a:pPr marL="0" algn="ctr" defTabSz="914400" rtl="1" eaLnBrk="1" latinLnBrk="0" hangingPunct="1"/>
                      <a:r>
                        <a:rPr lang="he-IL" sz="1800" kern="1200" dirty="0">
                          <a:solidFill>
                            <a:schemeClr val="tx1"/>
                          </a:solidFill>
                          <a:latin typeface="David" panose="020E0502060401010101" pitchFamily="34" charset="-79"/>
                          <a:ea typeface="+mn-ea"/>
                          <a:cs typeface="David" panose="020E0502060401010101" pitchFamily="34" charset="-79"/>
                        </a:rPr>
                        <a:t>ב</a:t>
                      </a:r>
                    </a:p>
                  </a:txBody>
                  <a:tcPr anchor="ctr"/>
                </a:tc>
                <a:tc>
                  <a:txBody>
                    <a:bodyPr/>
                    <a:lstStyle/>
                    <a:p>
                      <a:pPr algn="ctr" rtl="1"/>
                      <a:r>
                        <a:rPr lang="he-IL" sz="1800" dirty="0">
                          <a:latin typeface="David" panose="020E0502060401010101" pitchFamily="34" charset="-79"/>
                          <a:cs typeface="David" panose="020E0502060401010101" pitchFamily="34" charset="-79"/>
                        </a:rPr>
                        <a:t>ב'</a:t>
                      </a:r>
                    </a:p>
                  </a:txBody>
                  <a:tcPr anchor="ctr"/>
                </a:tc>
                <a:tc>
                  <a:txBody>
                    <a:bodyPr/>
                    <a:lstStyle/>
                    <a:p>
                      <a:pPr algn="ctr" rtl="1"/>
                      <a:r>
                        <a:rPr lang="he-IL" sz="1800" dirty="0">
                          <a:latin typeface="David" panose="020E0502060401010101" pitchFamily="34" charset="-79"/>
                          <a:cs typeface="David" panose="020E0502060401010101" pitchFamily="34" charset="-79"/>
                        </a:rPr>
                        <a:t>12:00-14:00</a:t>
                      </a:r>
                    </a:p>
                  </a:txBody>
                  <a:tcPr anchor="ctr"/>
                </a:tc>
                <a:extLst>
                  <a:ext uri="{0D108BD9-81ED-4DB2-BD59-A6C34878D82A}">
                    <a16:rowId xmlns:a16="http://schemas.microsoft.com/office/drawing/2014/main" val="442921757"/>
                  </a:ext>
                </a:extLst>
              </a:tr>
              <a:tr h="650419">
                <a:tc>
                  <a:txBody>
                    <a:bodyPr/>
                    <a:lstStyle/>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היסטוריה כללית</a:t>
                      </a:r>
                    </a:p>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127-1-0</a:t>
                      </a:r>
                      <a:r>
                        <a:rPr lang="en-US"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471</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tc>
                <a:tc>
                  <a:txBody>
                    <a:bodyPr/>
                    <a:lstStyle/>
                    <a:p>
                      <a:pPr rtl="1"/>
                      <a:r>
                        <a:rPr lang="he-IL" sz="1800" dirty="0">
                          <a:latin typeface="David" panose="020E0502060401010101" pitchFamily="34" charset="-79"/>
                          <a:cs typeface="David" panose="020E0502060401010101" pitchFamily="34" charset="-79"/>
                        </a:rPr>
                        <a:t>סוגיות חברתיות ודתיות בהיסטוריה של ארה"ב במאה ה-20 </a:t>
                      </a:r>
                    </a:p>
                  </a:txBody>
                  <a:tcPr anchor="ctr"/>
                </a:tc>
                <a:tc>
                  <a:txBody>
                    <a:bodyPr/>
                    <a:lstStyle/>
                    <a:p>
                      <a:pPr algn="ctr" rtl="1"/>
                      <a:r>
                        <a:rPr lang="he-IL" sz="1800" dirty="0">
                          <a:latin typeface="David" panose="020E0502060401010101" pitchFamily="34" charset="-79"/>
                          <a:cs typeface="David" panose="020E0502060401010101" pitchFamily="34" charset="-79"/>
                        </a:rPr>
                        <a:t>ד"ר יעל מבט</a:t>
                      </a:r>
                    </a:p>
                  </a:txBody>
                  <a:tcPr anchor="ctr"/>
                </a:tc>
                <a:tc>
                  <a:txBody>
                    <a:bodyPr/>
                    <a:lstStyle/>
                    <a:p>
                      <a:pPr marL="0" algn="ctr" defTabSz="914400" rtl="1" eaLnBrk="1" latinLnBrk="0" hangingPunct="1"/>
                      <a:r>
                        <a:rPr lang="he-IL" sz="1800" kern="1200" dirty="0">
                          <a:solidFill>
                            <a:schemeClr val="tx1"/>
                          </a:solidFill>
                          <a:latin typeface="David" panose="020E0502060401010101" pitchFamily="34" charset="-79"/>
                          <a:ea typeface="+mn-ea"/>
                          <a:cs typeface="David" panose="020E0502060401010101" pitchFamily="34" charset="-79"/>
                        </a:rPr>
                        <a:t>ב</a:t>
                      </a:r>
                    </a:p>
                  </a:txBody>
                  <a:tcPr anchor="ctr"/>
                </a:tc>
                <a:tc>
                  <a:txBody>
                    <a:bodyPr/>
                    <a:lstStyle/>
                    <a:p>
                      <a:pPr algn="ctr" rtl="1"/>
                      <a:r>
                        <a:rPr lang="he-IL" sz="1800" dirty="0">
                          <a:latin typeface="David" panose="020E0502060401010101" pitchFamily="34" charset="-79"/>
                          <a:cs typeface="David" panose="020E0502060401010101" pitchFamily="34" charset="-79"/>
                        </a:rPr>
                        <a:t>ג'</a:t>
                      </a:r>
                    </a:p>
                  </a:txBody>
                  <a:tcPr anchor="ctr"/>
                </a:tc>
                <a:tc>
                  <a:txBody>
                    <a:bodyPr/>
                    <a:lstStyle/>
                    <a:p>
                      <a:pPr algn="ctr" rtl="1"/>
                      <a:r>
                        <a:rPr lang="he-IL" sz="1800" dirty="0">
                          <a:latin typeface="David" panose="020E0502060401010101" pitchFamily="34" charset="-79"/>
                          <a:cs typeface="David" panose="020E0502060401010101" pitchFamily="34" charset="-79"/>
                        </a:rPr>
                        <a:t>14:00-16:00</a:t>
                      </a:r>
                    </a:p>
                  </a:txBody>
                  <a:tcPr anchor="ctr"/>
                </a:tc>
                <a:extLst>
                  <a:ext uri="{0D108BD9-81ED-4DB2-BD59-A6C34878D82A}">
                    <a16:rowId xmlns:a16="http://schemas.microsoft.com/office/drawing/2014/main" val="1174190522"/>
                  </a:ext>
                </a:extLst>
              </a:tr>
              <a:tr h="650419">
                <a:tc>
                  <a:txBody>
                    <a:bodyPr/>
                    <a:lstStyle/>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היסטוריה כללית</a:t>
                      </a:r>
                    </a:p>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127-1-1091</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tc>
                <a:tc>
                  <a:txBody>
                    <a:bodyPr/>
                    <a:lstStyle/>
                    <a:p>
                      <a:pPr rtl="1"/>
                      <a:r>
                        <a:rPr lang="he-IL" sz="1800" dirty="0">
                          <a:latin typeface="David" panose="020E0502060401010101" pitchFamily="34" charset="-79"/>
                          <a:cs typeface="David" panose="020E0502060401010101" pitchFamily="34" charset="-79"/>
                        </a:rPr>
                        <a:t>מבוא לימי הביניים בשיאם</a:t>
                      </a:r>
                    </a:p>
                  </a:txBody>
                  <a:tcPr anchor="ctr"/>
                </a:tc>
                <a:tc>
                  <a:txBody>
                    <a:bodyPr/>
                    <a:lstStyle/>
                    <a:p>
                      <a:pPr algn="ctr" rtl="1"/>
                      <a:r>
                        <a:rPr lang="he-IL" sz="1800" dirty="0">
                          <a:latin typeface="David" panose="020E0502060401010101" pitchFamily="34" charset="-79"/>
                          <a:cs typeface="David" panose="020E0502060401010101" pitchFamily="34" charset="-79"/>
                        </a:rPr>
                        <a:t>ד"ר אורי שחר</a:t>
                      </a:r>
                    </a:p>
                  </a:txBody>
                  <a:tcPr anchor="ctr"/>
                </a:tc>
                <a:tc>
                  <a:txBody>
                    <a:bodyPr/>
                    <a:lstStyle/>
                    <a:p>
                      <a:pPr marL="0" algn="ctr" defTabSz="914400" rtl="1" eaLnBrk="1" latinLnBrk="0" hangingPunct="1"/>
                      <a:r>
                        <a:rPr lang="he-IL" sz="1800" kern="1200" dirty="0">
                          <a:solidFill>
                            <a:schemeClr val="tx1"/>
                          </a:solidFill>
                          <a:latin typeface="David" panose="020E0502060401010101" pitchFamily="34" charset="-79"/>
                          <a:ea typeface="+mn-ea"/>
                          <a:cs typeface="David" panose="020E0502060401010101" pitchFamily="34" charset="-79"/>
                        </a:rPr>
                        <a:t>ב</a:t>
                      </a:r>
                    </a:p>
                  </a:txBody>
                  <a:tcPr anchor="ctr"/>
                </a:tc>
                <a:tc>
                  <a:txBody>
                    <a:bodyPr/>
                    <a:lstStyle/>
                    <a:p>
                      <a:pPr algn="ctr" rtl="1"/>
                      <a:r>
                        <a:rPr lang="he-IL" sz="1800" dirty="0">
                          <a:latin typeface="David" panose="020E0502060401010101" pitchFamily="34" charset="-79"/>
                          <a:cs typeface="David" panose="020E0502060401010101" pitchFamily="34" charset="-79"/>
                        </a:rPr>
                        <a:t>ב'</a:t>
                      </a:r>
                    </a:p>
                  </a:txBody>
                  <a:tcPr anchor="ctr"/>
                </a:tc>
                <a:tc>
                  <a:txBody>
                    <a:bodyPr/>
                    <a:lstStyle/>
                    <a:p>
                      <a:pPr algn="ctr" rtl="1"/>
                      <a:r>
                        <a:rPr lang="he-IL" sz="1800" dirty="0">
                          <a:latin typeface="David" panose="020E0502060401010101" pitchFamily="34" charset="-79"/>
                          <a:cs typeface="David" panose="020E0502060401010101" pitchFamily="34" charset="-79"/>
                        </a:rPr>
                        <a:t>14:00-16:00</a:t>
                      </a:r>
                    </a:p>
                  </a:txBody>
                  <a:tcPr anchor="ctr"/>
                </a:tc>
                <a:extLst>
                  <a:ext uri="{0D108BD9-81ED-4DB2-BD59-A6C34878D82A}">
                    <a16:rowId xmlns:a16="http://schemas.microsoft.com/office/drawing/2014/main" val="507746731"/>
                  </a:ext>
                </a:extLst>
              </a:tr>
              <a:tr h="650419">
                <a:tc>
                  <a:txBody>
                    <a:bodyPr/>
                    <a:lstStyle/>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היסטוריה כללית</a:t>
                      </a:r>
                    </a:p>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127-1-1961</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tc>
                <a:tc>
                  <a:txBody>
                    <a:bodyPr/>
                    <a:lstStyle/>
                    <a:p>
                      <a:pPr rtl="1"/>
                      <a:r>
                        <a:rPr lang="he-IL" sz="1800" dirty="0">
                          <a:latin typeface="David" panose="020E0502060401010101" pitchFamily="34" charset="-79"/>
                          <a:cs typeface="David" panose="020E0502060401010101" pitchFamily="34" charset="-79"/>
                        </a:rPr>
                        <a:t>תחילת</a:t>
                      </a:r>
                      <a:r>
                        <a:rPr lang="he-IL" sz="1800" baseline="0" dirty="0">
                          <a:latin typeface="David" panose="020E0502060401010101" pitchFamily="34" charset="-79"/>
                          <a:cs typeface="David" panose="020E0502060401010101" pitchFamily="34" charset="-79"/>
                        </a:rPr>
                        <a:t> תרבות המערב- רומא</a:t>
                      </a:r>
                      <a:endParaRPr lang="he-IL" sz="1800" dirty="0">
                        <a:latin typeface="David" panose="020E0502060401010101" pitchFamily="34" charset="-79"/>
                        <a:cs typeface="David" panose="020E0502060401010101" pitchFamily="34" charset="-79"/>
                      </a:endParaRPr>
                    </a:p>
                  </a:txBody>
                  <a:tcPr anchor="ctr"/>
                </a:tc>
                <a:tc>
                  <a:txBody>
                    <a:bodyPr/>
                    <a:lstStyle/>
                    <a:p>
                      <a:pPr algn="ctr" rtl="1"/>
                      <a:r>
                        <a:rPr lang="he-IL" sz="1800" dirty="0">
                          <a:latin typeface="David" panose="020E0502060401010101" pitchFamily="34" charset="-79"/>
                          <a:cs typeface="David" panose="020E0502060401010101" pitchFamily="34" charset="-79"/>
                        </a:rPr>
                        <a:t>ד"ר מרב חקלאי</a:t>
                      </a:r>
                    </a:p>
                  </a:txBody>
                  <a:tcPr anchor="ctr"/>
                </a:tc>
                <a:tc>
                  <a:txBody>
                    <a:bodyPr/>
                    <a:lstStyle/>
                    <a:p>
                      <a:pPr marL="0" algn="ctr" defTabSz="914400" rtl="1" eaLnBrk="1" latinLnBrk="0" hangingPunct="1"/>
                      <a:r>
                        <a:rPr lang="he-IL" sz="1800" kern="1200" dirty="0">
                          <a:solidFill>
                            <a:schemeClr val="tx1"/>
                          </a:solidFill>
                          <a:latin typeface="David" panose="020E0502060401010101" pitchFamily="34" charset="-79"/>
                          <a:ea typeface="+mn-ea"/>
                          <a:cs typeface="David" panose="020E0502060401010101" pitchFamily="34" charset="-79"/>
                        </a:rPr>
                        <a:t>ב</a:t>
                      </a:r>
                    </a:p>
                  </a:txBody>
                  <a:tcPr anchor="ctr"/>
                </a:tc>
                <a:tc>
                  <a:txBody>
                    <a:bodyPr/>
                    <a:lstStyle/>
                    <a:p>
                      <a:pPr algn="ctr" rtl="1"/>
                      <a:r>
                        <a:rPr lang="he-IL" sz="1800" dirty="0">
                          <a:latin typeface="David" panose="020E0502060401010101" pitchFamily="34" charset="-79"/>
                          <a:cs typeface="David" panose="020E0502060401010101" pitchFamily="34" charset="-79"/>
                        </a:rPr>
                        <a:t>ג'</a:t>
                      </a:r>
                    </a:p>
                  </a:txBody>
                  <a:tcPr anchor="ctr"/>
                </a:tc>
                <a:tc>
                  <a:txBody>
                    <a:bodyPr/>
                    <a:lstStyle/>
                    <a:p>
                      <a:pPr algn="ctr" rtl="1"/>
                      <a:r>
                        <a:rPr lang="he-IL" sz="1800" dirty="0">
                          <a:latin typeface="David" panose="020E0502060401010101" pitchFamily="34" charset="-79"/>
                          <a:cs typeface="David" panose="020E0502060401010101" pitchFamily="34" charset="-79"/>
                        </a:rPr>
                        <a:t>12:00-14:00</a:t>
                      </a:r>
                    </a:p>
                  </a:txBody>
                  <a:tcPr anchor="ctr"/>
                </a:tc>
                <a:extLst>
                  <a:ext uri="{0D108BD9-81ED-4DB2-BD59-A6C34878D82A}">
                    <a16:rowId xmlns:a16="http://schemas.microsoft.com/office/drawing/2014/main" val="2486613496"/>
                  </a:ext>
                </a:extLst>
              </a:tr>
              <a:tr h="650419">
                <a:tc>
                  <a:txBody>
                    <a:bodyPr/>
                    <a:lstStyle/>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היסטוריה כללית</a:t>
                      </a:r>
                    </a:p>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127-1-6091</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מבוא לעת</a:t>
                      </a:r>
                      <a:r>
                        <a:rPr lang="he-IL" baseline="0" dirty="0">
                          <a:latin typeface="David" panose="020E0502060401010101" pitchFamily="34" charset="-79"/>
                          <a:cs typeface="David" panose="020E0502060401010101" pitchFamily="34" charset="-79"/>
                        </a:rPr>
                        <a:t> החדשה המאוחרת</a:t>
                      </a:r>
                      <a:endParaRPr lang="he-IL" dirty="0">
                        <a:latin typeface="David" panose="020E0502060401010101" pitchFamily="34" charset="-79"/>
                        <a:cs typeface="David" panose="020E0502060401010101" pitchFamily="34" charset="-79"/>
                      </a:endParaRPr>
                    </a:p>
                  </a:txBody>
                  <a:tcPr anchor="ctr"/>
                </a:tc>
                <a:tc>
                  <a:txBody>
                    <a:bodyPr/>
                    <a:lstStyle/>
                    <a:p>
                      <a:pPr algn="ctr" rtl="1"/>
                      <a:r>
                        <a:rPr lang="he-IL" dirty="0">
                          <a:latin typeface="David" panose="020E0502060401010101" pitchFamily="34" charset="-79"/>
                          <a:cs typeface="David" panose="020E0502060401010101" pitchFamily="34" charset="-79"/>
                        </a:rPr>
                        <a:t>ד"ר נתן מרקוס</a:t>
                      </a:r>
                    </a:p>
                  </a:txBody>
                  <a:tcPr anchor="ctr"/>
                </a:tc>
                <a:tc>
                  <a:txBody>
                    <a:bodyPr/>
                    <a:lstStyle/>
                    <a:p>
                      <a:pPr marL="0" algn="ctr" defTabSz="914400" rtl="1" eaLnBrk="1" latinLnBrk="0" hangingPunct="1"/>
                      <a:r>
                        <a:rPr lang="he-IL" sz="1800" kern="1200" dirty="0">
                          <a:solidFill>
                            <a:schemeClr val="tx1"/>
                          </a:solidFill>
                          <a:latin typeface="David" panose="020E0502060401010101" pitchFamily="34" charset="-79"/>
                          <a:ea typeface="+mn-ea"/>
                          <a:cs typeface="David" panose="020E0502060401010101" pitchFamily="34" charset="-79"/>
                        </a:rPr>
                        <a:t>ב</a:t>
                      </a:r>
                    </a:p>
                  </a:txBody>
                  <a:tcPr anchor="ctr"/>
                </a:tc>
                <a:tc>
                  <a:txBody>
                    <a:bodyPr/>
                    <a:lstStyle/>
                    <a:p>
                      <a:pPr algn="ctr" rtl="1"/>
                      <a:r>
                        <a:rPr lang="he-IL" dirty="0">
                          <a:latin typeface="David" panose="020E0502060401010101" pitchFamily="34" charset="-79"/>
                          <a:cs typeface="David" panose="020E0502060401010101" pitchFamily="34" charset="-79"/>
                        </a:rPr>
                        <a:t>ד'</a:t>
                      </a:r>
                    </a:p>
                  </a:txBody>
                  <a:tcPr anchor="ctr"/>
                </a:tc>
                <a:tc>
                  <a:txBody>
                    <a:bodyPr/>
                    <a:lstStyle/>
                    <a:p>
                      <a:pPr algn="ctr" rtl="1"/>
                      <a:r>
                        <a:rPr lang="he-IL" dirty="0">
                          <a:latin typeface="David" panose="020E0502060401010101" pitchFamily="34" charset="-79"/>
                          <a:cs typeface="David" panose="020E0502060401010101" pitchFamily="34" charset="-79"/>
                        </a:rPr>
                        <a:t>10:00-12:00</a:t>
                      </a:r>
                    </a:p>
                  </a:txBody>
                  <a:tcPr anchor="ctr"/>
                </a:tc>
                <a:extLst>
                  <a:ext uri="{0D108BD9-81ED-4DB2-BD59-A6C34878D82A}">
                    <a16:rowId xmlns:a16="http://schemas.microsoft.com/office/drawing/2014/main" val="2878658636"/>
                  </a:ext>
                </a:extLst>
              </a:tr>
              <a:tr h="650419">
                <a:tc>
                  <a:txBody>
                    <a:bodyPr/>
                    <a:lstStyle/>
                    <a:p>
                      <a:pPr marL="0" marR="0" lvl="0" indent="0" algn="r" rtl="1">
                        <a:spcBef>
                          <a:spcPts val="0"/>
                        </a:spcBef>
                        <a:spcAft>
                          <a:spcPts val="0"/>
                        </a:spcAft>
                        <a:buNone/>
                      </a:pPr>
                      <a:r>
                        <a:rPr lang="iw-IL" sz="1800" u="sng" strike="noStrike" cap="none" dirty="0">
                          <a:solidFill>
                            <a:schemeClr val="dk1"/>
                          </a:solidFill>
                          <a:latin typeface="David"/>
                          <a:ea typeface="David"/>
                          <a:cs typeface="David"/>
                          <a:sym typeface="David"/>
                          <a:hlinkClick r:id="rId2" action="ppaction://hlinksldjump">
                            <a:extLst>
                              <a:ext uri="{A12FA001-AC4F-418D-AE19-62706E023703}">
                                <ahyp:hlinkClr xmlns:ahyp="http://schemas.microsoft.com/office/drawing/2018/hyperlinkcolor" val="tx"/>
                              </a:ext>
                            </a:extLst>
                          </a:hlinkClick>
                        </a:rPr>
                        <a:t>היסטוריה של עם ישראל</a:t>
                      </a:r>
                      <a:endParaRPr dirty="0"/>
                    </a:p>
                    <a:p>
                      <a:pPr marL="0" marR="0" lvl="0" indent="0" algn="r" rtl="1">
                        <a:spcBef>
                          <a:spcPts val="0"/>
                        </a:spcBef>
                        <a:spcAft>
                          <a:spcPts val="0"/>
                        </a:spcAft>
                        <a:buNone/>
                      </a:pPr>
                      <a:r>
                        <a:rPr lang="iw-IL" sz="1800" u="sng" strike="noStrike" cap="none" dirty="0">
                          <a:solidFill>
                            <a:schemeClr val="dk1"/>
                          </a:solidFill>
                          <a:latin typeface="David"/>
                          <a:ea typeface="David"/>
                          <a:cs typeface="David"/>
                          <a:sym typeface="David"/>
                          <a:hlinkClick r:id="rId2" action="ppaction://hlinksldjump">
                            <a:extLst>
                              <a:ext uri="{A12FA001-AC4F-418D-AE19-62706E023703}">
                                <ahyp:hlinkClr xmlns:ahyp="http://schemas.microsoft.com/office/drawing/2018/hyperlinkcolor" val="tx"/>
                              </a:ext>
                            </a:extLst>
                          </a:hlinkClick>
                        </a:rPr>
                        <a:t>125-1-1691</a:t>
                      </a:r>
                      <a:endParaRPr sz="1800" u="none" strike="noStrike" cap="none" dirty="0">
                        <a:solidFill>
                          <a:schemeClr val="dk1"/>
                        </a:solidFill>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תולדות עם ישראל בימי הביניים משנת 1100 עד 1500</a:t>
                      </a:r>
                      <a:endParaRPr dirty="0"/>
                    </a:p>
                  </a:txBody>
                  <a:tcPr marL="91450" marR="91450" marT="45725" marB="45725" anchor="ctr"/>
                </a:tc>
                <a:tc>
                  <a:txBody>
                    <a:bodyPr/>
                    <a:lstStyle/>
                    <a:p>
                      <a:pPr marL="0" marR="0" lvl="0" indent="0" algn="ctr" rtl="1">
                        <a:spcBef>
                          <a:spcPts val="0"/>
                        </a:spcBef>
                        <a:spcAft>
                          <a:spcPts val="0"/>
                        </a:spcAft>
                        <a:buNone/>
                      </a:pPr>
                      <a:r>
                        <a:rPr lang="iw-IL" sz="1800" u="none" strike="noStrike" cap="none" dirty="0">
                          <a:latin typeface="David"/>
                          <a:ea typeface="David"/>
                          <a:cs typeface="David"/>
                          <a:sym typeface="David"/>
                        </a:rPr>
                        <a:t>פרופ' טד פראם</a:t>
                      </a:r>
                      <a:endParaRPr dirty="0"/>
                    </a:p>
                  </a:txBody>
                  <a:tcPr marL="91450" marR="91450" marT="45725" marB="45725" anchor="ctr"/>
                </a:tc>
                <a:tc>
                  <a:txBody>
                    <a:bodyPr/>
                    <a:lstStyle/>
                    <a:p>
                      <a:pPr marL="0" marR="0" lvl="0" indent="0" algn="ctr" rtl="1">
                        <a:spcBef>
                          <a:spcPts val="0"/>
                        </a:spcBef>
                        <a:spcAft>
                          <a:spcPts val="0"/>
                        </a:spcAft>
                        <a:buNone/>
                      </a:pPr>
                      <a:r>
                        <a:rPr lang="iw-IL" sz="1800" u="none" strike="noStrike" cap="none" dirty="0">
                          <a:latin typeface="David"/>
                          <a:ea typeface="David"/>
                          <a:cs typeface="David"/>
                          <a:sym typeface="David"/>
                        </a:rPr>
                        <a:t>ב'</a:t>
                      </a:r>
                      <a:endParaRPr dirty="0"/>
                    </a:p>
                  </a:txBody>
                  <a:tcPr marL="91450" marR="91450" marT="45725" marB="45725" anchor="ctr"/>
                </a:tc>
                <a:tc>
                  <a:txBody>
                    <a:bodyPr/>
                    <a:lstStyle/>
                    <a:p>
                      <a:pPr marL="0" marR="0" lvl="0" indent="0" algn="ctr" rtl="1">
                        <a:spcBef>
                          <a:spcPts val="0"/>
                        </a:spcBef>
                        <a:spcAft>
                          <a:spcPts val="0"/>
                        </a:spcAft>
                        <a:buNone/>
                      </a:pPr>
                      <a:r>
                        <a:rPr lang="iw-IL" sz="1800" u="none" strike="noStrike" cap="none" dirty="0">
                          <a:latin typeface="David"/>
                          <a:ea typeface="David"/>
                          <a:cs typeface="David"/>
                          <a:sym typeface="David"/>
                        </a:rPr>
                        <a:t>ה</a:t>
                      </a:r>
                      <a:endParaRPr dirty="0"/>
                    </a:p>
                  </a:txBody>
                  <a:tcPr marL="91450" marR="91450" marT="45725" marB="45725" anchor="ctr"/>
                </a:tc>
                <a:tc>
                  <a:txBody>
                    <a:bodyPr/>
                    <a:lstStyle/>
                    <a:p>
                      <a:pPr marL="0" marR="0" lvl="0" indent="0" algn="ctr" rtl="1">
                        <a:spcBef>
                          <a:spcPts val="0"/>
                        </a:spcBef>
                        <a:spcAft>
                          <a:spcPts val="0"/>
                        </a:spcAft>
                        <a:buNone/>
                      </a:pPr>
                      <a:r>
                        <a:rPr lang="iw-IL" sz="1800" u="none" strike="noStrike" cap="none" dirty="0">
                          <a:latin typeface="David"/>
                          <a:ea typeface="David"/>
                          <a:cs typeface="David"/>
                          <a:sym typeface="David"/>
                        </a:rPr>
                        <a:t>10:00-12:00</a:t>
                      </a:r>
                      <a:endParaRPr dirty="0"/>
                    </a:p>
                  </a:txBody>
                  <a:tcPr marL="91450" marR="91450" marT="45725" marB="45725" anchor="ctr"/>
                </a:tc>
                <a:extLst>
                  <a:ext uri="{0D108BD9-81ED-4DB2-BD59-A6C34878D82A}">
                    <a16:rowId xmlns:a16="http://schemas.microsoft.com/office/drawing/2014/main" val="2959419586"/>
                  </a:ext>
                </a:extLst>
              </a:tr>
            </a:tbl>
          </a:graphicData>
        </a:graphic>
      </p:graphicFrame>
      <p:graphicFrame>
        <p:nvGraphicFramePr>
          <p:cNvPr id="5" name="טבלה 4"/>
          <p:cNvGraphicFramePr>
            <a:graphicFrameLocks noGrp="1"/>
          </p:cNvGraphicFramePr>
          <p:nvPr/>
        </p:nvGraphicFramePr>
        <p:xfrm>
          <a:off x="386548" y="189840"/>
          <a:ext cx="6336704" cy="883920"/>
        </p:xfrm>
        <a:graphic>
          <a:graphicData uri="http://schemas.openxmlformats.org/drawingml/2006/table">
            <a:tbl>
              <a:tblPr rtl="1" firstRow="1" bandRow="1">
                <a:tableStyleId>{93296810-A885-4BE3-A3E7-6D5BEEA58F35}</a:tableStyleId>
              </a:tblPr>
              <a:tblGrid>
                <a:gridCol w="6336704">
                  <a:extLst>
                    <a:ext uri="{9D8B030D-6E8A-4147-A177-3AD203B41FA5}">
                      <a16:colId xmlns:a16="http://schemas.microsoft.com/office/drawing/2014/main" val="20000"/>
                    </a:ext>
                  </a:extLst>
                </a:gridCol>
              </a:tblGrid>
              <a:tr h="357692">
                <a:tc>
                  <a:txBody>
                    <a:bodyPr/>
                    <a:lstStyle/>
                    <a:p>
                      <a:pPr algn="ctr" rtl="1"/>
                      <a:r>
                        <a:rPr lang="he-IL" sz="2800" dirty="0">
                          <a:latin typeface="David" panose="020E0502060401010101" pitchFamily="34" charset="-79"/>
                          <a:cs typeface="David" panose="020E0502060401010101" pitchFamily="34" charset="-79"/>
                        </a:rPr>
                        <a:t>סמסטר ב</a:t>
                      </a:r>
                    </a:p>
                  </a:txBody>
                  <a:tcPr/>
                </a:tc>
                <a:extLst>
                  <a:ext uri="{0D108BD9-81ED-4DB2-BD59-A6C34878D82A}">
                    <a16:rowId xmlns:a16="http://schemas.microsoft.com/office/drawing/2014/main" val="10000"/>
                  </a:ext>
                </a:extLst>
              </a:tr>
              <a:tr h="290379">
                <a:tc>
                  <a:txBody>
                    <a:bodyPr/>
                    <a:lstStyle/>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020211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385590" y="1232262"/>
          <a:ext cx="11543058" cy="5010089"/>
        </p:xfrm>
        <a:graphic>
          <a:graphicData uri="http://schemas.openxmlformats.org/drawingml/2006/table">
            <a:tbl>
              <a:tblPr rtl="1" firstRow="1" bandRow="1">
                <a:tableStyleId>{E8B1032C-EA38-4F05-BA0D-38AFFFC7BED3}</a:tableStyleId>
              </a:tblPr>
              <a:tblGrid>
                <a:gridCol w="2862477">
                  <a:extLst>
                    <a:ext uri="{9D8B030D-6E8A-4147-A177-3AD203B41FA5}">
                      <a16:colId xmlns:a16="http://schemas.microsoft.com/office/drawing/2014/main" val="20000"/>
                    </a:ext>
                  </a:extLst>
                </a:gridCol>
                <a:gridCol w="3392396">
                  <a:extLst>
                    <a:ext uri="{9D8B030D-6E8A-4147-A177-3AD203B41FA5}">
                      <a16:colId xmlns:a16="http://schemas.microsoft.com/office/drawing/2014/main" val="20001"/>
                    </a:ext>
                  </a:extLst>
                </a:gridCol>
                <a:gridCol w="2249503">
                  <a:extLst>
                    <a:ext uri="{9D8B030D-6E8A-4147-A177-3AD203B41FA5}">
                      <a16:colId xmlns:a16="http://schemas.microsoft.com/office/drawing/2014/main" val="20002"/>
                    </a:ext>
                  </a:extLst>
                </a:gridCol>
                <a:gridCol w="752858">
                  <a:extLst>
                    <a:ext uri="{9D8B030D-6E8A-4147-A177-3AD203B41FA5}">
                      <a16:colId xmlns:a16="http://schemas.microsoft.com/office/drawing/2014/main" val="20003"/>
                    </a:ext>
                  </a:extLst>
                </a:gridCol>
                <a:gridCol w="901097">
                  <a:extLst>
                    <a:ext uri="{9D8B030D-6E8A-4147-A177-3AD203B41FA5}">
                      <a16:colId xmlns:a16="http://schemas.microsoft.com/office/drawing/2014/main" val="20004"/>
                    </a:ext>
                  </a:extLst>
                </a:gridCol>
                <a:gridCol w="1384727">
                  <a:extLst>
                    <a:ext uri="{9D8B030D-6E8A-4147-A177-3AD203B41FA5}">
                      <a16:colId xmlns:a16="http://schemas.microsoft.com/office/drawing/2014/main" val="20005"/>
                    </a:ext>
                  </a:extLst>
                </a:gridCol>
              </a:tblGrid>
              <a:tr h="457156">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שם הקורס</a:t>
                      </a:r>
                    </a:p>
                  </a:txBody>
                  <a:tcPr/>
                </a:tc>
                <a:tc>
                  <a:txBody>
                    <a:bodyPr/>
                    <a:lstStyle/>
                    <a:p>
                      <a:pPr rtl="1"/>
                      <a:r>
                        <a:rPr lang="he-IL" dirty="0">
                          <a:latin typeface="David" panose="020E0502060401010101" pitchFamily="34" charset="-79"/>
                          <a:cs typeface="David" panose="020E0502060401010101" pitchFamily="34" charset="-79"/>
                        </a:rPr>
                        <a:t>מרצה</a:t>
                      </a:r>
                    </a:p>
                  </a:txBody>
                  <a:tcPr/>
                </a:tc>
                <a:tc>
                  <a:txBody>
                    <a:bodyPr/>
                    <a:lstStyle/>
                    <a:p>
                      <a:pPr rtl="1"/>
                      <a:r>
                        <a:rPr lang="he-IL" dirty="0">
                          <a:latin typeface="David" panose="020E0502060401010101" pitchFamily="34" charset="-79"/>
                          <a:cs typeface="David" panose="020E0502060401010101" pitchFamily="34" charset="-79"/>
                        </a:rPr>
                        <a:t>סמס'</a:t>
                      </a:r>
                    </a:p>
                  </a:txBody>
                  <a:tcPr/>
                </a:tc>
                <a:tc>
                  <a:txBody>
                    <a:bodyPr/>
                    <a:lstStyle/>
                    <a:p>
                      <a:pPr rtl="1"/>
                      <a:r>
                        <a:rPr lang="he-IL" dirty="0">
                          <a:latin typeface="David" panose="020E0502060401010101" pitchFamily="34" charset="-79"/>
                          <a:cs typeface="David" panose="020E0502060401010101" pitchFamily="34" charset="-79"/>
                        </a:rPr>
                        <a:t>יום</a:t>
                      </a:r>
                    </a:p>
                  </a:txBody>
                  <a:tcPr/>
                </a:tc>
                <a:tc>
                  <a:txBody>
                    <a:bodyPr/>
                    <a:lstStyle/>
                    <a:p>
                      <a:pP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650419">
                <a:tc>
                  <a:txBody>
                    <a:bodyPr/>
                    <a:lstStyle/>
                    <a:p>
                      <a:pPr marL="0" marR="0" lvl="0" indent="0" algn="r" rtl="1">
                        <a:spcBef>
                          <a:spcPts val="0"/>
                        </a:spcBef>
                        <a:spcAft>
                          <a:spcPts val="0"/>
                        </a:spcAft>
                        <a:buNone/>
                      </a:pPr>
                      <a:r>
                        <a:rPr lang="iw-IL" sz="1800" u="sng" strike="noStrike" cap="none" dirty="0">
                          <a:solidFill>
                            <a:schemeClr val="hlink"/>
                          </a:solidFill>
                          <a:latin typeface="David"/>
                          <a:ea typeface="David"/>
                          <a:cs typeface="David"/>
                          <a:sym typeface="David"/>
                          <a:hlinkClick r:id="rId2" action="ppaction://hlinksldjump"/>
                        </a:rPr>
                        <a:t>היסטוריה של עם ישראל</a:t>
                      </a:r>
                      <a:endParaRPr dirty="0"/>
                    </a:p>
                    <a:p>
                      <a:pPr marL="0" marR="0" lvl="0" indent="0" algn="r" rtl="1">
                        <a:spcBef>
                          <a:spcPts val="0"/>
                        </a:spcBef>
                        <a:spcAft>
                          <a:spcPts val="0"/>
                        </a:spcAft>
                        <a:buNone/>
                      </a:pPr>
                      <a:r>
                        <a:rPr lang="iw-IL" sz="1800" u="sng" strike="noStrike" cap="none" dirty="0">
                          <a:solidFill>
                            <a:schemeClr val="hlink"/>
                          </a:solidFill>
                          <a:latin typeface="David"/>
                          <a:ea typeface="David"/>
                          <a:cs typeface="David"/>
                          <a:sym typeface="David"/>
                          <a:hlinkClick r:id="rId2" action="ppaction://hlinksldjump"/>
                        </a:rPr>
                        <a:t>125-1-1861</a:t>
                      </a:r>
                      <a:endParaRPr sz="1800" u="none" strike="noStrike" cap="none" dirty="0">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מבוא לתולדות עם ישראל בימי המשנה והתלמוד</a:t>
                      </a:r>
                      <a:endParaRPr dirty="0"/>
                    </a:p>
                  </a:txBody>
                  <a:tcPr marL="91450" marR="91450" marT="45725" marB="45725" anchor="ctr"/>
                </a:tc>
                <a:tc>
                  <a:txBody>
                    <a:bodyPr/>
                    <a:lstStyle/>
                    <a:p>
                      <a:pPr marL="0" marR="0" lvl="0" indent="0" algn="ctr" rtl="1">
                        <a:spcBef>
                          <a:spcPts val="0"/>
                        </a:spcBef>
                        <a:spcAft>
                          <a:spcPts val="0"/>
                        </a:spcAft>
                        <a:buNone/>
                      </a:pPr>
                      <a:r>
                        <a:rPr lang="iw-IL" sz="1800" u="none" strike="noStrike" cap="none">
                          <a:latin typeface="David"/>
                          <a:ea typeface="David"/>
                          <a:cs typeface="David"/>
                          <a:sym typeface="David"/>
                        </a:rPr>
                        <a:t>ד"ר עמרם טרופר</a:t>
                      </a:r>
                      <a:endParaRPr sz="1800" u="none" strike="noStrike" cap="none">
                        <a:latin typeface="David"/>
                        <a:ea typeface="David"/>
                        <a:cs typeface="David"/>
                        <a:sym typeface="David"/>
                      </a:endParaRPr>
                    </a:p>
                  </a:txBody>
                  <a:tcPr marL="91450" marR="91450" marT="45725" marB="45725" anchor="ctr"/>
                </a:tc>
                <a:tc>
                  <a:txBody>
                    <a:bodyPr/>
                    <a:lstStyle/>
                    <a:p>
                      <a:pPr marL="0" marR="0" lvl="0" indent="0" algn="ctr" rtl="1">
                        <a:spcBef>
                          <a:spcPts val="0"/>
                        </a:spcBef>
                        <a:spcAft>
                          <a:spcPts val="0"/>
                        </a:spcAft>
                        <a:buNone/>
                      </a:pPr>
                      <a:r>
                        <a:rPr lang="iw-IL" sz="1800" u="none" strike="noStrike" cap="none">
                          <a:latin typeface="David"/>
                          <a:ea typeface="David"/>
                          <a:cs typeface="David"/>
                          <a:sym typeface="David"/>
                        </a:rPr>
                        <a:t>ב'</a:t>
                      </a:r>
                      <a:endParaRPr/>
                    </a:p>
                  </a:txBody>
                  <a:tcPr marL="91450" marR="91450" marT="45725" marB="45725" anchor="ctr"/>
                </a:tc>
                <a:tc>
                  <a:txBody>
                    <a:bodyPr/>
                    <a:lstStyle/>
                    <a:p>
                      <a:pPr marL="0" marR="0" lvl="0" indent="0" algn="ctr" rtl="1">
                        <a:spcBef>
                          <a:spcPts val="0"/>
                        </a:spcBef>
                        <a:spcAft>
                          <a:spcPts val="0"/>
                        </a:spcAft>
                        <a:buNone/>
                      </a:pPr>
                      <a:r>
                        <a:rPr lang="iw-IL" sz="1800" u="none" strike="noStrike" cap="none" dirty="0">
                          <a:latin typeface="David"/>
                          <a:ea typeface="David"/>
                          <a:cs typeface="David"/>
                          <a:sym typeface="David"/>
                        </a:rPr>
                        <a:t>ג'</a:t>
                      </a:r>
                      <a:endParaRPr dirty="0"/>
                    </a:p>
                  </a:txBody>
                  <a:tcPr marL="91450" marR="91450" marT="45725" marB="45725" anchor="ctr"/>
                </a:tc>
                <a:tc>
                  <a:txBody>
                    <a:bodyPr/>
                    <a:lstStyle/>
                    <a:p>
                      <a:pPr marL="0" marR="0" lvl="0" indent="0" algn="ctr" rtl="1">
                        <a:spcBef>
                          <a:spcPts val="0"/>
                        </a:spcBef>
                        <a:spcAft>
                          <a:spcPts val="0"/>
                        </a:spcAft>
                        <a:buNone/>
                      </a:pPr>
                      <a:r>
                        <a:rPr lang="iw-IL" sz="1800" u="none" strike="noStrike" cap="none" dirty="0">
                          <a:latin typeface="David"/>
                          <a:ea typeface="David"/>
                          <a:cs typeface="David"/>
                          <a:sym typeface="David"/>
                        </a:rPr>
                        <a:t>10:00-12:00</a:t>
                      </a:r>
                      <a:endParaRPr dirty="0"/>
                    </a:p>
                  </a:txBody>
                  <a:tcPr marL="91450" marR="91450" marT="45725" marB="45725" anchor="ctr"/>
                </a:tc>
                <a:extLst>
                  <a:ext uri="{0D108BD9-81ED-4DB2-BD59-A6C34878D82A}">
                    <a16:rowId xmlns:a16="http://schemas.microsoft.com/office/drawing/2014/main" val="442921757"/>
                  </a:ext>
                </a:extLst>
              </a:tr>
              <a:tr h="650419">
                <a:tc>
                  <a:txBody>
                    <a:bodyPr/>
                    <a:lstStyle/>
                    <a:p>
                      <a:pPr marL="0" marR="0" lvl="0" indent="0" algn="r" rtl="1">
                        <a:spcBef>
                          <a:spcPts val="0"/>
                        </a:spcBef>
                        <a:spcAft>
                          <a:spcPts val="0"/>
                        </a:spcAft>
                        <a:buNone/>
                      </a:pPr>
                      <a:r>
                        <a:rPr lang="iw-IL" sz="1800" u="sng" strike="noStrike" cap="none" dirty="0">
                          <a:solidFill>
                            <a:schemeClr val="dk1"/>
                          </a:solidFill>
                          <a:latin typeface="David"/>
                          <a:ea typeface="David"/>
                          <a:cs typeface="David"/>
                          <a:sym typeface="David"/>
                          <a:hlinkClick r:id="rId3" action="ppaction://hlinksldjump">
                            <a:extLst>
                              <a:ext uri="{A12FA001-AC4F-418D-AE19-62706E023703}">
                                <ahyp:hlinkClr xmlns:ahyp="http://schemas.microsoft.com/office/drawing/2018/hyperlinkcolor" val="tx"/>
                              </a:ext>
                            </a:extLst>
                          </a:hlinkClick>
                        </a:rPr>
                        <a:t>היסטוריה של עם ישראל</a:t>
                      </a:r>
                      <a:endParaRPr dirty="0"/>
                    </a:p>
                    <a:p>
                      <a:pPr marL="0" marR="0" lvl="0" indent="0" algn="r" rtl="1">
                        <a:spcBef>
                          <a:spcPts val="0"/>
                        </a:spcBef>
                        <a:spcAft>
                          <a:spcPts val="0"/>
                        </a:spcAft>
                        <a:buNone/>
                      </a:pPr>
                      <a:r>
                        <a:rPr lang="iw-IL" sz="1800" u="sng" strike="noStrike" cap="none" dirty="0">
                          <a:solidFill>
                            <a:schemeClr val="dk1"/>
                          </a:solidFill>
                          <a:latin typeface="David"/>
                          <a:ea typeface="David"/>
                          <a:cs typeface="David"/>
                          <a:sym typeface="David"/>
                          <a:hlinkClick r:id="rId3" action="ppaction://hlinksldjump">
                            <a:extLst>
                              <a:ext uri="{A12FA001-AC4F-418D-AE19-62706E023703}">
                                <ahyp:hlinkClr xmlns:ahyp="http://schemas.microsoft.com/office/drawing/2018/hyperlinkcolor" val="tx"/>
                              </a:ext>
                            </a:extLst>
                          </a:hlinkClick>
                        </a:rPr>
                        <a:t>125-1-3171</a:t>
                      </a:r>
                      <a:endParaRPr sz="1800" u="none" strike="noStrike" cap="none" dirty="0">
                        <a:solidFill>
                          <a:schemeClr val="dk1"/>
                        </a:solidFill>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תולדות עם ישראל בעת החדשה המאוחרת</a:t>
                      </a:r>
                      <a:endParaRPr dirty="0"/>
                    </a:p>
                  </a:txBody>
                  <a:tcPr marL="91450" marR="91450" marT="45725" marB="45725" anchor="ctr"/>
                </a:tc>
                <a:tc>
                  <a:txBody>
                    <a:bodyPr/>
                    <a:lstStyle/>
                    <a:p>
                      <a:pPr marL="0" marR="0" lvl="0" indent="0" algn="ctr" rtl="1">
                        <a:lnSpc>
                          <a:spcPct val="100000"/>
                        </a:lnSpc>
                        <a:spcBef>
                          <a:spcPts val="0"/>
                        </a:spcBef>
                        <a:spcAft>
                          <a:spcPts val="0"/>
                        </a:spcAft>
                        <a:buClr>
                          <a:schemeClr val="dk1"/>
                        </a:buClr>
                        <a:buSzPts val="1800"/>
                        <a:buFont typeface="David"/>
                        <a:buNone/>
                      </a:pPr>
                      <a:r>
                        <a:rPr lang="iw-IL" sz="1800" u="none" strike="noStrike" cap="none" dirty="0">
                          <a:latin typeface="David"/>
                          <a:ea typeface="David"/>
                          <a:cs typeface="David"/>
                          <a:sym typeface="David"/>
                        </a:rPr>
                        <a:t>פרופ' אמנון רז-קרקוצקין</a:t>
                      </a:r>
                      <a:endParaRPr dirty="0"/>
                    </a:p>
                  </a:txBody>
                  <a:tcPr marL="91450" marR="91450" marT="45725" marB="45725" anchor="ctr"/>
                </a:tc>
                <a:tc>
                  <a:txBody>
                    <a:bodyPr/>
                    <a:lstStyle/>
                    <a:p>
                      <a:pPr marL="0" marR="0" lvl="0" indent="0" algn="ctr" rtl="1">
                        <a:spcBef>
                          <a:spcPts val="0"/>
                        </a:spcBef>
                        <a:spcAft>
                          <a:spcPts val="0"/>
                        </a:spcAft>
                        <a:buNone/>
                      </a:pPr>
                      <a:r>
                        <a:rPr lang="iw-IL" sz="1800" u="none" strike="noStrike" cap="none" dirty="0">
                          <a:latin typeface="David"/>
                          <a:ea typeface="David"/>
                          <a:cs typeface="David"/>
                          <a:sym typeface="David"/>
                        </a:rPr>
                        <a:t>ב'</a:t>
                      </a:r>
                      <a:endParaRPr dirty="0"/>
                    </a:p>
                  </a:txBody>
                  <a:tcPr marL="91450" marR="91450" marT="45725" marB="45725" anchor="ctr"/>
                </a:tc>
                <a:tc>
                  <a:txBody>
                    <a:bodyPr/>
                    <a:lstStyle/>
                    <a:p>
                      <a:pPr marL="0" marR="0" lvl="0" indent="0" algn="ctr" rtl="1">
                        <a:spcBef>
                          <a:spcPts val="0"/>
                        </a:spcBef>
                        <a:spcAft>
                          <a:spcPts val="0"/>
                        </a:spcAft>
                        <a:buNone/>
                      </a:pPr>
                      <a:r>
                        <a:rPr lang="iw-IL" sz="1800" u="none" strike="noStrike" cap="none" dirty="0">
                          <a:latin typeface="David"/>
                          <a:ea typeface="David"/>
                          <a:cs typeface="David"/>
                          <a:sym typeface="David"/>
                        </a:rPr>
                        <a:t>א'</a:t>
                      </a:r>
                      <a:endParaRPr dirty="0"/>
                    </a:p>
                  </a:txBody>
                  <a:tcPr marL="91450" marR="91450" marT="45725" marB="45725" anchor="ctr"/>
                </a:tc>
                <a:tc>
                  <a:txBody>
                    <a:bodyPr/>
                    <a:lstStyle/>
                    <a:p>
                      <a:pPr marL="0" marR="0" lvl="0" indent="0" algn="ctr" rtl="1">
                        <a:spcBef>
                          <a:spcPts val="0"/>
                        </a:spcBef>
                        <a:spcAft>
                          <a:spcPts val="0"/>
                        </a:spcAft>
                        <a:buNone/>
                      </a:pPr>
                      <a:r>
                        <a:rPr lang="iw-IL" sz="1800" u="none" strike="noStrike" cap="none" dirty="0">
                          <a:latin typeface="David"/>
                          <a:ea typeface="David"/>
                          <a:cs typeface="David"/>
                          <a:sym typeface="David"/>
                        </a:rPr>
                        <a:t>12:00-14:00</a:t>
                      </a:r>
                      <a:endParaRPr dirty="0"/>
                    </a:p>
                  </a:txBody>
                  <a:tcPr marL="91450" marR="91450" marT="45725" marB="45725" anchor="ctr"/>
                </a:tc>
                <a:extLst>
                  <a:ext uri="{0D108BD9-81ED-4DB2-BD59-A6C34878D82A}">
                    <a16:rowId xmlns:a16="http://schemas.microsoft.com/office/drawing/2014/main" val="1174190522"/>
                  </a:ext>
                </a:extLst>
              </a:tr>
              <a:tr h="650419">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הסטוריה של עם ישראל</a:t>
                      </a:r>
                      <a:endParaRPr dirty="0"/>
                    </a:p>
                    <a:p>
                      <a:pPr marL="0" marR="0" lvl="0" indent="0" algn="r" rtl="1">
                        <a:spcBef>
                          <a:spcPts val="0"/>
                        </a:spcBef>
                        <a:spcAft>
                          <a:spcPts val="0"/>
                        </a:spcAft>
                        <a:buNone/>
                      </a:pPr>
                      <a:r>
                        <a:rPr lang="iw-IL" sz="1800" u="none" strike="noStrike" cap="none" dirty="0">
                          <a:latin typeface="David"/>
                          <a:ea typeface="David"/>
                          <a:cs typeface="David"/>
                          <a:sym typeface="David"/>
                        </a:rPr>
                        <a:t>125-1-0077</a:t>
                      </a:r>
                      <a:endParaRPr dirty="0"/>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מבוא לברית החדשה</a:t>
                      </a:r>
                      <a:endParaRPr dirty="0"/>
                    </a:p>
                  </a:txBody>
                  <a:tcPr marL="91450" marR="91450" marT="45725" marB="45725"/>
                </a:tc>
                <a:tc>
                  <a:txBody>
                    <a:bodyPr/>
                    <a:lstStyle/>
                    <a:p>
                      <a:pPr marL="0" marR="0" lvl="0" indent="0" algn="ctr" rtl="1">
                        <a:spcBef>
                          <a:spcPts val="0"/>
                        </a:spcBef>
                        <a:spcAft>
                          <a:spcPts val="0"/>
                        </a:spcAft>
                        <a:buNone/>
                      </a:pPr>
                      <a:r>
                        <a:rPr lang="iw-IL" sz="1800" u="none" strike="noStrike" cap="none" dirty="0">
                          <a:latin typeface="David"/>
                          <a:ea typeface="David"/>
                          <a:cs typeface="David"/>
                          <a:sym typeface="David"/>
                        </a:rPr>
                        <a:t>פרופ' כנה ורמן</a:t>
                      </a:r>
                      <a:endParaRPr dirty="0"/>
                    </a:p>
                  </a:txBody>
                  <a:tcPr marL="91450" marR="91450" marT="45725" marB="45725"/>
                </a:tc>
                <a:tc>
                  <a:txBody>
                    <a:bodyPr/>
                    <a:lstStyle/>
                    <a:p>
                      <a:pPr marL="0" marR="0" lvl="0" indent="0" algn="ctr" rtl="1">
                        <a:spcBef>
                          <a:spcPts val="0"/>
                        </a:spcBef>
                        <a:spcAft>
                          <a:spcPts val="0"/>
                        </a:spcAft>
                        <a:buNone/>
                      </a:pPr>
                      <a:r>
                        <a:rPr lang="iw-IL" sz="1800" u="none" strike="noStrike" cap="none" dirty="0">
                          <a:latin typeface="David"/>
                          <a:ea typeface="David"/>
                          <a:cs typeface="David"/>
                          <a:sym typeface="David"/>
                        </a:rPr>
                        <a:t>ב</a:t>
                      </a:r>
                      <a:endParaRPr dirty="0"/>
                    </a:p>
                  </a:txBody>
                  <a:tcPr marL="91450" marR="91450" marT="45725" marB="45725"/>
                </a:tc>
                <a:tc>
                  <a:txBody>
                    <a:bodyPr/>
                    <a:lstStyle/>
                    <a:p>
                      <a:pPr marL="0" marR="0" lvl="0" indent="0" algn="ctr" rtl="1">
                        <a:spcBef>
                          <a:spcPts val="0"/>
                        </a:spcBef>
                        <a:spcAft>
                          <a:spcPts val="0"/>
                        </a:spcAft>
                        <a:buNone/>
                      </a:pPr>
                      <a:r>
                        <a:rPr lang="iw-IL" sz="1800" u="none" strike="noStrike" cap="none" dirty="0">
                          <a:latin typeface="David"/>
                          <a:ea typeface="David"/>
                          <a:cs typeface="David"/>
                          <a:sym typeface="David"/>
                        </a:rPr>
                        <a:t>ג'</a:t>
                      </a:r>
                      <a:endParaRPr dirty="0"/>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14-16</a:t>
                      </a:r>
                      <a:endParaRPr dirty="0"/>
                    </a:p>
                  </a:txBody>
                  <a:tcPr marL="91450" marR="91450" marT="45725" marB="45725"/>
                </a:tc>
                <a:extLst>
                  <a:ext uri="{0D108BD9-81ED-4DB2-BD59-A6C34878D82A}">
                    <a16:rowId xmlns:a16="http://schemas.microsoft.com/office/drawing/2014/main" val="507746731"/>
                  </a:ext>
                </a:extLst>
              </a:tr>
              <a:tr h="650419">
                <a:tc>
                  <a:txBody>
                    <a:bodyPr/>
                    <a:lstStyle/>
                    <a:p>
                      <a:pPr marL="0" marR="0" lvl="0" indent="0" algn="r" rtl="0">
                        <a:spcBef>
                          <a:spcPts val="0"/>
                        </a:spcBef>
                        <a:spcAft>
                          <a:spcPts val="0"/>
                        </a:spcAft>
                        <a:buNone/>
                      </a:pPr>
                      <a:r>
                        <a:rPr lang="iw-IL" sz="1800" b="0" i="0" u="none" strike="noStrike" cap="none" dirty="0">
                          <a:solidFill>
                            <a:srgbClr val="000000"/>
                          </a:solidFill>
                          <a:latin typeface="David"/>
                          <a:ea typeface="David"/>
                          <a:cs typeface="David"/>
                          <a:sym typeface="David"/>
                        </a:rPr>
                        <a:t>היסטוריה של עם ישראל</a:t>
                      </a:r>
                      <a:endParaRPr dirty="0"/>
                    </a:p>
                    <a:p>
                      <a:pPr marL="0" marR="0" lvl="0" indent="0" algn="r" rtl="0">
                        <a:spcBef>
                          <a:spcPts val="0"/>
                        </a:spcBef>
                        <a:spcAft>
                          <a:spcPts val="0"/>
                        </a:spcAft>
                        <a:buNone/>
                      </a:pPr>
                      <a:r>
                        <a:rPr lang="iw-IL" sz="1800" b="0" i="0" u="none" strike="noStrike" cap="none" dirty="0">
                          <a:solidFill>
                            <a:srgbClr val="000000"/>
                          </a:solidFill>
                          <a:latin typeface="David"/>
                          <a:ea typeface="David"/>
                          <a:cs typeface="David"/>
                          <a:sym typeface="David"/>
                        </a:rPr>
                        <a:t>125-1-0420</a:t>
                      </a:r>
                      <a:endParaRPr sz="1800" b="0" i="0" u="none" strike="noStrike" cap="none" dirty="0">
                        <a:solidFill>
                          <a:srgbClr val="000000"/>
                        </a:solidFill>
                        <a:latin typeface="David"/>
                        <a:ea typeface="David"/>
                        <a:cs typeface="David"/>
                        <a:sym typeface="David"/>
                      </a:endParaRPr>
                    </a:p>
                  </a:txBody>
                  <a:tcPr marL="9525" marR="9525" marT="9525" marB="0" anchor="ctr"/>
                </a:tc>
                <a:tc>
                  <a:txBody>
                    <a:bodyPr/>
                    <a:lstStyle/>
                    <a:p>
                      <a:pPr marL="0" marR="0" lvl="0" indent="0" algn="r" rtl="1">
                        <a:spcBef>
                          <a:spcPts val="0"/>
                        </a:spcBef>
                        <a:spcAft>
                          <a:spcPts val="0"/>
                        </a:spcAft>
                        <a:buNone/>
                      </a:pPr>
                      <a:r>
                        <a:rPr lang="iw-IL" sz="1800" b="0" i="0" u="none" strike="noStrike" cap="none" dirty="0">
                          <a:solidFill>
                            <a:srgbClr val="000000"/>
                          </a:solidFill>
                          <a:latin typeface="David"/>
                          <a:ea typeface="David"/>
                          <a:cs typeface="David"/>
                          <a:sym typeface="David"/>
                        </a:rPr>
                        <a:t>יהודים במזרח התיכון במחצית השניה של המאה העשרים</a:t>
                      </a:r>
                      <a:endParaRPr dirty="0"/>
                    </a:p>
                  </a:txBody>
                  <a:tcPr marL="9525" marR="9525" marT="9525" marB="0" anchor="ctr"/>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ד"ר מנשה ענזי</a:t>
                      </a:r>
                      <a:endParaRPr dirty="0"/>
                    </a:p>
                  </a:txBody>
                  <a:tcPr marL="91450" marR="91450" marT="45725" marB="45725" anchor="ctr"/>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ב'</a:t>
                      </a:r>
                      <a:endParaRPr dirty="0"/>
                    </a:p>
                  </a:txBody>
                  <a:tcPr marL="91450" marR="91450" marT="45725" marB="45725" anchor="ctr"/>
                </a:tc>
                <a:tc>
                  <a:txBody>
                    <a:bodyPr/>
                    <a:lstStyle/>
                    <a:p>
                      <a:pPr marL="0" marR="0" lvl="0" indent="0" algn="r" rtl="1">
                        <a:spcBef>
                          <a:spcPts val="0"/>
                        </a:spcBef>
                        <a:spcAft>
                          <a:spcPts val="0"/>
                        </a:spcAft>
                        <a:buNone/>
                      </a:pPr>
                      <a:r>
                        <a:rPr lang="iw-IL" sz="1800" b="0" i="0" u="none" strike="noStrike" cap="none" dirty="0">
                          <a:solidFill>
                            <a:srgbClr val="000000"/>
                          </a:solidFill>
                          <a:latin typeface="David"/>
                          <a:ea typeface="David"/>
                          <a:cs typeface="David"/>
                          <a:sym typeface="David"/>
                        </a:rPr>
                        <a:t>ד'</a:t>
                      </a:r>
                      <a:endParaRPr dirty="0"/>
                    </a:p>
                  </a:txBody>
                  <a:tcPr marL="9525" marR="9525" marT="9525" marB="0" anchor="ctr"/>
                </a:tc>
                <a:tc>
                  <a:txBody>
                    <a:bodyPr/>
                    <a:lstStyle/>
                    <a:p>
                      <a:pPr marL="0" marR="0" lvl="0" indent="0" algn="r" rtl="0">
                        <a:spcBef>
                          <a:spcPts val="0"/>
                        </a:spcBef>
                        <a:spcAft>
                          <a:spcPts val="0"/>
                        </a:spcAft>
                        <a:buNone/>
                      </a:pPr>
                      <a:r>
                        <a:rPr lang="iw-IL" sz="1800" b="0" i="0" u="none" strike="noStrike" cap="none" dirty="0">
                          <a:solidFill>
                            <a:srgbClr val="000000"/>
                          </a:solidFill>
                          <a:latin typeface="David"/>
                          <a:ea typeface="David"/>
                          <a:cs typeface="David"/>
                          <a:sym typeface="David"/>
                        </a:rPr>
                        <a:t>14-16</a:t>
                      </a:r>
                      <a:endParaRPr dirty="0"/>
                    </a:p>
                  </a:txBody>
                  <a:tcPr marL="9525" marR="9525" marT="9525" marB="0" anchor="ctr"/>
                </a:tc>
                <a:extLst>
                  <a:ext uri="{0D108BD9-81ED-4DB2-BD59-A6C34878D82A}">
                    <a16:rowId xmlns:a16="http://schemas.microsoft.com/office/drawing/2014/main" val="2486613496"/>
                  </a:ext>
                </a:extLst>
              </a:tr>
              <a:tr h="650419">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היסטוריה של עם ישראל</a:t>
                      </a:r>
                      <a:endParaRPr dirty="0"/>
                    </a:p>
                    <a:p>
                      <a:pPr marL="0" marR="0" lvl="0" indent="0" algn="r" rtl="1">
                        <a:lnSpc>
                          <a:spcPct val="100000"/>
                        </a:lnSpc>
                        <a:spcBef>
                          <a:spcPts val="0"/>
                        </a:spcBef>
                        <a:spcAft>
                          <a:spcPts val="0"/>
                        </a:spcAft>
                        <a:buClr>
                          <a:schemeClr val="dk1"/>
                        </a:buClr>
                        <a:buSzPts val="1800"/>
                        <a:buFont typeface="David"/>
                        <a:buNone/>
                      </a:pPr>
                      <a:r>
                        <a:rPr lang="iw-IL" sz="1800" u="none" strike="noStrike" cap="none" dirty="0">
                          <a:latin typeface="David"/>
                          <a:ea typeface="David"/>
                          <a:cs typeface="David"/>
                          <a:sym typeface="David"/>
                        </a:rPr>
                        <a:t>125-1-1861</a:t>
                      </a:r>
                      <a:endParaRPr dirty="0"/>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תולדות עם ישראל בתקופת המשנה והתלמוד</a:t>
                      </a:r>
                      <a:endParaRPr dirty="0"/>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פרופ' כנה  ורמן</a:t>
                      </a:r>
                      <a:endParaRPr sz="1800" u="none" strike="noStrike" cap="none" dirty="0">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ב'</a:t>
                      </a:r>
                      <a:endParaRPr dirty="0"/>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ג'</a:t>
                      </a:r>
                      <a:endParaRPr dirty="0"/>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10:00-12:00</a:t>
                      </a:r>
                      <a:endParaRPr dirty="0"/>
                    </a:p>
                  </a:txBody>
                  <a:tcPr marL="91450" marR="91450" marT="45725" marB="45725"/>
                </a:tc>
                <a:extLst>
                  <a:ext uri="{0D108BD9-81ED-4DB2-BD59-A6C34878D82A}">
                    <a16:rowId xmlns:a16="http://schemas.microsoft.com/office/drawing/2014/main" val="2878658636"/>
                  </a:ext>
                </a:extLst>
              </a:tr>
              <a:tr h="650419">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היסטוריה של עם ישראל</a:t>
                      </a:r>
                      <a:endParaRPr dirty="0"/>
                    </a:p>
                    <a:p>
                      <a:pPr marL="0" marR="0" lvl="0" indent="0" algn="r" rtl="1">
                        <a:lnSpc>
                          <a:spcPct val="100000"/>
                        </a:lnSpc>
                        <a:spcBef>
                          <a:spcPts val="0"/>
                        </a:spcBef>
                        <a:spcAft>
                          <a:spcPts val="0"/>
                        </a:spcAft>
                        <a:buClr>
                          <a:schemeClr val="dk1"/>
                        </a:buClr>
                        <a:buSzPts val="1800"/>
                        <a:buFont typeface="David"/>
                        <a:buNone/>
                      </a:pPr>
                      <a:r>
                        <a:rPr lang="he-IL" sz="1800" u="none" strike="noStrike" cap="none" dirty="0">
                          <a:latin typeface="David"/>
                          <a:cs typeface="David"/>
                          <a:sym typeface="David"/>
                        </a:rPr>
                        <a:t>125-1-0178</a:t>
                      </a:r>
                      <a:endParaRPr dirty="0"/>
                    </a:p>
                  </a:txBody>
                  <a:tcPr marL="91450" marR="91450" marT="45725" marB="45725"/>
                </a:tc>
                <a:tc>
                  <a:txBody>
                    <a:bodyPr/>
                    <a:lstStyle/>
                    <a:p>
                      <a:pPr marL="0" marR="0" lvl="0" indent="0" algn="r" rtl="1">
                        <a:spcBef>
                          <a:spcPts val="0"/>
                        </a:spcBef>
                        <a:spcAft>
                          <a:spcPts val="0"/>
                        </a:spcAft>
                        <a:buNone/>
                      </a:pPr>
                      <a:r>
                        <a:rPr lang="he-IL" sz="1800" u="none" strike="noStrike" cap="none" dirty="0">
                          <a:latin typeface="David"/>
                          <a:ea typeface="David"/>
                          <a:cs typeface="David"/>
                          <a:sym typeface="David"/>
                        </a:rPr>
                        <a:t>המזרח והלאומיות: יהודים בארצות האסלאם בעת החדשה </a:t>
                      </a:r>
                      <a:endParaRPr dirty="0"/>
                    </a:p>
                  </a:txBody>
                  <a:tcPr marL="91450" marR="91450" marT="45725" marB="45725"/>
                </a:tc>
                <a:tc>
                  <a:txBody>
                    <a:bodyPr/>
                    <a:lstStyle/>
                    <a:p>
                      <a:pPr marL="0" marR="0" lvl="0" indent="0" algn="r" rtl="1">
                        <a:spcBef>
                          <a:spcPts val="0"/>
                        </a:spcBef>
                        <a:spcAft>
                          <a:spcPts val="0"/>
                        </a:spcAft>
                        <a:buNone/>
                      </a:pPr>
                      <a:r>
                        <a:rPr lang="he-IL" sz="1800" u="none" strike="noStrike" cap="none" dirty="0">
                          <a:latin typeface="David"/>
                          <a:ea typeface="David"/>
                          <a:cs typeface="David"/>
                          <a:sym typeface="David"/>
                        </a:rPr>
                        <a:t>ד"ר מנשה </a:t>
                      </a:r>
                      <a:r>
                        <a:rPr lang="he-IL" sz="1800" u="none" strike="noStrike" cap="none" dirty="0" err="1">
                          <a:latin typeface="David"/>
                          <a:ea typeface="David"/>
                          <a:cs typeface="David"/>
                          <a:sym typeface="David"/>
                        </a:rPr>
                        <a:t>ענזי</a:t>
                      </a:r>
                      <a:endParaRPr sz="1800" u="none" strike="noStrike" cap="none" dirty="0">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ב'</a:t>
                      </a:r>
                      <a:endParaRPr dirty="0"/>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ג'</a:t>
                      </a:r>
                      <a:endParaRPr dirty="0"/>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10:00-12:00</a:t>
                      </a:r>
                      <a:endParaRPr dirty="0"/>
                    </a:p>
                  </a:txBody>
                  <a:tcPr marL="91450" marR="91450" marT="45725" marB="45725"/>
                </a:tc>
                <a:extLst>
                  <a:ext uri="{0D108BD9-81ED-4DB2-BD59-A6C34878D82A}">
                    <a16:rowId xmlns:a16="http://schemas.microsoft.com/office/drawing/2014/main" val="2959419586"/>
                  </a:ext>
                </a:extLst>
              </a:tr>
              <a:tr h="650419">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היסטוריה של עם ישראל</a:t>
                      </a:r>
                      <a:endParaRPr dirty="0"/>
                    </a:p>
                    <a:p>
                      <a:pPr marL="0" marR="0" lvl="0" indent="0" algn="r" rtl="1">
                        <a:lnSpc>
                          <a:spcPct val="100000"/>
                        </a:lnSpc>
                        <a:spcBef>
                          <a:spcPts val="0"/>
                        </a:spcBef>
                        <a:spcAft>
                          <a:spcPts val="0"/>
                        </a:spcAft>
                        <a:buClr>
                          <a:schemeClr val="dk1"/>
                        </a:buClr>
                        <a:buSzPts val="1800"/>
                        <a:buFont typeface="David"/>
                        <a:buNone/>
                      </a:pPr>
                      <a:r>
                        <a:rPr lang="he-IL" sz="1800" u="none" strike="noStrike" cap="none" dirty="0">
                          <a:latin typeface="David"/>
                          <a:cs typeface="David"/>
                          <a:sym typeface="David"/>
                        </a:rPr>
                        <a:t>125-1-0513</a:t>
                      </a:r>
                      <a:endParaRPr dirty="0"/>
                    </a:p>
                  </a:txBody>
                  <a:tcPr marL="91450" marR="91450" marT="45725" marB="45725"/>
                </a:tc>
                <a:tc>
                  <a:txBody>
                    <a:bodyPr/>
                    <a:lstStyle/>
                    <a:p>
                      <a:pPr marL="0" marR="0" lvl="0" indent="0" algn="r" rtl="1">
                        <a:spcBef>
                          <a:spcPts val="0"/>
                        </a:spcBef>
                        <a:spcAft>
                          <a:spcPts val="0"/>
                        </a:spcAft>
                        <a:buNone/>
                      </a:pPr>
                      <a:r>
                        <a:rPr lang="he-IL" sz="1800" u="none" strike="noStrike" cap="none" dirty="0">
                          <a:latin typeface="David"/>
                          <a:ea typeface="David"/>
                          <a:cs typeface="David"/>
                          <a:sym typeface="David"/>
                        </a:rPr>
                        <a:t>בין רצף לתמורה- יחס למסורת ביהדות המודרנית</a:t>
                      </a:r>
                      <a:endParaRPr dirty="0"/>
                    </a:p>
                  </a:txBody>
                  <a:tcPr marL="91450" marR="91450" marT="45725" marB="45725"/>
                </a:tc>
                <a:tc>
                  <a:txBody>
                    <a:bodyPr/>
                    <a:lstStyle/>
                    <a:p>
                      <a:pPr marL="0" marR="0" lvl="0" indent="0" algn="r" rtl="1">
                        <a:spcBef>
                          <a:spcPts val="0"/>
                        </a:spcBef>
                        <a:spcAft>
                          <a:spcPts val="0"/>
                        </a:spcAft>
                        <a:buNone/>
                      </a:pPr>
                      <a:r>
                        <a:rPr lang="he-IL" sz="1800" u="none" strike="noStrike" cap="none" dirty="0">
                          <a:latin typeface="David"/>
                          <a:ea typeface="David"/>
                          <a:cs typeface="David"/>
                          <a:sym typeface="David"/>
                        </a:rPr>
                        <a:t>ד"ר חנן גפני</a:t>
                      </a:r>
                      <a:endParaRPr sz="1800" u="none" strike="noStrike" cap="none" dirty="0">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ב'</a:t>
                      </a:r>
                      <a:endParaRPr dirty="0"/>
                    </a:p>
                  </a:txBody>
                  <a:tcPr marL="91450" marR="91450" marT="45725" marB="45725"/>
                </a:tc>
                <a:tc>
                  <a:txBody>
                    <a:bodyPr/>
                    <a:lstStyle/>
                    <a:p>
                      <a:pPr marL="0" marR="0" lvl="0" indent="0" algn="r" rtl="1">
                        <a:spcBef>
                          <a:spcPts val="0"/>
                        </a:spcBef>
                        <a:spcAft>
                          <a:spcPts val="0"/>
                        </a:spcAft>
                        <a:buNone/>
                      </a:pPr>
                      <a:r>
                        <a:rPr lang="he-IL" sz="1800" u="none" strike="noStrike" cap="none" dirty="0">
                          <a:latin typeface="David"/>
                          <a:ea typeface="David"/>
                          <a:cs typeface="David"/>
                          <a:sym typeface="David"/>
                        </a:rPr>
                        <a:t>ב'</a:t>
                      </a:r>
                      <a:endParaRPr dirty="0"/>
                    </a:p>
                  </a:txBody>
                  <a:tcPr marL="91450" marR="91450" marT="45725" marB="45725"/>
                </a:tc>
                <a:tc>
                  <a:txBody>
                    <a:bodyPr/>
                    <a:lstStyle/>
                    <a:p>
                      <a:pPr marL="0" marR="0" lvl="0" indent="0" algn="r" rtl="1">
                        <a:spcBef>
                          <a:spcPts val="0"/>
                        </a:spcBef>
                        <a:spcAft>
                          <a:spcPts val="0"/>
                        </a:spcAft>
                        <a:buNone/>
                      </a:pPr>
                      <a:r>
                        <a:rPr lang="he-IL" sz="1800" u="none" strike="noStrike" cap="none" dirty="0">
                          <a:latin typeface="David"/>
                          <a:ea typeface="David"/>
                          <a:cs typeface="David"/>
                          <a:sym typeface="David"/>
                        </a:rPr>
                        <a:t>12:00-14:00</a:t>
                      </a:r>
                      <a:endParaRPr dirty="0"/>
                    </a:p>
                  </a:txBody>
                  <a:tcPr marL="91450" marR="91450" marT="45725" marB="45725"/>
                </a:tc>
                <a:extLst>
                  <a:ext uri="{0D108BD9-81ED-4DB2-BD59-A6C34878D82A}">
                    <a16:rowId xmlns:a16="http://schemas.microsoft.com/office/drawing/2014/main" val="3242509428"/>
                  </a:ext>
                </a:extLst>
              </a:tr>
            </a:tbl>
          </a:graphicData>
        </a:graphic>
      </p:graphicFrame>
      <p:graphicFrame>
        <p:nvGraphicFramePr>
          <p:cNvPr id="5" name="טבלה 4"/>
          <p:cNvGraphicFramePr>
            <a:graphicFrameLocks noGrp="1"/>
          </p:cNvGraphicFramePr>
          <p:nvPr/>
        </p:nvGraphicFramePr>
        <p:xfrm>
          <a:off x="386548" y="189840"/>
          <a:ext cx="6336704" cy="883920"/>
        </p:xfrm>
        <a:graphic>
          <a:graphicData uri="http://schemas.openxmlformats.org/drawingml/2006/table">
            <a:tbl>
              <a:tblPr rtl="1" firstRow="1" bandRow="1">
                <a:tableStyleId>{93296810-A885-4BE3-A3E7-6D5BEEA58F35}</a:tableStyleId>
              </a:tblPr>
              <a:tblGrid>
                <a:gridCol w="6336704">
                  <a:extLst>
                    <a:ext uri="{9D8B030D-6E8A-4147-A177-3AD203B41FA5}">
                      <a16:colId xmlns:a16="http://schemas.microsoft.com/office/drawing/2014/main" val="20000"/>
                    </a:ext>
                  </a:extLst>
                </a:gridCol>
              </a:tblGrid>
              <a:tr h="357692">
                <a:tc>
                  <a:txBody>
                    <a:bodyPr/>
                    <a:lstStyle/>
                    <a:p>
                      <a:pPr algn="ctr" rtl="1"/>
                      <a:r>
                        <a:rPr lang="he-IL" sz="2800" dirty="0">
                          <a:latin typeface="David" panose="020E0502060401010101" pitchFamily="34" charset="-79"/>
                          <a:cs typeface="David" panose="020E0502060401010101" pitchFamily="34" charset="-79"/>
                        </a:rPr>
                        <a:t>סמסטר ב</a:t>
                      </a:r>
                    </a:p>
                  </a:txBody>
                  <a:tcPr/>
                </a:tc>
                <a:extLst>
                  <a:ext uri="{0D108BD9-81ED-4DB2-BD59-A6C34878D82A}">
                    <a16:rowId xmlns:a16="http://schemas.microsoft.com/office/drawing/2014/main" val="10000"/>
                  </a:ext>
                </a:extLst>
              </a:tr>
              <a:tr h="290379">
                <a:tc>
                  <a:txBody>
                    <a:bodyPr/>
                    <a:lstStyle/>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2365788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385590" y="1232262"/>
          <a:ext cx="11543058" cy="5274080"/>
        </p:xfrm>
        <a:graphic>
          <a:graphicData uri="http://schemas.openxmlformats.org/drawingml/2006/table">
            <a:tbl>
              <a:tblPr rtl="1" firstRow="1" bandRow="1">
                <a:tableStyleId>{E8B1032C-EA38-4F05-BA0D-38AFFFC7BED3}</a:tableStyleId>
              </a:tblPr>
              <a:tblGrid>
                <a:gridCol w="2862477">
                  <a:extLst>
                    <a:ext uri="{9D8B030D-6E8A-4147-A177-3AD203B41FA5}">
                      <a16:colId xmlns:a16="http://schemas.microsoft.com/office/drawing/2014/main" val="20000"/>
                    </a:ext>
                  </a:extLst>
                </a:gridCol>
                <a:gridCol w="3392396">
                  <a:extLst>
                    <a:ext uri="{9D8B030D-6E8A-4147-A177-3AD203B41FA5}">
                      <a16:colId xmlns:a16="http://schemas.microsoft.com/office/drawing/2014/main" val="20001"/>
                    </a:ext>
                  </a:extLst>
                </a:gridCol>
                <a:gridCol w="2249503">
                  <a:extLst>
                    <a:ext uri="{9D8B030D-6E8A-4147-A177-3AD203B41FA5}">
                      <a16:colId xmlns:a16="http://schemas.microsoft.com/office/drawing/2014/main" val="20002"/>
                    </a:ext>
                  </a:extLst>
                </a:gridCol>
                <a:gridCol w="752858">
                  <a:extLst>
                    <a:ext uri="{9D8B030D-6E8A-4147-A177-3AD203B41FA5}">
                      <a16:colId xmlns:a16="http://schemas.microsoft.com/office/drawing/2014/main" val="20003"/>
                    </a:ext>
                  </a:extLst>
                </a:gridCol>
                <a:gridCol w="901097">
                  <a:extLst>
                    <a:ext uri="{9D8B030D-6E8A-4147-A177-3AD203B41FA5}">
                      <a16:colId xmlns:a16="http://schemas.microsoft.com/office/drawing/2014/main" val="20004"/>
                    </a:ext>
                  </a:extLst>
                </a:gridCol>
                <a:gridCol w="1384727">
                  <a:extLst>
                    <a:ext uri="{9D8B030D-6E8A-4147-A177-3AD203B41FA5}">
                      <a16:colId xmlns:a16="http://schemas.microsoft.com/office/drawing/2014/main" val="20005"/>
                    </a:ext>
                  </a:extLst>
                </a:gridCol>
              </a:tblGrid>
              <a:tr h="457156">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שם הקורס</a:t>
                      </a:r>
                    </a:p>
                  </a:txBody>
                  <a:tcPr/>
                </a:tc>
                <a:tc>
                  <a:txBody>
                    <a:bodyPr/>
                    <a:lstStyle/>
                    <a:p>
                      <a:pPr rtl="1"/>
                      <a:r>
                        <a:rPr lang="he-IL" dirty="0">
                          <a:latin typeface="David" panose="020E0502060401010101" pitchFamily="34" charset="-79"/>
                          <a:cs typeface="David" panose="020E0502060401010101" pitchFamily="34" charset="-79"/>
                        </a:rPr>
                        <a:t>מרצה</a:t>
                      </a:r>
                    </a:p>
                  </a:txBody>
                  <a:tcPr/>
                </a:tc>
                <a:tc>
                  <a:txBody>
                    <a:bodyPr/>
                    <a:lstStyle/>
                    <a:p>
                      <a:pPr rtl="1"/>
                      <a:r>
                        <a:rPr lang="he-IL" dirty="0">
                          <a:latin typeface="David" panose="020E0502060401010101" pitchFamily="34" charset="-79"/>
                          <a:cs typeface="David" panose="020E0502060401010101" pitchFamily="34" charset="-79"/>
                        </a:rPr>
                        <a:t>סמס'</a:t>
                      </a:r>
                    </a:p>
                  </a:txBody>
                  <a:tcPr/>
                </a:tc>
                <a:tc>
                  <a:txBody>
                    <a:bodyPr/>
                    <a:lstStyle/>
                    <a:p>
                      <a:pPr rtl="1"/>
                      <a:r>
                        <a:rPr lang="he-IL" dirty="0">
                          <a:latin typeface="David" panose="020E0502060401010101" pitchFamily="34" charset="-79"/>
                          <a:cs typeface="David" panose="020E0502060401010101" pitchFamily="34" charset="-79"/>
                        </a:rPr>
                        <a:t>יום</a:t>
                      </a:r>
                    </a:p>
                  </a:txBody>
                  <a:tcPr/>
                </a:tc>
                <a:tc>
                  <a:txBody>
                    <a:bodyPr/>
                    <a:lstStyle/>
                    <a:p>
                      <a:pP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650419">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היסטוריה של עם ישראל</a:t>
                      </a:r>
                      <a:endParaRPr dirty="0"/>
                    </a:p>
                    <a:p>
                      <a:pPr marL="0" marR="0" lvl="0" indent="0" algn="r" rtl="1">
                        <a:lnSpc>
                          <a:spcPct val="100000"/>
                        </a:lnSpc>
                        <a:spcBef>
                          <a:spcPts val="0"/>
                        </a:spcBef>
                        <a:spcAft>
                          <a:spcPts val="0"/>
                        </a:spcAft>
                        <a:buClr>
                          <a:schemeClr val="dk1"/>
                        </a:buClr>
                        <a:buSzPts val="1800"/>
                        <a:buFont typeface="David"/>
                        <a:buNone/>
                      </a:pPr>
                      <a:r>
                        <a:rPr lang="he-IL" sz="1800" u="none" strike="noStrike" cap="none" dirty="0">
                          <a:latin typeface="David"/>
                          <a:cs typeface="David"/>
                          <a:sym typeface="David"/>
                        </a:rPr>
                        <a:t>125-1-0731</a:t>
                      </a:r>
                      <a:endParaRPr dirty="0"/>
                    </a:p>
                  </a:txBody>
                  <a:tcPr marL="91450" marR="91450" marT="45725" marB="45725"/>
                </a:tc>
                <a:tc>
                  <a:txBody>
                    <a:bodyPr/>
                    <a:lstStyle/>
                    <a:p>
                      <a:pPr marL="0" marR="0" lvl="0" indent="0" algn="r" rtl="1">
                        <a:spcBef>
                          <a:spcPts val="0"/>
                        </a:spcBef>
                        <a:spcAft>
                          <a:spcPts val="0"/>
                        </a:spcAft>
                        <a:buNone/>
                      </a:pPr>
                      <a:r>
                        <a:rPr lang="he-IL" sz="1800" u="none" strike="noStrike" cap="none" dirty="0">
                          <a:latin typeface="David"/>
                          <a:ea typeface="David"/>
                          <a:cs typeface="David"/>
                          <a:sym typeface="David"/>
                        </a:rPr>
                        <a:t>לפרוץ את מחסום השתיקה: נשים יהודיות באירופה מימי הביניים ועד העת החדשה</a:t>
                      </a:r>
                      <a:endParaRPr dirty="0"/>
                    </a:p>
                  </a:txBody>
                  <a:tcPr marL="91450" marR="91450" marT="45725" marB="45725"/>
                </a:tc>
                <a:tc>
                  <a:txBody>
                    <a:bodyPr/>
                    <a:lstStyle/>
                    <a:p>
                      <a:pPr marL="0" marR="0" lvl="0" indent="0" algn="r" rtl="1">
                        <a:spcBef>
                          <a:spcPts val="0"/>
                        </a:spcBef>
                        <a:spcAft>
                          <a:spcPts val="0"/>
                        </a:spcAft>
                        <a:buNone/>
                      </a:pPr>
                      <a:r>
                        <a:rPr lang="he-IL" sz="1800" u="none" strike="noStrike" cap="none" dirty="0">
                          <a:latin typeface="David"/>
                          <a:ea typeface="David"/>
                          <a:cs typeface="David"/>
                          <a:sym typeface="David"/>
                        </a:rPr>
                        <a:t>ד"ר איריס אידלסון-שיין</a:t>
                      </a:r>
                      <a:endParaRPr sz="1800" u="none" strike="noStrike" cap="none" dirty="0">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ב'</a:t>
                      </a:r>
                      <a:endParaRPr dirty="0"/>
                    </a:p>
                  </a:txBody>
                  <a:tcPr marL="91450" marR="91450" marT="45725" marB="45725"/>
                </a:tc>
                <a:tc>
                  <a:txBody>
                    <a:bodyPr/>
                    <a:lstStyle/>
                    <a:p>
                      <a:pPr marL="0" marR="0" lvl="0" indent="0" algn="r" rtl="1">
                        <a:spcBef>
                          <a:spcPts val="0"/>
                        </a:spcBef>
                        <a:spcAft>
                          <a:spcPts val="0"/>
                        </a:spcAft>
                        <a:buNone/>
                      </a:pPr>
                      <a:r>
                        <a:rPr lang="he-IL" sz="1800" u="none" strike="noStrike" cap="none" dirty="0">
                          <a:latin typeface="David"/>
                          <a:ea typeface="David"/>
                          <a:cs typeface="David"/>
                          <a:sym typeface="David"/>
                        </a:rPr>
                        <a:t>ד'</a:t>
                      </a:r>
                      <a:endParaRPr dirty="0"/>
                    </a:p>
                  </a:txBody>
                  <a:tcPr marL="91450" marR="91450" marT="45725" marB="45725"/>
                </a:tc>
                <a:tc>
                  <a:txBody>
                    <a:bodyPr/>
                    <a:lstStyle/>
                    <a:p>
                      <a:pPr marL="0" marR="0" lvl="0" indent="0" algn="r" rtl="1">
                        <a:spcBef>
                          <a:spcPts val="0"/>
                        </a:spcBef>
                        <a:spcAft>
                          <a:spcPts val="0"/>
                        </a:spcAft>
                        <a:buNone/>
                      </a:pPr>
                      <a:r>
                        <a:rPr lang="he-IL" sz="1800" u="none" strike="noStrike" cap="none" dirty="0">
                          <a:latin typeface="David"/>
                          <a:ea typeface="David"/>
                          <a:cs typeface="David"/>
                          <a:sym typeface="David"/>
                        </a:rPr>
                        <a:t>10:00-12:00</a:t>
                      </a:r>
                      <a:endParaRPr dirty="0"/>
                    </a:p>
                  </a:txBody>
                  <a:tcPr marL="91450" marR="91450" marT="45725" marB="45725"/>
                </a:tc>
                <a:extLst>
                  <a:ext uri="{0D108BD9-81ED-4DB2-BD59-A6C34878D82A}">
                    <a16:rowId xmlns:a16="http://schemas.microsoft.com/office/drawing/2014/main" val="442921757"/>
                  </a:ext>
                </a:extLst>
              </a:tr>
              <a:tr h="650419">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היסטוריה של עם ישראל</a:t>
                      </a:r>
                      <a:endParaRPr dirty="0"/>
                    </a:p>
                    <a:p>
                      <a:pPr marL="0" marR="0" lvl="0" indent="0" algn="r" rtl="1">
                        <a:lnSpc>
                          <a:spcPct val="100000"/>
                        </a:lnSpc>
                        <a:spcBef>
                          <a:spcPts val="0"/>
                        </a:spcBef>
                        <a:spcAft>
                          <a:spcPts val="0"/>
                        </a:spcAft>
                        <a:buClr>
                          <a:schemeClr val="dk1"/>
                        </a:buClr>
                        <a:buSzPts val="1800"/>
                        <a:buFont typeface="David"/>
                        <a:buNone/>
                      </a:pPr>
                      <a:r>
                        <a:rPr lang="he-IL" sz="1800" u="none" strike="noStrike" cap="none" dirty="0">
                          <a:latin typeface="David"/>
                          <a:cs typeface="David"/>
                          <a:sym typeface="David"/>
                        </a:rPr>
                        <a:t>125-1-0731</a:t>
                      </a:r>
                      <a:endParaRPr dirty="0"/>
                    </a:p>
                  </a:txBody>
                  <a:tcPr marL="91450" marR="91450" marT="45725" marB="45725"/>
                </a:tc>
                <a:tc>
                  <a:txBody>
                    <a:bodyPr/>
                    <a:lstStyle/>
                    <a:p>
                      <a:pPr marL="0" marR="0" lvl="0" indent="0" algn="r" rtl="1">
                        <a:spcBef>
                          <a:spcPts val="0"/>
                        </a:spcBef>
                        <a:spcAft>
                          <a:spcPts val="0"/>
                        </a:spcAft>
                        <a:buNone/>
                      </a:pPr>
                      <a:r>
                        <a:rPr lang="he-IL" sz="1800" dirty="0">
                          <a:latin typeface="David" panose="020E0502060401010101" pitchFamily="34" charset="-79"/>
                          <a:cs typeface="David" panose="020E0502060401010101" pitchFamily="34" charset="-79"/>
                        </a:rPr>
                        <a:t>וינה </a:t>
                      </a:r>
                      <a:r>
                        <a:rPr lang="he-IL" sz="1800" dirty="0" err="1">
                          <a:latin typeface="David" panose="020E0502060401010101" pitchFamily="34" charset="-79"/>
                          <a:cs typeface="David" panose="020E0502060401010101" pitchFamily="34" charset="-79"/>
                        </a:rPr>
                        <a:t>אסתאנבול</a:t>
                      </a:r>
                      <a:r>
                        <a:rPr lang="he-IL" sz="1800" dirty="0">
                          <a:latin typeface="David" panose="020E0502060401010101" pitchFamily="34" charset="-79"/>
                          <a:cs typeface="David" panose="020E0502060401010101" pitchFamily="34" charset="-79"/>
                        </a:rPr>
                        <a:t>, בגדאד- לבוב: יהודים באימפריות הרב לאומיות, 1918-1772</a:t>
                      </a:r>
                      <a:endParaRPr sz="1800" dirty="0">
                        <a:latin typeface="David" panose="020E0502060401010101" pitchFamily="34" charset="-79"/>
                        <a:cs typeface="David" panose="020E0502060401010101" pitchFamily="34" charset="-79"/>
                      </a:endParaRPr>
                    </a:p>
                  </a:txBody>
                  <a:tcPr marL="91450" marR="91450" marT="45725" marB="45725"/>
                </a:tc>
                <a:tc>
                  <a:txBody>
                    <a:bodyPr/>
                    <a:lstStyle/>
                    <a:p>
                      <a:pPr marL="0" marR="0" lvl="0" indent="0" algn="r" rtl="1">
                        <a:spcBef>
                          <a:spcPts val="0"/>
                        </a:spcBef>
                        <a:spcAft>
                          <a:spcPts val="0"/>
                        </a:spcAft>
                        <a:buNone/>
                      </a:pPr>
                      <a:r>
                        <a:rPr lang="he-IL" sz="1800" u="none" strike="noStrike" cap="none" dirty="0">
                          <a:latin typeface="David"/>
                          <a:ea typeface="David"/>
                          <a:cs typeface="David"/>
                          <a:sym typeface="David"/>
                        </a:rPr>
                        <a:t>ד"ר אבי-רם צורף</a:t>
                      </a:r>
                      <a:endParaRPr sz="1800" u="none" strike="noStrike" cap="none" dirty="0">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ב'</a:t>
                      </a:r>
                      <a:endParaRPr dirty="0"/>
                    </a:p>
                  </a:txBody>
                  <a:tcPr marL="91450" marR="91450" marT="45725" marB="45725"/>
                </a:tc>
                <a:tc>
                  <a:txBody>
                    <a:bodyPr/>
                    <a:lstStyle/>
                    <a:p>
                      <a:pPr marL="0" marR="0" lvl="0" indent="0" algn="r" rtl="1">
                        <a:spcBef>
                          <a:spcPts val="0"/>
                        </a:spcBef>
                        <a:spcAft>
                          <a:spcPts val="0"/>
                        </a:spcAft>
                        <a:buNone/>
                      </a:pPr>
                      <a:r>
                        <a:rPr lang="he-IL" sz="1800" u="none" strike="noStrike" cap="none" dirty="0">
                          <a:latin typeface="David"/>
                          <a:ea typeface="David"/>
                          <a:cs typeface="David"/>
                          <a:sym typeface="David"/>
                        </a:rPr>
                        <a:t>א'</a:t>
                      </a:r>
                      <a:endParaRPr dirty="0"/>
                    </a:p>
                  </a:txBody>
                  <a:tcPr marL="91450" marR="91450" marT="45725" marB="45725"/>
                </a:tc>
                <a:tc>
                  <a:txBody>
                    <a:bodyPr/>
                    <a:lstStyle/>
                    <a:p>
                      <a:pPr marL="0" marR="0" lvl="0" indent="0" algn="r" rtl="1">
                        <a:spcBef>
                          <a:spcPts val="0"/>
                        </a:spcBef>
                        <a:spcAft>
                          <a:spcPts val="0"/>
                        </a:spcAft>
                        <a:buNone/>
                      </a:pPr>
                      <a:r>
                        <a:rPr lang="he-IL" sz="1800" u="none" strike="noStrike" cap="none" dirty="0">
                          <a:latin typeface="David"/>
                          <a:ea typeface="David"/>
                          <a:cs typeface="David"/>
                          <a:sym typeface="David"/>
                        </a:rPr>
                        <a:t>10:00-12:00</a:t>
                      </a:r>
                      <a:endParaRPr dirty="0"/>
                    </a:p>
                  </a:txBody>
                  <a:tcPr marL="91450" marR="91450" marT="45725" marB="45725"/>
                </a:tc>
                <a:extLst>
                  <a:ext uri="{0D108BD9-81ED-4DB2-BD59-A6C34878D82A}">
                    <a16:rowId xmlns:a16="http://schemas.microsoft.com/office/drawing/2014/main" val="1174190522"/>
                  </a:ext>
                </a:extLst>
              </a:tr>
              <a:tr h="650419">
                <a:tc>
                  <a:txBody>
                    <a:bodyPr/>
                    <a:lstStyle/>
                    <a:p>
                      <a:pPr marL="0" marR="0" lvl="0" indent="0" algn="r" rtl="1">
                        <a:spcBef>
                          <a:spcPts val="0"/>
                        </a:spcBef>
                        <a:spcAft>
                          <a:spcPts val="0"/>
                        </a:spcAft>
                        <a:buNone/>
                      </a:pPr>
                      <a:endParaRPr dirty="0"/>
                    </a:p>
                  </a:txBody>
                  <a:tcPr marL="91450" marR="91450" marT="45725" marB="45725"/>
                </a:tc>
                <a:tc>
                  <a:txBody>
                    <a:bodyPr/>
                    <a:lstStyle/>
                    <a:p>
                      <a:pPr marL="0" marR="0" lvl="0" indent="0" algn="r" rtl="1">
                        <a:spcBef>
                          <a:spcPts val="0"/>
                        </a:spcBef>
                        <a:spcAft>
                          <a:spcPts val="0"/>
                        </a:spcAft>
                        <a:buNone/>
                      </a:pPr>
                      <a:endParaRPr dirty="0"/>
                    </a:p>
                  </a:txBody>
                  <a:tcPr marL="91450" marR="91450" marT="45725" marB="45725"/>
                </a:tc>
                <a:tc>
                  <a:txBody>
                    <a:bodyPr/>
                    <a:lstStyle/>
                    <a:p>
                      <a:pPr marL="0" marR="0" lvl="0" indent="0" algn="ctr" rtl="1">
                        <a:spcBef>
                          <a:spcPts val="0"/>
                        </a:spcBef>
                        <a:spcAft>
                          <a:spcPts val="0"/>
                        </a:spcAft>
                        <a:buNone/>
                      </a:pPr>
                      <a:endParaRPr dirty="0"/>
                    </a:p>
                  </a:txBody>
                  <a:tcPr marL="91450" marR="91450" marT="45725" marB="45725"/>
                </a:tc>
                <a:tc>
                  <a:txBody>
                    <a:bodyPr/>
                    <a:lstStyle/>
                    <a:p>
                      <a:pPr marL="0" marR="0" lvl="0" indent="0" algn="ctr" rtl="1">
                        <a:spcBef>
                          <a:spcPts val="0"/>
                        </a:spcBef>
                        <a:spcAft>
                          <a:spcPts val="0"/>
                        </a:spcAft>
                        <a:buNone/>
                      </a:pPr>
                      <a:endParaRPr dirty="0"/>
                    </a:p>
                  </a:txBody>
                  <a:tcPr marL="91450" marR="91450" marT="45725" marB="45725"/>
                </a:tc>
                <a:tc>
                  <a:txBody>
                    <a:bodyPr/>
                    <a:lstStyle/>
                    <a:p>
                      <a:pPr marL="0" marR="0" lvl="0" indent="0" algn="ctr" rtl="1">
                        <a:spcBef>
                          <a:spcPts val="0"/>
                        </a:spcBef>
                        <a:spcAft>
                          <a:spcPts val="0"/>
                        </a:spcAft>
                        <a:buNone/>
                      </a:pPr>
                      <a:endParaRPr dirty="0"/>
                    </a:p>
                  </a:txBody>
                  <a:tcPr marL="91450" marR="91450" marT="45725" marB="45725"/>
                </a:tc>
                <a:tc>
                  <a:txBody>
                    <a:bodyPr/>
                    <a:lstStyle/>
                    <a:p>
                      <a:pPr marL="0" marR="0" lvl="0" indent="0" algn="r" rtl="1">
                        <a:spcBef>
                          <a:spcPts val="0"/>
                        </a:spcBef>
                        <a:spcAft>
                          <a:spcPts val="0"/>
                        </a:spcAft>
                        <a:buNone/>
                      </a:pPr>
                      <a:endParaRPr dirty="0"/>
                    </a:p>
                  </a:txBody>
                  <a:tcPr marL="91450" marR="91450" marT="45725" marB="45725"/>
                </a:tc>
                <a:extLst>
                  <a:ext uri="{0D108BD9-81ED-4DB2-BD59-A6C34878D82A}">
                    <a16:rowId xmlns:a16="http://schemas.microsoft.com/office/drawing/2014/main" val="507746731"/>
                  </a:ext>
                </a:extLst>
              </a:tr>
              <a:tr h="650419">
                <a:tc>
                  <a:txBody>
                    <a:bodyPr/>
                    <a:lstStyle/>
                    <a:p>
                      <a:pPr marL="0" marR="0" lvl="0" indent="0" algn="r" rtl="0">
                        <a:spcBef>
                          <a:spcPts val="0"/>
                        </a:spcBef>
                        <a:spcAft>
                          <a:spcPts val="0"/>
                        </a:spcAft>
                        <a:buNone/>
                      </a:pPr>
                      <a:endParaRPr sz="1800" b="0" i="0" u="none" strike="noStrike" cap="none" dirty="0">
                        <a:solidFill>
                          <a:srgbClr val="000000"/>
                        </a:solidFill>
                        <a:latin typeface="David"/>
                        <a:ea typeface="David"/>
                        <a:cs typeface="David"/>
                        <a:sym typeface="David"/>
                      </a:endParaRPr>
                    </a:p>
                  </a:txBody>
                  <a:tcPr marL="9525" marR="9525" marT="9525" marB="0" anchor="ctr"/>
                </a:tc>
                <a:tc>
                  <a:txBody>
                    <a:bodyPr/>
                    <a:lstStyle/>
                    <a:p>
                      <a:pPr marL="0" marR="0" lvl="0" indent="0" algn="r" rtl="1">
                        <a:spcBef>
                          <a:spcPts val="0"/>
                        </a:spcBef>
                        <a:spcAft>
                          <a:spcPts val="0"/>
                        </a:spcAft>
                        <a:buNone/>
                      </a:pPr>
                      <a:endParaRPr dirty="0"/>
                    </a:p>
                  </a:txBody>
                  <a:tcPr marL="9525" marR="9525" marT="9525" marB="0" anchor="ctr"/>
                </a:tc>
                <a:tc>
                  <a:txBody>
                    <a:bodyPr/>
                    <a:lstStyle/>
                    <a:p>
                      <a:pPr marL="0" marR="0" lvl="0" indent="0" algn="r" rtl="1">
                        <a:spcBef>
                          <a:spcPts val="0"/>
                        </a:spcBef>
                        <a:spcAft>
                          <a:spcPts val="0"/>
                        </a:spcAft>
                        <a:buNone/>
                      </a:pPr>
                      <a:endParaRPr dirty="0"/>
                    </a:p>
                  </a:txBody>
                  <a:tcPr marL="91450" marR="91450" marT="45725" marB="45725" anchor="ctr"/>
                </a:tc>
                <a:tc>
                  <a:txBody>
                    <a:bodyPr/>
                    <a:lstStyle/>
                    <a:p>
                      <a:pPr marL="0" marR="0" lvl="0" indent="0" algn="r" rtl="1">
                        <a:spcBef>
                          <a:spcPts val="0"/>
                        </a:spcBef>
                        <a:spcAft>
                          <a:spcPts val="0"/>
                        </a:spcAft>
                        <a:buNone/>
                      </a:pPr>
                      <a:endParaRPr dirty="0"/>
                    </a:p>
                  </a:txBody>
                  <a:tcPr marL="91450" marR="91450" marT="45725" marB="45725" anchor="ctr"/>
                </a:tc>
                <a:tc>
                  <a:txBody>
                    <a:bodyPr/>
                    <a:lstStyle/>
                    <a:p>
                      <a:pPr marL="0" marR="0" lvl="0" indent="0" algn="r" rtl="1">
                        <a:spcBef>
                          <a:spcPts val="0"/>
                        </a:spcBef>
                        <a:spcAft>
                          <a:spcPts val="0"/>
                        </a:spcAft>
                        <a:buNone/>
                      </a:pPr>
                      <a:endParaRPr dirty="0"/>
                    </a:p>
                  </a:txBody>
                  <a:tcPr marL="9525" marR="9525" marT="9525" marB="0" anchor="ctr"/>
                </a:tc>
                <a:tc>
                  <a:txBody>
                    <a:bodyPr/>
                    <a:lstStyle/>
                    <a:p>
                      <a:pPr marL="0" marR="0" lvl="0" indent="0" algn="r" rtl="0">
                        <a:spcBef>
                          <a:spcPts val="0"/>
                        </a:spcBef>
                        <a:spcAft>
                          <a:spcPts val="0"/>
                        </a:spcAft>
                        <a:buNone/>
                      </a:pPr>
                      <a:endParaRPr dirty="0"/>
                    </a:p>
                  </a:txBody>
                  <a:tcPr marL="9525" marR="9525" marT="9525" marB="0" anchor="ctr"/>
                </a:tc>
                <a:extLst>
                  <a:ext uri="{0D108BD9-81ED-4DB2-BD59-A6C34878D82A}">
                    <a16:rowId xmlns:a16="http://schemas.microsoft.com/office/drawing/2014/main" val="2486613496"/>
                  </a:ext>
                </a:extLst>
              </a:tr>
              <a:tr h="650419">
                <a:tc>
                  <a:txBody>
                    <a:bodyPr/>
                    <a:lstStyle/>
                    <a:p>
                      <a:pPr marL="0" marR="0" lvl="0" indent="0" algn="r" rtl="1">
                        <a:spcBef>
                          <a:spcPts val="0"/>
                        </a:spcBef>
                        <a:spcAft>
                          <a:spcPts val="0"/>
                        </a:spcAft>
                        <a:buNone/>
                      </a:pPr>
                      <a:endParaRPr dirty="0"/>
                    </a:p>
                  </a:txBody>
                  <a:tcPr marL="91450" marR="91450" marT="45725" marB="45725"/>
                </a:tc>
                <a:tc>
                  <a:txBody>
                    <a:bodyPr/>
                    <a:lstStyle/>
                    <a:p>
                      <a:pPr marL="0" marR="0" lvl="0" indent="0" algn="r" rtl="1">
                        <a:spcBef>
                          <a:spcPts val="0"/>
                        </a:spcBef>
                        <a:spcAft>
                          <a:spcPts val="0"/>
                        </a:spcAft>
                        <a:buNone/>
                      </a:pPr>
                      <a:endParaRPr dirty="0"/>
                    </a:p>
                  </a:txBody>
                  <a:tcPr marL="91450" marR="91450" marT="45725" marB="45725"/>
                </a:tc>
                <a:tc>
                  <a:txBody>
                    <a:bodyPr/>
                    <a:lstStyle/>
                    <a:p>
                      <a:pPr marL="0" marR="0" lvl="0" indent="0" algn="r" rtl="1">
                        <a:spcBef>
                          <a:spcPts val="0"/>
                        </a:spcBef>
                        <a:spcAft>
                          <a:spcPts val="0"/>
                        </a:spcAft>
                        <a:buNone/>
                      </a:pPr>
                      <a:endParaRPr sz="1800" u="none" strike="noStrike" cap="none" dirty="0">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endParaRPr dirty="0"/>
                    </a:p>
                  </a:txBody>
                  <a:tcPr marL="91450" marR="91450" marT="45725" marB="45725"/>
                </a:tc>
                <a:tc>
                  <a:txBody>
                    <a:bodyPr/>
                    <a:lstStyle/>
                    <a:p>
                      <a:pPr marL="0" marR="0" lvl="0" indent="0" algn="r" rtl="1">
                        <a:spcBef>
                          <a:spcPts val="0"/>
                        </a:spcBef>
                        <a:spcAft>
                          <a:spcPts val="0"/>
                        </a:spcAft>
                        <a:buNone/>
                      </a:pPr>
                      <a:endParaRPr dirty="0"/>
                    </a:p>
                  </a:txBody>
                  <a:tcPr marL="91450" marR="91450" marT="45725" marB="45725"/>
                </a:tc>
                <a:tc>
                  <a:txBody>
                    <a:bodyPr/>
                    <a:lstStyle/>
                    <a:p>
                      <a:pPr marL="0" marR="0" lvl="0" indent="0" algn="r" rtl="1">
                        <a:spcBef>
                          <a:spcPts val="0"/>
                        </a:spcBef>
                        <a:spcAft>
                          <a:spcPts val="0"/>
                        </a:spcAft>
                        <a:buNone/>
                      </a:pPr>
                      <a:endParaRPr dirty="0"/>
                    </a:p>
                  </a:txBody>
                  <a:tcPr marL="91450" marR="91450" marT="45725" marB="45725"/>
                </a:tc>
                <a:extLst>
                  <a:ext uri="{0D108BD9-81ED-4DB2-BD59-A6C34878D82A}">
                    <a16:rowId xmlns:a16="http://schemas.microsoft.com/office/drawing/2014/main" val="2878658636"/>
                  </a:ext>
                </a:extLst>
              </a:tr>
              <a:tr h="650419">
                <a:tc>
                  <a:txBody>
                    <a:bodyPr/>
                    <a:lstStyle/>
                    <a:p>
                      <a:pPr marL="0" marR="0" lvl="0" indent="0" algn="r" rtl="1">
                        <a:spcBef>
                          <a:spcPts val="0"/>
                        </a:spcBef>
                        <a:spcAft>
                          <a:spcPts val="0"/>
                        </a:spcAft>
                        <a:buNone/>
                      </a:pPr>
                      <a:endParaRPr dirty="0"/>
                    </a:p>
                  </a:txBody>
                  <a:tcPr marL="91450" marR="91450" marT="45725" marB="45725"/>
                </a:tc>
                <a:tc>
                  <a:txBody>
                    <a:bodyPr/>
                    <a:lstStyle/>
                    <a:p>
                      <a:pPr marL="0" marR="0" lvl="0" indent="0" algn="r" rtl="1">
                        <a:spcBef>
                          <a:spcPts val="0"/>
                        </a:spcBef>
                        <a:spcAft>
                          <a:spcPts val="0"/>
                        </a:spcAft>
                        <a:buNone/>
                      </a:pPr>
                      <a:endParaRPr dirty="0"/>
                    </a:p>
                  </a:txBody>
                  <a:tcPr marL="91450" marR="91450" marT="45725" marB="45725"/>
                </a:tc>
                <a:tc>
                  <a:txBody>
                    <a:bodyPr/>
                    <a:lstStyle/>
                    <a:p>
                      <a:pPr marL="0" marR="0" lvl="0" indent="0" algn="r" rtl="1">
                        <a:spcBef>
                          <a:spcPts val="0"/>
                        </a:spcBef>
                        <a:spcAft>
                          <a:spcPts val="0"/>
                        </a:spcAft>
                        <a:buNone/>
                      </a:pPr>
                      <a:endParaRPr sz="1800" u="none" strike="noStrike" cap="none" dirty="0">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endParaRPr dirty="0"/>
                    </a:p>
                  </a:txBody>
                  <a:tcPr marL="91450" marR="91450" marT="45725" marB="45725"/>
                </a:tc>
                <a:tc>
                  <a:txBody>
                    <a:bodyPr/>
                    <a:lstStyle/>
                    <a:p>
                      <a:pPr marL="0" marR="0" lvl="0" indent="0" algn="r" rtl="1">
                        <a:spcBef>
                          <a:spcPts val="0"/>
                        </a:spcBef>
                        <a:spcAft>
                          <a:spcPts val="0"/>
                        </a:spcAft>
                        <a:buNone/>
                      </a:pPr>
                      <a:endParaRPr dirty="0"/>
                    </a:p>
                  </a:txBody>
                  <a:tcPr marL="91450" marR="91450" marT="45725" marB="45725"/>
                </a:tc>
                <a:tc>
                  <a:txBody>
                    <a:bodyPr/>
                    <a:lstStyle/>
                    <a:p>
                      <a:pPr marL="0" marR="0" lvl="0" indent="0" algn="r" rtl="1">
                        <a:spcBef>
                          <a:spcPts val="0"/>
                        </a:spcBef>
                        <a:spcAft>
                          <a:spcPts val="0"/>
                        </a:spcAft>
                        <a:buNone/>
                      </a:pPr>
                      <a:endParaRPr dirty="0"/>
                    </a:p>
                  </a:txBody>
                  <a:tcPr marL="91450" marR="91450" marT="45725" marB="45725"/>
                </a:tc>
                <a:extLst>
                  <a:ext uri="{0D108BD9-81ED-4DB2-BD59-A6C34878D82A}">
                    <a16:rowId xmlns:a16="http://schemas.microsoft.com/office/drawing/2014/main" val="2959419586"/>
                  </a:ext>
                </a:extLst>
              </a:tr>
              <a:tr h="650419">
                <a:tc>
                  <a:txBody>
                    <a:bodyPr/>
                    <a:lstStyle/>
                    <a:p>
                      <a:pPr marL="0" marR="0" lvl="0" indent="0" algn="r" rtl="1">
                        <a:spcBef>
                          <a:spcPts val="0"/>
                        </a:spcBef>
                        <a:spcAft>
                          <a:spcPts val="0"/>
                        </a:spcAft>
                        <a:buNone/>
                      </a:pPr>
                      <a:endParaRPr dirty="0"/>
                    </a:p>
                  </a:txBody>
                  <a:tcPr marL="91450" marR="91450" marT="45725" marB="45725"/>
                </a:tc>
                <a:tc>
                  <a:txBody>
                    <a:bodyPr/>
                    <a:lstStyle/>
                    <a:p>
                      <a:pPr marL="0" marR="0" lvl="0" indent="0" algn="r" rtl="1">
                        <a:spcBef>
                          <a:spcPts val="0"/>
                        </a:spcBef>
                        <a:spcAft>
                          <a:spcPts val="0"/>
                        </a:spcAft>
                        <a:buNone/>
                      </a:pPr>
                      <a:endParaRPr dirty="0"/>
                    </a:p>
                  </a:txBody>
                  <a:tcPr marL="91450" marR="91450" marT="45725" marB="45725"/>
                </a:tc>
                <a:tc>
                  <a:txBody>
                    <a:bodyPr/>
                    <a:lstStyle/>
                    <a:p>
                      <a:pPr marL="0" marR="0" lvl="0" indent="0" algn="r" rtl="1">
                        <a:spcBef>
                          <a:spcPts val="0"/>
                        </a:spcBef>
                        <a:spcAft>
                          <a:spcPts val="0"/>
                        </a:spcAft>
                        <a:buNone/>
                      </a:pPr>
                      <a:endParaRPr sz="1800" u="none" strike="noStrike" cap="none" dirty="0">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endParaRPr dirty="0"/>
                    </a:p>
                  </a:txBody>
                  <a:tcPr marL="91450" marR="91450" marT="45725" marB="45725"/>
                </a:tc>
                <a:tc>
                  <a:txBody>
                    <a:bodyPr/>
                    <a:lstStyle/>
                    <a:p>
                      <a:pPr marL="0" marR="0" lvl="0" indent="0" algn="r" rtl="1">
                        <a:spcBef>
                          <a:spcPts val="0"/>
                        </a:spcBef>
                        <a:spcAft>
                          <a:spcPts val="0"/>
                        </a:spcAft>
                        <a:buNone/>
                      </a:pPr>
                      <a:endParaRPr dirty="0"/>
                    </a:p>
                  </a:txBody>
                  <a:tcPr marL="91450" marR="91450" marT="45725" marB="45725"/>
                </a:tc>
                <a:tc>
                  <a:txBody>
                    <a:bodyPr/>
                    <a:lstStyle/>
                    <a:p>
                      <a:pPr marL="0" marR="0" lvl="0" indent="0" algn="r" rtl="1">
                        <a:spcBef>
                          <a:spcPts val="0"/>
                        </a:spcBef>
                        <a:spcAft>
                          <a:spcPts val="0"/>
                        </a:spcAft>
                        <a:buNone/>
                      </a:pPr>
                      <a:endParaRPr dirty="0"/>
                    </a:p>
                  </a:txBody>
                  <a:tcPr marL="91450" marR="91450" marT="45725" marB="45725"/>
                </a:tc>
                <a:extLst>
                  <a:ext uri="{0D108BD9-81ED-4DB2-BD59-A6C34878D82A}">
                    <a16:rowId xmlns:a16="http://schemas.microsoft.com/office/drawing/2014/main" val="3242509428"/>
                  </a:ext>
                </a:extLst>
              </a:tr>
            </a:tbl>
          </a:graphicData>
        </a:graphic>
      </p:graphicFrame>
      <p:graphicFrame>
        <p:nvGraphicFramePr>
          <p:cNvPr id="5" name="טבלה 4"/>
          <p:cNvGraphicFramePr>
            <a:graphicFrameLocks noGrp="1"/>
          </p:cNvGraphicFramePr>
          <p:nvPr/>
        </p:nvGraphicFramePr>
        <p:xfrm>
          <a:off x="386548" y="189840"/>
          <a:ext cx="6336704" cy="883920"/>
        </p:xfrm>
        <a:graphic>
          <a:graphicData uri="http://schemas.openxmlformats.org/drawingml/2006/table">
            <a:tbl>
              <a:tblPr rtl="1" firstRow="1" bandRow="1">
                <a:tableStyleId>{93296810-A885-4BE3-A3E7-6D5BEEA58F35}</a:tableStyleId>
              </a:tblPr>
              <a:tblGrid>
                <a:gridCol w="6336704">
                  <a:extLst>
                    <a:ext uri="{9D8B030D-6E8A-4147-A177-3AD203B41FA5}">
                      <a16:colId xmlns:a16="http://schemas.microsoft.com/office/drawing/2014/main" val="20000"/>
                    </a:ext>
                  </a:extLst>
                </a:gridCol>
              </a:tblGrid>
              <a:tr h="357692">
                <a:tc>
                  <a:txBody>
                    <a:bodyPr/>
                    <a:lstStyle/>
                    <a:p>
                      <a:pPr algn="ctr" rtl="1"/>
                      <a:r>
                        <a:rPr lang="he-IL" sz="2800" dirty="0">
                          <a:latin typeface="David" panose="020E0502060401010101" pitchFamily="34" charset="-79"/>
                          <a:cs typeface="David" panose="020E0502060401010101" pitchFamily="34" charset="-79"/>
                        </a:rPr>
                        <a:t>סמסטר ב</a:t>
                      </a:r>
                    </a:p>
                  </a:txBody>
                  <a:tcPr/>
                </a:tc>
                <a:extLst>
                  <a:ext uri="{0D108BD9-81ED-4DB2-BD59-A6C34878D82A}">
                    <a16:rowId xmlns:a16="http://schemas.microsoft.com/office/drawing/2014/main" val="10000"/>
                  </a:ext>
                </a:extLst>
              </a:tr>
              <a:tr h="290379">
                <a:tc>
                  <a:txBody>
                    <a:bodyPr/>
                    <a:lstStyle/>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74559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3389098665"/>
              </p:ext>
            </p:extLst>
          </p:nvPr>
        </p:nvGraphicFramePr>
        <p:xfrm>
          <a:off x="385590" y="1232262"/>
          <a:ext cx="11543058" cy="5010089"/>
        </p:xfrm>
        <a:graphic>
          <a:graphicData uri="http://schemas.openxmlformats.org/drawingml/2006/table">
            <a:tbl>
              <a:tblPr rtl="1" firstRow="1" bandRow="1">
                <a:tableStyleId>{E8B1032C-EA38-4F05-BA0D-38AFFFC7BED3}</a:tableStyleId>
              </a:tblPr>
              <a:tblGrid>
                <a:gridCol w="2862477">
                  <a:extLst>
                    <a:ext uri="{9D8B030D-6E8A-4147-A177-3AD203B41FA5}">
                      <a16:colId xmlns:a16="http://schemas.microsoft.com/office/drawing/2014/main" val="20000"/>
                    </a:ext>
                  </a:extLst>
                </a:gridCol>
                <a:gridCol w="3392396">
                  <a:extLst>
                    <a:ext uri="{9D8B030D-6E8A-4147-A177-3AD203B41FA5}">
                      <a16:colId xmlns:a16="http://schemas.microsoft.com/office/drawing/2014/main" val="20001"/>
                    </a:ext>
                  </a:extLst>
                </a:gridCol>
                <a:gridCol w="2249503">
                  <a:extLst>
                    <a:ext uri="{9D8B030D-6E8A-4147-A177-3AD203B41FA5}">
                      <a16:colId xmlns:a16="http://schemas.microsoft.com/office/drawing/2014/main" val="20002"/>
                    </a:ext>
                  </a:extLst>
                </a:gridCol>
                <a:gridCol w="752858">
                  <a:extLst>
                    <a:ext uri="{9D8B030D-6E8A-4147-A177-3AD203B41FA5}">
                      <a16:colId xmlns:a16="http://schemas.microsoft.com/office/drawing/2014/main" val="20003"/>
                    </a:ext>
                  </a:extLst>
                </a:gridCol>
                <a:gridCol w="901097">
                  <a:extLst>
                    <a:ext uri="{9D8B030D-6E8A-4147-A177-3AD203B41FA5}">
                      <a16:colId xmlns:a16="http://schemas.microsoft.com/office/drawing/2014/main" val="20004"/>
                    </a:ext>
                  </a:extLst>
                </a:gridCol>
                <a:gridCol w="1384727">
                  <a:extLst>
                    <a:ext uri="{9D8B030D-6E8A-4147-A177-3AD203B41FA5}">
                      <a16:colId xmlns:a16="http://schemas.microsoft.com/office/drawing/2014/main" val="20005"/>
                    </a:ext>
                  </a:extLst>
                </a:gridCol>
              </a:tblGrid>
              <a:tr h="457156">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שם הקורס</a:t>
                      </a:r>
                    </a:p>
                  </a:txBody>
                  <a:tcPr/>
                </a:tc>
                <a:tc>
                  <a:txBody>
                    <a:bodyPr/>
                    <a:lstStyle/>
                    <a:p>
                      <a:pPr rtl="1"/>
                      <a:r>
                        <a:rPr lang="he-IL" dirty="0">
                          <a:latin typeface="David" panose="020E0502060401010101" pitchFamily="34" charset="-79"/>
                          <a:cs typeface="David" panose="020E0502060401010101" pitchFamily="34" charset="-79"/>
                        </a:rPr>
                        <a:t>מרצה</a:t>
                      </a:r>
                    </a:p>
                  </a:txBody>
                  <a:tcPr/>
                </a:tc>
                <a:tc>
                  <a:txBody>
                    <a:bodyPr/>
                    <a:lstStyle/>
                    <a:p>
                      <a:pPr rtl="1"/>
                      <a:r>
                        <a:rPr lang="he-IL" dirty="0">
                          <a:latin typeface="David" panose="020E0502060401010101" pitchFamily="34" charset="-79"/>
                          <a:cs typeface="David" panose="020E0502060401010101" pitchFamily="34" charset="-79"/>
                        </a:rPr>
                        <a:t>סמס'</a:t>
                      </a:r>
                    </a:p>
                  </a:txBody>
                  <a:tcPr/>
                </a:tc>
                <a:tc>
                  <a:txBody>
                    <a:bodyPr/>
                    <a:lstStyle/>
                    <a:p>
                      <a:pPr rtl="1"/>
                      <a:r>
                        <a:rPr lang="he-IL" dirty="0">
                          <a:latin typeface="David" panose="020E0502060401010101" pitchFamily="34" charset="-79"/>
                          <a:cs typeface="David" panose="020E0502060401010101" pitchFamily="34" charset="-79"/>
                        </a:rPr>
                        <a:t>יום</a:t>
                      </a:r>
                    </a:p>
                  </a:txBody>
                  <a:tcPr/>
                </a:tc>
                <a:tc>
                  <a:txBody>
                    <a:bodyPr/>
                    <a:lstStyle/>
                    <a:p>
                      <a:pP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650419">
                <a:tc>
                  <a:txBody>
                    <a:bodyPr/>
                    <a:lstStyle/>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היסטוריה כללית</a:t>
                      </a:r>
                    </a:p>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127-1-0012</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tc>
                <a:tc>
                  <a:txBody>
                    <a:bodyPr/>
                    <a:lstStyle/>
                    <a:p>
                      <a:pPr rtl="1"/>
                      <a:r>
                        <a:rPr lang="he-IL" sz="1800" kern="1200" dirty="0">
                          <a:solidFill>
                            <a:schemeClr val="tx1"/>
                          </a:solidFill>
                          <a:effectLst/>
                          <a:latin typeface="David" panose="020E0502060401010101" pitchFamily="34" charset="-79"/>
                          <a:ea typeface="+mn-ea"/>
                          <a:cs typeface="David" panose="020E0502060401010101" pitchFamily="34" charset="-79"/>
                        </a:rPr>
                        <a:t>היסטוריה אינטלקטואלית ותרבותית של אירופה בימי הביניים</a:t>
                      </a:r>
                      <a:endParaRPr lang="he-IL" dirty="0">
                        <a:latin typeface="David" panose="020E0502060401010101" pitchFamily="34" charset="-79"/>
                        <a:cs typeface="David" panose="020E0502060401010101" pitchFamily="34" charset="-79"/>
                      </a:endParaRP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rPr>
                        <a:t>ד"ר חנן יורן</a:t>
                      </a:r>
                    </a:p>
                  </a:txBody>
                  <a:tcPr anchor="ctr"/>
                </a:tc>
                <a:tc>
                  <a:txBody>
                    <a:bodyPr/>
                    <a:lstStyle/>
                    <a:p>
                      <a:pPr algn="ctr" rtl="1"/>
                      <a:r>
                        <a:rPr lang="he-IL" dirty="0">
                          <a:latin typeface="David" panose="020E0502060401010101" pitchFamily="34" charset="-79"/>
                          <a:cs typeface="David" panose="020E0502060401010101" pitchFamily="34" charset="-79"/>
                        </a:rPr>
                        <a:t>א</a:t>
                      </a:r>
                    </a:p>
                  </a:txBody>
                  <a:tcPr anchor="ctr"/>
                </a:tc>
                <a:tc>
                  <a:txBody>
                    <a:bodyPr/>
                    <a:lstStyle/>
                    <a:p>
                      <a:pPr algn="ctr" rtl="1"/>
                      <a:r>
                        <a:rPr lang="he-IL" dirty="0">
                          <a:latin typeface="David" panose="020E0502060401010101" pitchFamily="34" charset="-79"/>
                          <a:cs typeface="David" panose="020E0502060401010101" pitchFamily="34" charset="-79"/>
                        </a:rPr>
                        <a:t>ג'</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rPr>
                        <a:t>10:00-12:00</a:t>
                      </a:r>
                    </a:p>
                  </a:txBody>
                  <a:tcPr anchor="ctr"/>
                </a:tc>
                <a:extLst>
                  <a:ext uri="{0D108BD9-81ED-4DB2-BD59-A6C34878D82A}">
                    <a16:rowId xmlns:a16="http://schemas.microsoft.com/office/drawing/2014/main" val="10001"/>
                  </a:ext>
                </a:extLst>
              </a:tr>
              <a:tr h="650419">
                <a:tc>
                  <a:txBody>
                    <a:bodyPr/>
                    <a:lstStyle/>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היסטוריה כללית</a:t>
                      </a:r>
                    </a:p>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127-1-0184</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האימפריה הרוסית בעלייתה, 1700 – 1855</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rPr>
                        <a:t>ד"ר ולדימיר</a:t>
                      </a:r>
                      <a:r>
                        <a:rPr lang="he-IL" baseline="0" dirty="0">
                          <a:latin typeface="David" panose="020E0502060401010101" pitchFamily="34" charset="-79"/>
                          <a:cs typeface="David" panose="020E0502060401010101" pitchFamily="34" charset="-79"/>
                        </a:rPr>
                        <a:t> לוין</a:t>
                      </a:r>
                      <a:endParaRPr lang="he-IL"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kern="1200" dirty="0">
                          <a:solidFill>
                            <a:schemeClr val="tx1"/>
                          </a:solidFill>
                          <a:latin typeface="David" panose="020E0502060401010101" pitchFamily="34" charset="-79"/>
                          <a:ea typeface="+mn-ea"/>
                          <a:cs typeface="David" panose="020E0502060401010101" pitchFamily="34" charset="-79"/>
                        </a:rPr>
                        <a:t>א</a:t>
                      </a:r>
                    </a:p>
                  </a:txBody>
                  <a:tcPr anchor="ctr"/>
                </a:tc>
                <a:tc>
                  <a:txBody>
                    <a:bodyPr/>
                    <a:lstStyle/>
                    <a:p>
                      <a:pPr algn="ctr" rtl="1"/>
                      <a:r>
                        <a:rPr lang="he-IL" dirty="0">
                          <a:latin typeface="David" panose="020E0502060401010101" pitchFamily="34" charset="-79"/>
                          <a:cs typeface="David" panose="020E0502060401010101" pitchFamily="34" charset="-79"/>
                        </a:rPr>
                        <a:t>א'</a:t>
                      </a:r>
                    </a:p>
                  </a:txBody>
                  <a:tcPr anchor="ctr"/>
                </a:tc>
                <a:tc>
                  <a:txBody>
                    <a:bodyPr/>
                    <a:lstStyle/>
                    <a:p>
                      <a:pPr algn="ctr" rtl="1"/>
                      <a:r>
                        <a:rPr lang="he-IL" dirty="0">
                          <a:latin typeface="David" panose="020E0502060401010101" pitchFamily="34" charset="-79"/>
                          <a:cs typeface="David" panose="020E0502060401010101" pitchFamily="34" charset="-79"/>
                        </a:rPr>
                        <a:t>14:00-16:00</a:t>
                      </a:r>
                    </a:p>
                  </a:txBody>
                  <a:tcPr anchor="ctr"/>
                </a:tc>
                <a:extLst>
                  <a:ext uri="{0D108BD9-81ED-4DB2-BD59-A6C34878D82A}">
                    <a16:rowId xmlns:a16="http://schemas.microsoft.com/office/drawing/2014/main" val="10002"/>
                  </a:ext>
                </a:extLst>
              </a:tr>
              <a:tr h="650419">
                <a:tc>
                  <a:txBody>
                    <a:bodyPr/>
                    <a:lstStyle/>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היסטוריה כללית</a:t>
                      </a:r>
                    </a:p>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127-1-0235</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מוסלמים, יהודים, קתולים ודתות אחרות ברוסיה האורתודוקסית</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rPr>
                        <a:t>ד"ר ולדימיר</a:t>
                      </a:r>
                      <a:r>
                        <a:rPr lang="he-IL" baseline="0" dirty="0">
                          <a:latin typeface="David" panose="020E0502060401010101" pitchFamily="34" charset="-79"/>
                          <a:cs typeface="David" panose="020E0502060401010101" pitchFamily="34" charset="-79"/>
                        </a:rPr>
                        <a:t> לוין</a:t>
                      </a:r>
                      <a:endParaRPr lang="he-IL"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kern="1200" dirty="0">
                          <a:solidFill>
                            <a:schemeClr val="tx1"/>
                          </a:solidFill>
                          <a:latin typeface="David" panose="020E0502060401010101" pitchFamily="34" charset="-79"/>
                          <a:ea typeface="+mn-ea"/>
                          <a:cs typeface="David" panose="020E0502060401010101" pitchFamily="34" charset="-79"/>
                        </a:rPr>
                        <a:t>א</a:t>
                      </a:r>
                    </a:p>
                  </a:txBody>
                  <a:tcPr anchor="ctr"/>
                </a:tc>
                <a:tc>
                  <a:txBody>
                    <a:bodyPr/>
                    <a:lstStyle/>
                    <a:p>
                      <a:pPr algn="ctr" rtl="1"/>
                      <a:r>
                        <a:rPr lang="he-IL" dirty="0">
                          <a:latin typeface="David" panose="020E0502060401010101" pitchFamily="34" charset="-79"/>
                          <a:cs typeface="David" panose="020E0502060401010101" pitchFamily="34" charset="-79"/>
                        </a:rPr>
                        <a:t>א'</a:t>
                      </a:r>
                    </a:p>
                  </a:txBody>
                  <a:tcPr anchor="ctr"/>
                </a:tc>
                <a:tc>
                  <a:txBody>
                    <a:bodyPr/>
                    <a:lstStyle/>
                    <a:p>
                      <a:pPr algn="ctr" rtl="1"/>
                      <a:r>
                        <a:rPr lang="he-IL" dirty="0">
                          <a:latin typeface="David" panose="020E0502060401010101" pitchFamily="34" charset="-79"/>
                          <a:cs typeface="David" panose="020E0502060401010101" pitchFamily="34" charset="-79"/>
                        </a:rPr>
                        <a:t>18:00-20:00</a:t>
                      </a:r>
                    </a:p>
                  </a:txBody>
                  <a:tcPr anchor="ctr"/>
                </a:tc>
                <a:extLst>
                  <a:ext uri="{0D108BD9-81ED-4DB2-BD59-A6C34878D82A}">
                    <a16:rowId xmlns:a16="http://schemas.microsoft.com/office/drawing/2014/main" val="10006"/>
                  </a:ext>
                </a:extLst>
              </a:tr>
              <a:tr h="650419">
                <a:tc>
                  <a:txBody>
                    <a:bodyPr/>
                    <a:lstStyle/>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היסטוריה כללית</a:t>
                      </a:r>
                    </a:p>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127-1-0256</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tc>
                <a:tc>
                  <a:txBody>
                    <a:bodyPr/>
                    <a:lstStyle/>
                    <a:p>
                      <a:pPr rtl="1"/>
                      <a:r>
                        <a:rPr lang="he-IL" sz="1800" kern="1200" dirty="0">
                          <a:solidFill>
                            <a:schemeClr val="tx1"/>
                          </a:solidFill>
                          <a:effectLst/>
                          <a:latin typeface="David" panose="020E0502060401010101" pitchFamily="34" charset="-79"/>
                          <a:ea typeface="+mn-ea"/>
                          <a:cs typeface="David" panose="020E0502060401010101" pitchFamily="34" charset="-79"/>
                        </a:rPr>
                        <a:t>כסף בעולם העתיק</a:t>
                      </a:r>
                      <a:endParaRPr lang="he-IL" dirty="0">
                        <a:latin typeface="David" panose="020E0502060401010101" pitchFamily="34" charset="-79"/>
                        <a:cs typeface="David" panose="020E0502060401010101" pitchFamily="34" charset="-79"/>
                      </a:endParaRP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rPr>
                        <a:t>ד"ר מרב חקלאי</a:t>
                      </a:r>
                    </a:p>
                  </a:txBody>
                  <a:tcPr anchor="ctr"/>
                </a:tc>
                <a:tc>
                  <a:txBody>
                    <a:bodyPr/>
                    <a:lstStyle/>
                    <a:p>
                      <a:pPr algn="ctr" rtl="1"/>
                      <a:r>
                        <a:rPr lang="he-IL" dirty="0">
                          <a:latin typeface="David" panose="020E0502060401010101" pitchFamily="34" charset="-79"/>
                          <a:cs typeface="David" panose="020E0502060401010101" pitchFamily="34" charset="-79"/>
                        </a:rPr>
                        <a:t>א</a:t>
                      </a:r>
                    </a:p>
                  </a:txBody>
                  <a:tcPr anchor="ctr"/>
                </a:tc>
                <a:tc>
                  <a:txBody>
                    <a:bodyPr/>
                    <a:lstStyle/>
                    <a:p>
                      <a:pPr algn="ctr" rtl="1"/>
                      <a:r>
                        <a:rPr lang="he-IL" dirty="0">
                          <a:latin typeface="David" panose="020E0502060401010101" pitchFamily="34" charset="-79"/>
                          <a:cs typeface="David" panose="020E0502060401010101" pitchFamily="34" charset="-79"/>
                        </a:rPr>
                        <a:t>ד'</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rPr>
                        <a:t>12:00-14:00</a:t>
                      </a:r>
                    </a:p>
                  </a:txBody>
                  <a:tcPr anchor="ctr"/>
                </a:tc>
                <a:extLst>
                  <a:ext uri="{0D108BD9-81ED-4DB2-BD59-A6C34878D82A}">
                    <a16:rowId xmlns:a16="http://schemas.microsoft.com/office/drawing/2014/main" val="10007"/>
                  </a:ext>
                </a:extLst>
              </a:tr>
              <a:tr h="650419">
                <a:tc>
                  <a:txBody>
                    <a:bodyPr/>
                    <a:lstStyle/>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היסטוריה כללית</a:t>
                      </a:r>
                    </a:p>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127-1-0285</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אלימות בימי הביניים והעת החדשה </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rPr>
                        <a:t>פרופ' הלי זמורה</a:t>
                      </a:r>
                    </a:p>
                  </a:txBody>
                  <a:tcPr anchor="ctr"/>
                </a:tc>
                <a:tc>
                  <a:txBody>
                    <a:bodyPr/>
                    <a:lstStyle/>
                    <a:p>
                      <a:pPr algn="ctr" rtl="1"/>
                      <a:r>
                        <a:rPr lang="he-IL" dirty="0">
                          <a:latin typeface="David" panose="020E0502060401010101" pitchFamily="34" charset="-79"/>
                          <a:cs typeface="David" panose="020E0502060401010101" pitchFamily="34" charset="-79"/>
                        </a:rPr>
                        <a:t>א</a:t>
                      </a:r>
                    </a:p>
                  </a:txBody>
                  <a:tcPr anchor="ctr"/>
                </a:tc>
                <a:tc>
                  <a:txBody>
                    <a:bodyPr/>
                    <a:lstStyle/>
                    <a:p>
                      <a:pPr algn="ctr" rtl="1"/>
                      <a:r>
                        <a:rPr lang="he-IL" dirty="0">
                          <a:latin typeface="David" panose="020E0502060401010101" pitchFamily="34" charset="-79"/>
                          <a:cs typeface="David" panose="020E0502060401010101" pitchFamily="34" charset="-79"/>
                        </a:rPr>
                        <a:t>ד'</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rPr>
                        <a:t>14:00-16:00</a:t>
                      </a:r>
                    </a:p>
                  </a:txBody>
                  <a:tcPr anchor="ctr"/>
                </a:tc>
                <a:extLst>
                  <a:ext uri="{0D108BD9-81ED-4DB2-BD59-A6C34878D82A}">
                    <a16:rowId xmlns:a16="http://schemas.microsoft.com/office/drawing/2014/main" val="10003"/>
                  </a:ext>
                </a:extLst>
              </a:tr>
              <a:tr h="650419">
                <a:tc>
                  <a:txBody>
                    <a:bodyPr/>
                    <a:lstStyle/>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היסטוריה כללית</a:t>
                      </a:r>
                    </a:p>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127-1-0461</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tc>
                <a:tc>
                  <a:txBody>
                    <a:bodyPr/>
                    <a:lstStyle/>
                    <a:p>
                      <a:pPr rtl="1"/>
                      <a:r>
                        <a:rPr lang="he-IL" sz="1800" kern="1200" dirty="0">
                          <a:solidFill>
                            <a:schemeClr val="tx1"/>
                          </a:solidFill>
                          <a:effectLst/>
                          <a:latin typeface="David" panose="020E0502060401010101" pitchFamily="34" charset="-79"/>
                          <a:ea typeface="+mn-ea"/>
                          <a:cs typeface="David" panose="020E0502060401010101" pitchFamily="34" charset="-79"/>
                        </a:rPr>
                        <a:t>רעב, מגפה ומלחמה: המאה ה-14 הרת הפורענויות</a:t>
                      </a:r>
                      <a:endParaRPr lang="he-IL" dirty="0">
                        <a:latin typeface="David" panose="020E0502060401010101" pitchFamily="34" charset="-79"/>
                        <a:cs typeface="David" panose="020E0502060401010101" pitchFamily="34" charset="-79"/>
                      </a:endParaRP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rPr>
                        <a:t>ד"ר עידן שרר</a:t>
                      </a:r>
                    </a:p>
                  </a:txBody>
                  <a:tcPr anchor="ctr"/>
                </a:tc>
                <a:tc>
                  <a:txBody>
                    <a:bodyPr/>
                    <a:lstStyle/>
                    <a:p>
                      <a:pPr algn="ctr" rtl="1"/>
                      <a:r>
                        <a:rPr lang="he-IL" dirty="0">
                          <a:latin typeface="David" panose="020E0502060401010101" pitchFamily="34" charset="-79"/>
                          <a:cs typeface="David" panose="020E0502060401010101" pitchFamily="34" charset="-79"/>
                        </a:rPr>
                        <a:t>א</a:t>
                      </a:r>
                    </a:p>
                  </a:txBody>
                  <a:tcPr anchor="ctr"/>
                </a:tc>
                <a:tc>
                  <a:txBody>
                    <a:bodyPr/>
                    <a:lstStyle/>
                    <a:p>
                      <a:pPr algn="ctr" rtl="1"/>
                      <a:r>
                        <a:rPr lang="he-IL" dirty="0">
                          <a:latin typeface="David" panose="020E0502060401010101" pitchFamily="34" charset="-79"/>
                          <a:cs typeface="David" panose="020E0502060401010101" pitchFamily="34" charset="-79"/>
                        </a:rPr>
                        <a:t>ב'</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rPr>
                        <a:t>12:00-14:00</a:t>
                      </a:r>
                    </a:p>
                  </a:txBody>
                  <a:tcPr anchor="ctr"/>
                </a:tc>
                <a:extLst>
                  <a:ext uri="{0D108BD9-81ED-4DB2-BD59-A6C34878D82A}">
                    <a16:rowId xmlns:a16="http://schemas.microsoft.com/office/drawing/2014/main" val="10004"/>
                  </a:ext>
                </a:extLst>
              </a:tr>
              <a:tr h="650419">
                <a:tc>
                  <a:txBody>
                    <a:bodyPr/>
                    <a:lstStyle/>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rId2" action="ppaction://hlinksldjump"/>
                        </a:rPr>
                        <a:t>היסטוריה כללית</a:t>
                      </a:r>
                    </a:p>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rId2" action="ppaction://hlinksldjump"/>
                        </a:rPr>
                        <a:t>127-1-1081</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tc>
                <a:tc>
                  <a:txBody>
                    <a:bodyPr/>
                    <a:lstStyle/>
                    <a:p>
                      <a:pPr rtl="1"/>
                      <a:r>
                        <a:rPr lang="he-IL" sz="1800" dirty="0">
                          <a:latin typeface="David" panose="020E0502060401010101" pitchFamily="34" charset="-79"/>
                          <a:cs typeface="David" panose="020E0502060401010101" pitchFamily="34" charset="-79"/>
                        </a:rPr>
                        <a:t>מבוא לימי הביניים המוקדמים</a:t>
                      </a:r>
                    </a:p>
                  </a:txBody>
                  <a:tcPr anchor="ctr"/>
                </a:tc>
                <a:tc>
                  <a:txBody>
                    <a:bodyPr/>
                    <a:lstStyle/>
                    <a:p>
                      <a:pPr algn="ctr" rtl="1"/>
                      <a:r>
                        <a:rPr lang="he-IL" sz="1800" dirty="0">
                          <a:latin typeface="David" panose="020E0502060401010101" pitchFamily="34" charset="-79"/>
                          <a:cs typeface="David" panose="020E0502060401010101" pitchFamily="34" charset="-79"/>
                        </a:rPr>
                        <a:t>ד"ר עידן שרר</a:t>
                      </a:r>
                    </a:p>
                  </a:txBody>
                  <a:tcPr anchor="ctr"/>
                </a:tc>
                <a:tc>
                  <a:txBody>
                    <a:bodyPr/>
                    <a:lstStyle/>
                    <a:p>
                      <a:pPr algn="ctr" rtl="1"/>
                      <a:r>
                        <a:rPr lang="he-IL" sz="1800" dirty="0">
                          <a:latin typeface="David" panose="020E0502060401010101" pitchFamily="34" charset="-79"/>
                          <a:cs typeface="David" panose="020E0502060401010101" pitchFamily="34" charset="-79"/>
                        </a:rPr>
                        <a:t>א</a:t>
                      </a:r>
                    </a:p>
                  </a:txBody>
                  <a:tcPr anchor="ctr"/>
                </a:tc>
                <a:tc>
                  <a:txBody>
                    <a:bodyPr/>
                    <a:lstStyle/>
                    <a:p>
                      <a:pPr algn="ctr" rtl="1"/>
                      <a:r>
                        <a:rPr lang="he-IL" sz="1800" dirty="0">
                          <a:latin typeface="David" panose="020E0502060401010101" pitchFamily="34" charset="-79"/>
                          <a:cs typeface="David" panose="020E0502060401010101" pitchFamily="34" charset="-79"/>
                        </a:rPr>
                        <a:t>ב'</a:t>
                      </a:r>
                    </a:p>
                  </a:txBody>
                  <a:tcPr anchor="ctr"/>
                </a:tc>
                <a:tc>
                  <a:txBody>
                    <a:bodyPr/>
                    <a:lstStyle/>
                    <a:p>
                      <a:pPr algn="ctr" rtl="1"/>
                      <a:r>
                        <a:rPr lang="he-IL" sz="1800" dirty="0">
                          <a:latin typeface="David" panose="020E0502060401010101" pitchFamily="34" charset="-79"/>
                          <a:cs typeface="David" panose="020E0502060401010101" pitchFamily="34" charset="-79"/>
                        </a:rPr>
                        <a:t>14:00-16:00</a:t>
                      </a:r>
                    </a:p>
                  </a:txBody>
                  <a:tcPr anchor="ctr"/>
                </a:tc>
                <a:extLst>
                  <a:ext uri="{0D108BD9-81ED-4DB2-BD59-A6C34878D82A}">
                    <a16:rowId xmlns:a16="http://schemas.microsoft.com/office/drawing/2014/main" val="1830532214"/>
                  </a:ext>
                </a:extLst>
              </a:tr>
            </a:tbl>
          </a:graphicData>
        </a:graphic>
      </p:graphicFrame>
      <p:graphicFrame>
        <p:nvGraphicFramePr>
          <p:cNvPr id="5" name="טבלה 4"/>
          <p:cNvGraphicFramePr>
            <a:graphicFrameLocks noGrp="1"/>
          </p:cNvGraphicFramePr>
          <p:nvPr/>
        </p:nvGraphicFramePr>
        <p:xfrm>
          <a:off x="386548" y="189840"/>
          <a:ext cx="6336704" cy="883920"/>
        </p:xfrm>
        <a:graphic>
          <a:graphicData uri="http://schemas.openxmlformats.org/drawingml/2006/table">
            <a:tbl>
              <a:tblPr rtl="1" firstRow="1" bandRow="1">
                <a:tableStyleId>{93296810-A885-4BE3-A3E7-6D5BEEA58F35}</a:tableStyleId>
              </a:tblPr>
              <a:tblGrid>
                <a:gridCol w="6336704">
                  <a:extLst>
                    <a:ext uri="{9D8B030D-6E8A-4147-A177-3AD203B41FA5}">
                      <a16:colId xmlns:a16="http://schemas.microsoft.com/office/drawing/2014/main" val="20000"/>
                    </a:ext>
                  </a:extLst>
                </a:gridCol>
              </a:tblGrid>
              <a:tr h="357692">
                <a:tc>
                  <a:txBody>
                    <a:bodyPr/>
                    <a:lstStyle/>
                    <a:p>
                      <a:pPr algn="ctr" rtl="1"/>
                      <a:r>
                        <a:rPr lang="he-IL" sz="2800" dirty="0">
                          <a:latin typeface="David" panose="020E0502060401010101" pitchFamily="34" charset="-79"/>
                          <a:cs typeface="David" panose="020E0502060401010101" pitchFamily="34" charset="-79"/>
                        </a:rPr>
                        <a:t>סמסטר א</a:t>
                      </a:r>
                    </a:p>
                  </a:txBody>
                  <a:tcPr/>
                </a:tc>
                <a:extLst>
                  <a:ext uri="{0D108BD9-81ED-4DB2-BD59-A6C34878D82A}">
                    <a16:rowId xmlns:a16="http://schemas.microsoft.com/office/drawing/2014/main" val="10000"/>
                  </a:ext>
                </a:extLst>
              </a:tr>
              <a:tr h="290379">
                <a:tc>
                  <a:txBody>
                    <a:bodyPr/>
                    <a:lstStyle/>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936747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181737543"/>
              </p:ext>
            </p:extLst>
          </p:nvPr>
        </p:nvGraphicFramePr>
        <p:xfrm>
          <a:off x="386532" y="1263741"/>
          <a:ext cx="11521280" cy="1359173"/>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63145">
                  <a:extLst>
                    <a:ext uri="{9D8B030D-6E8A-4147-A177-3AD203B41FA5}">
                      <a16:colId xmlns:a16="http://schemas.microsoft.com/office/drawing/2014/main" val="20003"/>
                    </a:ext>
                  </a:extLst>
                </a:gridCol>
                <a:gridCol w="468218">
                  <a:extLst>
                    <a:ext uri="{9D8B030D-6E8A-4147-A177-3AD203B41FA5}">
                      <a16:colId xmlns:a16="http://schemas.microsoft.com/office/drawing/2014/main" val="20004"/>
                    </a:ext>
                  </a:extLst>
                </a:gridCol>
                <a:gridCol w="1472152">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שם הקורס</a:t>
                      </a:r>
                    </a:p>
                  </a:txBody>
                  <a:tcPr/>
                </a:tc>
                <a:tc>
                  <a:txBody>
                    <a:bodyPr/>
                    <a:lstStyle/>
                    <a:p>
                      <a:pPr rtl="1"/>
                      <a:r>
                        <a:rPr lang="he-IL" dirty="0">
                          <a:latin typeface="David" panose="020E0502060401010101" pitchFamily="34" charset="-79"/>
                          <a:cs typeface="David" panose="020E0502060401010101" pitchFamily="34" charset="-79"/>
                        </a:rPr>
                        <a:t>מרצה</a:t>
                      </a:r>
                    </a:p>
                  </a:txBody>
                  <a:tcPr/>
                </a:tc>
                <a:tc>
                  <a:txBody>
                    <a:bodyPr/>
                    <a:lstStyle/>
                    <a:p>
                      <a:pPr rtl="1"/>
                      <a:r>
                        <a:rPr lang="he-IL" dirty="0">
                          <a:latin typeface="David" panose="020E0502060401010101" pitchFamily="34" charset="-79"/>
                          <a:cs typeface="David" panose="020E0502060401010101" pitchFamily="34" charset="-79"/>
                        </a:rPr>
                        <a:t>סמס'</a:t>
                      </a:r>
                    </a:p>
                  </a:txBody>
                  <a:tcPr/>
                </a:tc>
                <a:tc>
                  <a:txBody>
                    <a:bodyPr/>
                    <a:lstStyle/>
                    <a:p>
                      <a:pPr rtl="1"/>
                      <a:r>
                        <a:rPr lang="he-IL" dirty="0">
                          <a:latin typeface="David" panose="020E0502060401010101" pitchFamily="34" charset="-79"/>
                          <a:cs typeface="David" panose="020E0502060401010101" pitchFamily="34" charset="-79"/>
                        </a:rPr>
                        <a:t>יום</a:t>
                      </a:r>
                    </a:p>
                  </a:txBody>
                  <a:tcPr/>
                </a:tc>
                <a:tc>
                  <a:txBody>
                    <a:bodyPr/>
                    <a:lstStyle/>
                    <a:p>
                      <a:pP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algn="r" rtl="1"/>
                      <a:r>
                        <a:rPr lang="he-IL" dirty="0" err="1">
                          <a:latin typeface="David" panose="020E0502060401010101" pitchFamily="34" charset="-79"/>
                          <a:cs typeface="David" panose="020E0502060401010101" pitchFamily="34" charset="-79"/>
                        </a:rPr>
                        <a:t>אמנויות</a:t>
                      </a:r>
                      <a:endParaRPr lang="he-IL" dirty="0">
                        <a:latin typeface="David" panose="020E0502060401010101" pitchFamily="34" charset="-79"/>
                        <a:cs typeface="David" panose="020E0502060401010101" pitchFamily="34" charset="-79"/>
                      </a:endParaRPr>
                    </a:p>
                    <a:p>
                      <a:pPr algn="r" rtl="1"/>
                      <a:r>
                        <a:rPr lang="he-IL" dirty="0">
                          <a:latin typeface="David" panose="020E0502060401010101" pitchFamily="34" charset="-79"/>
                          <a:cs typeface="David" panose="020E0502060401010101" pitchFamily="34" charset="-79"/>
                        </a:rPr>
                        <a:t>134-1-0114</a:t>
                      </a:r>
                    </a:p>
                  </a:txBody>
                  <a:tcPr/>
                </a:tc>
                <a:tc>
                  <a:txBody>
                    <a:bodyPr/>
                    <a:lstStyle/>
                    <a:p>
                      <a:pPr algn="r" rtl="1"/>
                      <a:r>
                        <a:rPr lang="he-IL" sz="1800" b="0" u="none" kern="1200" dirty="0">
                          <a:solidFill>
                            <a:schemeClr val="tx1"/>
                          </a:solidFill>
                          <a:effectLst/>
                          <a:latin typeface="David" panose="020E0502060401010101" pitchFamily="34" charset="-79"/>
                          <a:ea typeface="+mn-ea"/>
                          <a:cs typeface="David" panose="020E0502060401010101" pitchFamily="34" charset="-79"/>
                        </a:rPr>
                        <a:t>מבוא לאמנות העת החדשה המוקדמת</a:t>
                      </a:r>
                      <a:endParaRPr lang="he-IL" b="0" u="none" dirty="0">
                        <a:latin typeface="David" panose="020E0502060401010101" pitchFamily="34" charset="-79"/>
                        <a:cs typeface="David" panose="020E0502060401010101" pitchFamily="34" charset="-79"/>
                      </a:endParaRPr>
                    </a:p>
                  </a:txBody>
                  <a:tcPr/>
                </a:tc>
                <a:tc>
                  <a:txBody>
                    <a:bodyPr/>
                    <a:lstStyle/>
                    <a:p>
                      <a:pPr algn="r" rtl="1"/>
                      <a:r>
                        <a:rPr lang="he-IL" dirty="0">
                          <a:latin typeface="David" panose="020E0502060401010101" pitchFamily="34" charset="-79"/>
                          <a:cs typeface="David" panose="020E0502060401010101" pitchFamily="34" charset="-79"/>
                        </a:rPr>
                        <a:t>פרופ' דניאל אונגר</a:t>
                      </a:r>
                    </a:p>
                  </a:txBody>
                  <a:tcPr/>
                </a:tc>
                <a:tc>
                  <a:txBody>
                    <a:bodyPr/>
                    <a:lstStyle/>
                    <a:p>
                      <a:pPr algn="r" rtl="1"/>
                      <a:r>
                        <a:rPr lang="he-IL" dirty="0">
                          <a:latin typeface="David" panose="020E0502060401010101" pitchFamily="34" charset="-79"/>
                          <a:cs typeface="David" panose="020E0502060401010101" pitchFamily="34" charset="-79"/>
                        </a:rPr>
                        <a:t>ב</a:t>
                      </a:r>
                    </a:p>
                  </a:txBody>
                  <a:tcPr/>
                </a:tc>
                <a:tc>
                  <a:txBody>
                    <a:bodyPr/>
                    <a:lstStyle/>
                    <a:p>
                      <a:pPr algn="r" rtl="1"/>
                      <a:r>
                        <a:rPr lang="he-IL" dirty="0">
                          <a:latin typeface="David" panose="020E0502060401010101" pitchFamily="34" charset="-79"/>
                          <a:cs typeface="David" panose="020E0502060401010101" pitchFamily="34" charset="-79"/>
                        </a:rPr>
                        <a:t>ה</a:t>
                      </a:r>
                    </a:p>
                  </a:txBody>
                  <a:tcPr/>
                </a:tc>
                <a:tc>
                  <a:txBody>
                    <a:bodyPr/>
                    <a:lstStyle/>
                    <a:p>
                      <a:pPr algn="r" rtl="1"/>
                      <a:r>
                        <a:rPr lang="he-IL" dirty="0">
                          <a:latin typeface="David" panose="020E0502060401010101" pitchFamily="34" charset="-79"/>
                          <a:cs typeface="David" panose="020E0502060401010101" pitchFamily="34" charset="-79"/>
                        </a:rPr>
                        <a:t>12-14</a:t>
                      </a:r>
                    </a:p>
                  </a:txBody>
                  <a:tcPr/>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511824" y="3022852"/>
          <a:ext cx="7375376" cy="3249039"/>
        </p:xfrm>
        <a:graphic>
          <a:graphicData uri="http://schemas.openxmlformats.org/drawingml/2006/table">
            <a:tbl>
              <a:tblPr rtl="1" firstRow="1" bandRow="1">
                <a:tableStyleId>{93296810-A885-4BE3-A3E7-6D5BEEA58F35}</a:tableStyleId>
              </a:tblPr>
              <a:tblGrid>
                <a:gridCol w="7375376">
                  <a:extLst>
                    <a:ext uri="{9D8B030D-6E8A-4147-A177-3AD203B41FA5}">
                      <a16:colId xmlns:a16="http://schemas.microsoft.com/office/drawing/2014/main" val="20000"/>
                    </a:ext>
                  </a:extLst>
                </a:gridCol>
              </a:tblGrid>
              <a:tr h="37235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2876686">
                <a:tc>
                  <a:txBody>
                    <a:bodyPr/>
                    <a:lstStyle/>
                    <a:p>
                      <a:pPr algn="r" rtl="1"/>
                      <a:r>
                        <a:rPr lang="he-IL" sz="1800" dirty="0">
                          <a:latin typeface="David" panose="020E0502060401010101" pitchFamily="34" charset="-79"/>
                          <a:cs typeface="David" panose="020E0502060401010101" pitchFamily="34" charset="-79"/>
                        </a:rPr>
                        <a:t>סקירה זו מתמקדת בהתפתחות הציור, הפיסול והאדריכלות לאורך ארבע מאות שנה. תחילתה של הסקירה בהתפתחות אמנות </a:t>
                      </a:r>
                      <a:r>
                        <a:rPr lang="he-IL" sz="1800" dirty="0" err="1">
                          <a:latin typeface="David" panose="020E0502060401010101" pitchFamily="34" charset="-79"/>
                          <a:cs typeface="David" panose="020E0502060401010101" pitchFamily="34" charset="-79"/>
                        </a:rPr>
                        <a:t>הרנסאנס</a:t>
                      </a:r>
                      <a:r>
                        <a:rPr lang="he-IL" sz="1800" dirty="0">
                          <a:latin typeface="David" panose="020E0502060401010101" pitchFamily="34" charset="-79"/>
                          <a:cs typeface="David" panose="020E0502060401010101" pitchFamily="34" charset="-79"/>
                        </a:rPr>
                        <a:t> באיטליה; אנו נראה כיצד רעיונות מיוחדים אודות מרכזיותו של האדם ביקום התפתחו לאורך הדורות עד שהגיעו לשיאם בשתי מהפכות, הצרפתית והאמריקאית, לקראת סופה של המאה השמונה-עשרה.</a:t>
                      </a:r>
                    </a:p>
                  </a:txBody>
                  <a:tcPr/>
                </a:tc>
                <a:extLst>
                  <a:ext uri="{0D108BD9-81ED-4DB2-BD59-A6C34878D82A}">
                    <a16:rowId xmlns:a16="http://schemas.microsoft.com/office/drawing/2014/main" val="10001"/>
                  </a:ext>
                </a:extLst>
              </a:tr>
            </a:tbl>
          </a:graphicData>
        </a:graphic>
      </p:graphicFrame>
      <p:sp>
        <p:nvSpPr>
          <p:cNvPr id="7" name="TextBox 6"/>
          <p:cNvSpPr txBox="1"/>
          <p:nvPr/>
        </p:nvSpPr>
        <p:spPr>
          <a:xfrm>
            <a:off x="9176147" y="889094"/>
            <a:ext cx="2781531" cy="369332"/>
          </a:xfrm>
          <a:prstGeom prst="rect">
            <a:avLst/>
          </a:prstGeom>
          <a:noFill/>
          <a:effectLst/>
        </p:spPr>
        <p:txBody>
          <a:bodyPr wrap="square"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Guttman Frnew" panose="02010401010101010101" pitchFamily="2" charset="-79"/>
                <a:ea typeface="+mn-ea"/>
                <a:cs typeface="Guttman Frnew" panose="02010401010101010101" pitchFamily="2" charset="-79"/>
              </a:rPr>
              <a:t>הפקולטה למדעי הרוח והחברה</a:t>
            </a:r>
          </a:p>
        </p:txBody>
      </p:sp>
      <p:sp>
        <p:nvSpPr>
          <p:cNvPr id="4" name="AutoShape 2" descr="×ª××¦××ª ×ª××× × ×¢×××¨ ×××ª×¨××"/>
          <p:cNvSpPr>
            <a:spLocks noChangeAspect="1" noChangeArrowheads="1"/>
          </p:cNvSpPr>
          <p:nvPr/>
        </p:nvSpPr>
        <p:spPr bwMode="auto">
          <a:xfrm rot="9471088">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8" name="AutoShape 4" descr="×ª××¦××ª ×ª××× × ×¢×××¨ ×××ª×¨××"/>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2" name="טבלה 11"/>
          <p:cNvGraphicFramePr>
            <a:graphicFrameLocks noGrp="1"/>
          </p:cNvGraphicFramePr>
          <p:nvPr/>
        </p:nvGraphicFramePr>
        <p:xfrm>
          <a:off x="454406" y="226771"/>
          <a:ext cx="6336704" cy="883920"/>
        </p:xfrm>
        <a:graphic>
          <a:graphicData uri="http://schemas.openxmlformats.org/drawingml/2006/table">
            <a:tbl>
              <a:tblPr rtl="1" firstRow="1" bandRow="1">
                <a:tableStyleId>{93296810-A885-4BE3-A3E7-6D5BEEA58F35}</a:tableStyleId>
              </a:tblPr>
              <a:tblGrid>
                <a:gridCol w="6336704">
                  <a:extLst>
                    <a:ext uri="{9D8B030D-6E8A-4147-A177-3AD203B41FA5}">
                      <a16:colId xmlns:a16="http://schemas.microsoft.com/office/drawing/2014/main" val="20000"/>
                    </a:ext>
                  </a:extLst>
                </a:gridCol>
              </a:tblGrid>
              <a:tr h="357692">
                <a:tc>
                  <a:txBody>
                    <a:bodyPr/>
                    <a:lstStyle/>
                    <a:p>
                      <a:pPr algn="ctr" rtl="1"/>
                      <a:r>
                        <a:rPr lang="he-IL" sz="2800" dirty="0">
                          <a:latin typeface="David" panose="020E0502060401010101" pitchFamily="34" charset="-79"/>
                          <a:cs typeface="David" panose="020E0502060401010101" pitchFamily="34" charset="-79"/>
                        </a:rPr>
                        <a:t>סמסטר ב</a:t>
                      </a:r>
                    </a:p>
                  </a:txBody>
                  <a:tcPr/>
                </a:tc>
                <a:extLst>
                  <a:ext uri="{0D108BD9-81ED-4DB2-BD59-A6C34878D82A}">
                    <a16:rowId xmlns:a16="http://schemas.microsoft.com/office/drawing/2014/main" val="10000"/>
                  </a:ext>
                </a:extLst>
              </a:tr>
              <a:tr h="290379">
                <a:tc>
                  <a:txBody>
                    <a:bodyPr/>
                    <a:lstStyle/>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3163206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3758639501"/>
              </p:ext>
            </p:extLst>
          </p:nvPr>
        </p:nvGraphicFramePr>
        <p:xfrm>
          <a:off x="386532" y="1263741"/>
          <a:ext cx="11521280" cy="1828800"/>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63145">
                  <a:extLst>
                    <a:ext uri="{9D8B030D-6E8A-4147-A177-3AD203B41FA5}">
                      <a16:colId xmlns:a16="http://schemas.microsoft.com/office/drawing/2014/main" val="20003"/>
                    </a:ext>
                  </a:extLst>
                </a:gridCol>
                <a:gridCol w="468218">
                  <a:extLst>
                    <a:ext uri="{9D8B030D-6E8A-4147-A177-3AD203B41FA5}">
                      <a16:colId xmlns:a16="http://schemas.microsoft.com/office/drawing/2014/main" val="20004"/>
                    </a:ext>
                  </a:extLst>
                </a:gridCol>
                <a:gridCol w="1472152">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שם הקורס</a:t>
                      </a: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rPr>
                        <a:t>מרצה</a:t>
                      </a:r>
                    </a:p>
                    <a:p>
                      <a:pPr rtl="1"/>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סמס'</a:t>
                      </a:r>
                    </a:p>
                  </a:txBody>
                  <a:tcPr/>
                </a:tc>
                <a:tc>
                  <a:txBody>
                    <a:bodyPr/>
                    <a:lstStyle/>
                    <a:p>
                      <a:pPr rtl="1"/>
                      <a:r>
                        <a:rPr lang="he-IL" dirty="0">
                          <a:latin typeface="David" panose="020E0502060401010101" pitchFamily="34" charset="-79"/>
                          <a:cs typeface="David" panose="020E0502060401010101" pitchFamily="34" charset="-79"/>
                        </a:rPr>
                        <a:t>יום</a:t>
                      </a:r>
                    </a:p>
                  </a:txBody>
                  <a:tcPr/>
                </a:tc>
                <a:tc>
                  <a:txBody>
                    <a:bodyPr/>
                    <a:lstStyle/>
                    <a:p>
                      <a:pP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dirty="0" err="1">
                          <a:latin typeface="David" panose="020E0502060401010101" pitchFamily="34" charset="-79"/>
                          <a:cs typeface="David" panose="020E0502060401010101" pitchFamily="34" charset="-79"/>
                        </a:rPr>
                        <a:t>אמנויות</a:t>
                      </a:r>
                      <a:endParaRPr lang="he-IL" dirty="0">
                        <a:latin typeface="David" panose="020E0502060401010101" pitchFamily="34" charset="-79"/>
                        <a:cs typeface="David" panose="020E0502060401010101" pitchFamily="34" charset="-79"/>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rPr>
                        <a:t>134-1-0094</a:t>
                      </a:r>
                    </a:p>
                    <a:p>
                      <a:pPr marL="0" marR="0" lvl="0" indent="0" algn="r" defTabSz="914400" rtl="1" eaLnBrk="1" fontAlgn="auto" latinLnBrk="0" hangingPunct="1">
                        <a:lnSpc>
                          <a:spcPct val="100000"/>
                        </a:lnSpc>
                        <a:spcBef>
                          <a:spcPts val="0"/>
                        </a:spcBef>
                        <a:spcAft>
                          <a:spcPts val="0"/>
                        </a:spcAft>
                        <a:buClrTx/>
                        <a:buSzTx/>
                        <a:buFontTx/>
                        <a:buNone/>
                        <a:tabLst/>
                        <a:defRPr/>
                      </a:pPr>
                      <a:endParaRPr lang="he-IL" dirty="0">
                        <a:latin typeface="David" panose="020E0502060401010101" pitchFamily="34" charset="-79"/>
                        <a:cs typeface="David" panose="020E0502060401010101" pitchFamily="34" charset="-79"/>
                      </a:endParaRPr>
                    </a:p>
                    <a:p>
                      <a:pPr algn="r" rtl="1"/>
                      <a:endParaRPr lang="he-IL" dirty="0">
                        <a:latin typeface="David" panose="020E0502060401010101" pitchFamily="34" charset="-79"/>
                        <a:cs typeface="David" panose="020E0502060401010101" pitchFamily="34" charset="-79"/>
                      </a:endParaRPr>
                    </a:p>
                  </a:txBody>
                  <a:tcPr/>
                </a:tc>
                <a:tc>
                  <a:txBody>
                    <a:bodyPr/>
                    <a:lstStyle/>
                    <a:p>
                      <a:pPr algn="r" rtl="1"/>
                      <a:r>
                        <a:rPr lang="he-IL" sz="1800" b="0" u="none" kern="1200" dirty="0">
                          <a:solidFill>
                            <a:schemeClr val="tx1"/>
                          </a:solidFill>
                          <a:effectLst/>
                          <a:latin typeface="David" panose="020E0502060401010101" pitchFamily="34" charset="-79"/>
                          <a:ea typeface="+mn-ea"/>
                          <a:cs typeface="David" panose="020E0502060401010101" pitchFamily="34" charset="-79"/>
                        </a:rPr>
                        <a:t>מבוא לאמנות מודרנית</a:t>
                      </a:r>
                      <a:endParaRPr lang="he-IL" b="0" u="none" dirty="0">
                        <a:latin typeface="David" panose="020E0502060401010101" pitchFamily="34" charset="-79"/>
                        <a:cs typeface="David" panose="020E0502060401010101" pitchFamily="34" charset="-79"/>
                      </a:endParaRPr>
                    </a:p>
                  </a:txBody>
                  <a:tcPr/>
                </a:tc>
                <a:tc>
                  <a:txBody>
                    <a:bodyPr/>
                    <a:lstStyle/>
                    <a:p>
                      <a:pPr algn="r" rtl="1"/>
                      <a:r>
                        <a:rPr lang="he-IL" dirty="0">
                          <a:latin typeface="David" panose="020E0502060401010101" pitchFamily="34" charset="-79"/>
                          <a:cs typeface="David" panose="020E0502060401010101" pitchFamily="34" charset="-79"/>
                        </a:rPr>
                        <a:t>ד"ר רונית מילאנו</a:t>
                      </a:r>
                    </a:p>
                  </a:txBody>
                  <a:tcPr/>
                </a:tc>
                <a:tc>
                  <a:txBody>
                    <a:bodyPr/>
                    <a:lstStyle/>
                    <a:p>
                      <a:pPr algn="r" rtl="1"/>
                      <a:r>
                        <a:rPr lang="he-IL" dirty="0">
                          <a:latin typeface="David" panose="020E0502060401010101" pitchFamily="34" charset="-79"/>
                          <a:cs typeface="David" panose="020E0502060401010101" pitchFamily="34" charset="-79"/>
                        </a:rPr>
                        <a:t>ב</a:t>
                      </a:r>
                    </a:p>
                  </a:txBody>
                  <a:tcPr/>
                </a:tc>
                <a:tc>
                  <a:txBody>
                    <a:bodyPr/>
                    <a:lstStyle/>
                    <a:p>
                      <a:pPr algn="r" rtl="1"/>
                      <a:r>
                        <a:rPr lang="he-IL" dirty="0">
                          <a:latin typeface="David" panose="020E0502060401010101" pitchFamily="34" charset="-79"/>
                          <a:cs typeface="David" panose="020E0502060401010101" pitchFamily="34" charset="-79"/>
                        </a:rPr>
                        <a:t>ה</a:t>
                      </a:r>
                    </a:p>
                  </a:txBody>
                  <a:tcPr/>
                </a:tc>
                <a:tc>
                  <a:txBody>
                    <a:bodyPr/>
                    <a:lstStyle/>
                    <a:p>
                      <a:pPr algn="r" rtl="1"/>
                      <a:r>
                        <a:rPr lang="he-IL" dirty="0">
                          <a:latin typeface="David" panose="020E0502060401010101" pitchFamily="34" charset="-79"/>
                          <a:cs typeface="David" panose="020E0502060401010101" pitchFamily="34" charset="-79"/>
                        </a:rPr>
                        <a:t>10-12</a:t>
                      </a:r>
                    </a:p>
                  </a:txBody>
                  <a:tcPr/>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511824" y="3022852"/>
          <a:ext cx="7375376" cy="3249039"/>
        </p:xfrm>
        <a:graphic>
          <a:graphicData uri="http://schemas.openxmlformats.org/drawingml/2006/table">
            <a:tbl>
              <a:tblPr rtl="1" firstRow="1" bandRow="1">
                <a:tableStyleId>{93296810-A885-4BE3-A3E7-6D5BEEA58F35}</a:tableStyleId>
              </a:tblPr>
              <a:tblGrid>
                <a:gridCol w="7375376">
                  <a:extLst>
                    <a:ext uri="{9D8B030D-6E8A-4147-A177-3AD203B41FA5}">
                      <a16:colId xmlns:a16="http://schemas.microsoft.com/office/drawing/2014/main" val="20000"/>
                    </a:ext>
                  </a:extLst>
                </a:gridCol>
              </a:tblGrid>
              <a:tr h="37235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2876686">
                <a:tc>
                  <a:txBody>
                    <a:bodyPr/>
                    <a:lstStyle/>
                    <a:p>
                      <a:pPr algn="r" rtl="1"/>
                      <a:r>
                        <a:rPr lang="he-IL" sz="1800" dirty="0">
                          <a:latin typeface="David" panose="020E0502060401010101" pitchFamily="34" charset="-79"/>
                          <a:cs typeface="David" panose="020E0502060401010101" pitchFamily="34" charset="-79"/>
                        </a:rPr>
                        <a:t>קורס זה עוסק בסוגיות מרכזיות באמנות מתחילת המאה התשע-עשרה ועד ימינו.  נעמוד על נקודות מפנה מרכזיות באמנות כגון ההשתחררות מנושאים מסורתיים וחשיבותן של התמורות שחלו ביחס לנושאים כגון נוף ודמות האדם. נדון בסוגיות סוציו-היסטוריות והשפעתן המכרעת על האמנות, כגון מהפכות בשיטות ממשל, המהפכה התעשייתית ושינויי המעמדות שנגזרו ממנה. בהיבטי המאה העשרים והעשרים ואחת, נדון בהתפתחות האמנות המופשטת וכניסתן של מדיות חדשות לאמנות, ונבחן את התגובות האמנותיות והביקורתיות </a:t>
                      </a:r>
                      <a:r>
                        <a:rPr lang="he-IL" sz="1800" dirty="0" err="1">
                          <a:latin typeface="David" panose="020E0502060401010101" pitchFamily="34" charset="-79"/>
                          <a:cs typeface="David" panose="020E0502060401010101" pitchFamily="34" charset="-79"/>
                        </a:rPr>
                        <a:t>אלהן</a:t>
                      </a:r>
                      <a:r>
                        <a:rPr lang="he-IL" sz="1800" dirty="0">
                          <a:latin typeface="David" panose="020E0502060401010101" pitchFamily="34" charset="-79"/>
                          <a:cs typeface="David" panose="020E0502060401010101" pitchFamily="34" charset="-79"/>
                        </a:rPr>
                        <a:t>, תוך בחינת החשיבה החדשה על אופני הייצוג ותכניו.</a:t>
                      </a:r>
                    </a:p>
                  </a:txBody>
                  <a:tcPr/>
                </a:tc>
                <a:extLst>
                  <a:ext uri="{0D108BD9-81ED-4DB2-BD59-A6C34878D82A}">
                    <a16:rowId xmlns:a16="http://schemas.microsoft.com/office/drawing/2014/main" val="10001"/>
                  </a:ext>
                </a:extLst>
              </a:tr>
            </a:tbl>
          </a:graphicData>
        </a:graphic>
      </p:graphicFrame>
      <p:sp>
        <p:nvSpPr>
          <p:cNvPr id="7" name="TextBox 6"/>
          <p:cNvSpPr txBox="1"/>
          <p:nvPr/>
        </p:nvSpPr>
        <p:spPr>
          <a:xfrm>
            <a:off x="9176147" y="889094"/>
            <a:ext cx="2781531" cy="369332"/>
          </a:xfrm>
          <a:prstGeom prst="rect">
            <a:avLst/>
          </a:prstGeom>
          <a:noFill/>
          <a:effectLst/>
        </p:spPr>
        <p:txBody>
          <a:bodyPr wrap="square"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Guttman Frnew" panose="02010401010101010101" pitchFamily="2" charset="-79"/>
                <a:ea typeface="+mn-ea"/>
                <a:cs typeface="Guttman Frnew" panose="02010401010101010101" pitchFamily="2" charset="-79"/>
              </a:rPr>
              <a:t>הפקולטה למדעי הרוח והחברה</a:t>
            </a:r>
          </a:p>
        </p:txBody>
      </p:sp>
      <p:sp>
        <p:nvSpPr>
          <p:cNvPr id="4" name="AutoShape 2" descr="×ª××¦××ª ×ª××× × ×¢×××¨ ×××ª×¨××"/>
          <p:cNvSpPr>
            <a:spLocks noChangeAspect="1" noChangeArrowheads="1"/>
          </p:cNvSpPr>
          <p:nvPr/>
        </p:nvSpPr>
        <p:spPr bwMode="auto">
          <a:xfrm rot="9471088">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8" name="AutoShape 4" descr="×ª××¦××ª ×ª××× × ×¢×××¨ ×××ª×¨××"/>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2" name="טבלה 11"/>
          <p:cNvGraphicFramePr>
            <a:graphicFrameLocks noGrp="1"/>
          </p:cNvGraphicFramePr>
          <p:nvPr/>
        </p:nvGraphicFramePr>
        <p:xfrm>
          <a:off x="454406" y="226771"/>
          <a:ext cx="6336704" cy="883920"/>
        </p:xfrm>
        <a:graphic>
          <a:graphicData uri="http://schemas.openxmlformats.org/drawingml/2006/table">
            <a:tbl>
              <a:tblPr rtl="1" firstRow="1" bandRow="1">
                <a:tableStyleId>{93296810-A885-4BE3-A3E7-6D5BEEA58F35}</a:tableStyleId>
              </a:tblPr>
              <a:tblGrid>
                <a:gridCol w="6336704">
                  <a:extLst>
                    <a:ext uri="{9D8B030D-6E8A-4147-A177-3AD203B41FA5}">
                      <a16:colId xmlns:a16="http://schemas.microsoft.com/office/drawing/2014/main" val="20000"/>
                    </a:ext>
                  </a:extLst>
                </a:gridCol>
              </a:tblGrid>
              <a:tr h="357692">
                <a:tc>
                  <a:txBody>
                    <a:bodyPr/>
                    <a:lstStyle/>
                    <a:p>
                      <a:pPr algn="ctr" rtl="1"/>
                      <a:r>
                        <a:rPr lang="he-IL" sz="2800" dirty="0">
                          <a:latin typeface="David" panose="020E0502060401010101" pitchFamily="34" charset="-79"/>
                          <a:cs typeface="David" panose="020E0502060401010101" pitchFamily="34" charset="-79"/>
                        </a:rPr>
                        <a:t>סמסטר ב</a:t>
                      </a:r>
                    </a:p>
                  </a:txBody>
                  <a:tcPr/>
                </a:tc>
                <a:extLst>
                  <a:ext uri="{0D108BD9-81ED-4DB2-BD59-A6C34878D82A}">
                    <a16:rowId xmlns:a16="http://schemas.microsoft.com/office/drawing/2014/main" val="10000"/>
                  </a:ext>
                </a:extLst>
              </a:tr>
              <a:tr h="290379">
                <a:tc>
                  <a:txBody>
                    <a:bodyPr/>
                    <a:lstStyle/>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2032507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2894187839"/>
              </p:ext>
            </p:extLst>
          </p:nvPr>
        </p:nvGraphicFramePr>
        <p:xfrm>
          <a:off x="386532" y="1263741"/>
          <a:ext cx="11521280" cy="1554480"/>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63145">
                  <a:extLst>
                    <a:ext uri="{9D8B030D-6E8A-4147-A177-3AD203B41FA5}">
                      <a16:colId xmlns:a16="http://schemas.microsoft.com/office/drawing/2014/main" val="20003"/>
                    </a:ext>
                  </a:extLst>
                </a:gridCol>
                <a:gridCol w="468218">
                  <a:extLst>
                    <a:ext uri="{9D8B030D-6E8A-4147-A177-3AD203B41FA5}">
                      <a16:colId xmlns:a16="http://schemas.microsoft.com/office/drawing/2014/main" val="20004"/>
                    </a:ext>
                  </a:extLst>
                </a:gridCol>
                <a:gridCol w="1472152">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שם הקורס</a:t>
                      </a: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rPr>
                        <a:t>מרצה</a:t>
                      </a:r>
                    </a:p>
                    <a:p>
                      <a:pPr rtl="1"/>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סמס'</a:t>
                      </a:r>
                    </a:p>
                  </a:txBody>
                  <a:tcPr/>
                </a:tc>
                <a:tc>
                  <a:txBody>
                    <a:bodyPr/>
                    <a:lstStyle/>
                    <a:p>
                      <a:pPr rtl="1"/>
                      <a:r>
                        <a:rPr lang="he-IL" dirty="0">
                          <a:latin typeface="David" panose="020E0502060401010101" pitchFamily="34" charset="-79"/>
                          <a:cs typeface="David" panose="020E0502060401010101" pitchFamily="34" charset="-79"/>
                        </a:rPr>
                        <a:t>יום</a:t>
                      </a:r>
                    </a:p>
                  </a:txBody>
                  <a:tcPr/>
                </a:tc>
                <a:tc>
                  <a:txBody>
                    <a:bodyPr/>
                    <a:lstStyle/>
                    <a:p>
                      <a:pP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dirty="0" err="1">
                          <a:latin typeface="David" panose="020E0502060401010101" pitchFamily="34" charset="-79"/>
                          <a:cs typeface="David" panose="020E0502060401010101" pitchFamily="34" charset="-79"/>
                        </a:rPr>
                        <a:t>אמנויות</a:t>
                      </a:r>
                      <a:endParaRPr lang="he-IL" dirty="0">
                        <a:latin typeface="David" panose="020E0502060401010101" pitchFamily="34" charset="-79"/>
                        <a:cs typeface="David" panose="020E0502060401010101" pitchFamily="34" charset="-79"/>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rPr>
                        <a:t>134-1-0170 </a:t>
                      </a:r>
                    </a:p>
                    <a:p>
                      <a:pPr algn="r" rtl="1"/>
                      <a:endParaRPr lang="he-IL" dirty="0">
                        <a:latin typeface="David" panose="020E0502060401010101" pitchFamily="34" charset="-79"/>
                        <a:cs typeface="David" panose="020E0502060401010101" pitchFamily="34" charset="-79"/>
                      </a:endParaRPr>
                    </a:p>
                  </a:txBody>
                  <a:tcPr/>
                </a:tc>
                <a:tc>
                  <a:txBody>
                    <a:bodyPr/>
                    <a:lstStyle/>
                    <a:p>
                      <a:pPr algn="r" rtl="1"/>
                      <a:r>
                        <a:rPr lang="he-IL" sz="1800" b="0" u="none" kern="1200" dirty="0">
                          <a:solidFill>
                            <a:schemeClr val="tx1"/>
                          </a:solidFill>
                          <a:effectLst/>
                          <a:latin typeface="David" panose="020E0502060401010101" pitchFamily="34" charset="-79"/>
                          <a:ea typeface="+mn-ea"/>
                          <a:cs typeface="David" panose="020E0502060401010101" pitchFamily="34" charset="-79"/>
                        </a:rPr>
                        <a:t>מקורות נוצריים לתולדות האמנות</a:t>
                      </a:r>
                      <a:endParaRPr lang="he-IL" b="0" u="none" dirty="0">
                        <a:latin typeface="David" panose="020E0502060401010101" pitchFamily="34" charset="-79"/>
                        <a:cs typeface="David" panose="020E0502060401010101" pitchFamily="34" charset="-79"/>
                      </a:endParaRPr>
                    </a:p>
                  </a:txBody>
                  <a:tcPr/>
                </a:tc>
                <a:tc>
                  <a:txBody>
                    <a:bodyPr/>
                    <a:lstStyle/>
                    <a:p>
                      <a:pPr algn="r" rtl="1"/>
                      <a:r>
                        <a:rPr lang="he-IL" dirty="0">
                          <a:latin typeface="David" panose="020E0502060401010101" pitchFamily="34" charset="-79"/>
                          <a:cs typeface="David" panose="020E0502060401010101" pitchFamily="34" charset="-79"/>
                        </a:rPr>
                        <a:t>פרופ' שרה אופנברג</a:t>
                      </a:r>
                    </a:p>
                  </a:txBody>
                  <a:tcPr/>
                </a:tc>
                <a:tc>
                  <a:txBody>
                    <a:bodyPr/>
                    <a:lstStyle/>
                    <a:p>
                      <a:pPr algn="r" rtl="1"/>
                      <a:r>
                        <a:rPr lang="he-IL" dirty="0">
                          <a:latin typeface="David" panose="020E0502060401010101" pitchFamily="34" charset="-79"/>
                          <a:cs typeface="David" panose="020E0502060401010101" pitchFamily="34" charset="-79"/>
                        </a:rPr>
                        <a:t>ב</a:t>
                      </a:r>
                    </a:p>
                  </a:txBody>
                  <a:tcPr/>
                </a:tc>
                <a:tc>
                  <a:txBody>
                    <a:bodyPr/>
                    <a:lstStyle/>
                    <a:p>
                      <a:pPr algn="r" rtl="1"/>
                      <a:r>
                        <a:rPr lang="he-IL" dirty="0">
                          <a:latin typeface="David" panose="020E0502060401010101" pitchFamily="34" charset="-79"/>
                          <a:cs typeface="David" panose="020E0502060401010101" pitchFamily="34" charset="-79"/>
                        </a:rPr>
                        <a:t>ב</a:t>
                      </a:r>
                    </a:p>
                  </a:txBody>
                  <a:tcPr/>
                </a:tc>
                <a:tc>
                  <a:txBody>
                    <a:bodyPr/>
                    <a:lstStyle/>
                    <a:p>
                      <a:pPr algn="r" rtl="1"/>
                      <a:r>
                        <a:rPr lang="he-IL" dirty="0">
                          <a:latin typeface="David" panose="020E0502060401010101" pitchFamily="34" charset="-79"/>
                          <a:cs typeface="David" panose="020E0502060401010101" pitchFamily="34" charset="-79"/>
                        </a:rPr>
                        <a:t>8-10</a:t>
                      </a:r>
                    </a:p>
                  </a:txBody>
                  <a:tcPr/>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511824" y="3022852"/>
          <a:ext cx="7375376" cy="3249039"/>
        </p:xfrm>
        <a:graphic>
          <a:graphicData uri="http://schemas.openxmlformats.org/drawingml/2006/table">
            <a:tbl>
              <a:tblPr rtl="1" firstRow="1" bandRow="1">
                <a:tableStyleId>{93296810-A885-4BE3-A3E7-6D5BEEA58F35}</a:tableStyleId>
              </a:tblPr>
              <a:tblGrid>
                <a:gridCol w="7375376">
                  <a:extLst>
                    <a:ext uri="{9D8B030D-6E8A-4147-A177-3AD203B41FA5}">
                      <a16:colId xmlns:a16="http://schemas.microsoft.com/office/drawing/2014/main" val="20000"/>
                    </a:ext>
                  </a:extLst>
                </a:gridCol>
              </a:tblGrid>
              <a:tr h="37235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2876686">
                <a:tc>
                  <a:txBody>
                    <a:bodyPr/>
                    <a:lstStyle/>
                    <a:p>
                      <a:pPr algn="r" rtl="1"/>
                      <a:r>
                        <a:rPr lang="he-IL" sz="1800" dirty="0">
                          <a:latin typeface="David" panose="020E0502060401010101" pitchFamily="34" charset="-79"/>
                          <a:cs typeface="David" panose="020E0502060401010101" pitchFamily="34" charset="-79"/>
                        </a:rPr>
                        <a:t>הקורס יסקור את התפתחותה של אמנות ימי הביניים כחלק מהותי מתולדות הנצרות מראשיתה באימפריה הרומית ועד הרפורמציה. האמנות הנוצרית של ימי-הביניים תיסקר לאור ההתפתחויות התיאולוגיות. תועלה שאלת מקומה ותפקידה של האמנות במסגרת הכנסייה. האמנות תיבחן לאור המסרים הנוצריים, מקורותיהם הטקסטואליים הנוצריים ומשמעותם. יועלו היבטים ליטורגיים ונושאים פולחניים-היסטוריים, כגון התפתחותן של סכמות ייצוג המתאימות לדוגמה הנוצרית על מגוון רעיונותיה.</a:t>
                      </a:r>
                    </a:p>
                  </a:txBody>
                  <a:tcPr/>
                </a:tc>
                <a:extLst>
                  <a:ext uri="{0D108BD9-81ED-4DB2-BD59-A6C34878D82A}">
                    <a16:rowId xmlns:a16="http://schemas.microsoft.com/office/drawing/2014/main" val="10001"/>
                  </a:ext>
                </a:extLst>
              </a:tr>
            </a:tbl>
          </a:graphicData>
        </a:graphic>
      </p:graphicFrame>
      <p:sp>
        <p:nvSpPr>
          <p:cNvPr id="7" name="TextBox 6"/>
          <p:cNvSpPr txBox="1"/>
          <p:nvPr/>
        </p:nvSpPr>
        <p:spPr>
          <a:xfrm>
            <a:off x="9176147" y="889094"/>
            <a:ext cx="2781531" cy="369332"/>
          </a:xfrm>
          <a:prstGeom prst="rect">
            <a:avLst/>
          </a:prstGeom>
          <a:noFill/>
          <a:effectLst/>
        </p:spPr>
        <p:txBody>
          <a:bodyPr wrap="square"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Guttman Frnew" panose="02010401010101010101" pitchFamily="2" charset="-79"/>
                <a:ea typeface="+mn-ea"/>
                <a:cs typeface="Guttman Frnew" panose="02010401010101010101" pitchFamily="2" charset="-79"/>
              </a:rPr>
              <a:t>הפקולטה למדעי הרוח והחברה</a:t>
            </a:r>
          </a:p>
        </p:txBody>
      </p:sp>
      <p:sp>
        <p:nvSpPr>
          <p:cNvPr id="4" name="AutoShape 2" descr="×ª××¦××ª ×ª××× × ×¢×××¨ ×××ª×¨××"/>
          <p:cNvSpPr>
            <a:spLocks noChangeAspect="1" noChangeArrowheads="1"/>
          </p:cNvSpPr>
          <p:nvPr/>
        </p:nvSpPr>
        <p:spPr bwMode="auto">
          <a:xfrm rot="9471088">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8" name="AutoShape 4" descr="×ª××¦××ª ×ª××× × ×¢×××¨ ×××ª×¨××"/>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2" name="טבלה 11"/>
          <p:cNvGraphicFramePr>
            <a:graphicFrameLocks noGrp="1"/>
          </p:cNvGraphicFramePr>
          <p:nvPr/>
        </p:nvGraphicFramePr>
        <p:xfrm>
          <a:off x="454406" y="226771"/>
          <a:ext cx="6336704" cy="883920"/>
        </p:xfrm>
        <a:graphic>
          <a:graphicData uri="http://schemas.openxmlformats.org/drawingml/2006/table">
            <a:tbl>
              <a:tblPr rtl="1" firstRow="1" bandRow="1">
                <a:tableStyleId>{93296810-A885-4BE3-A3E7-6D5BEEA58F35}</a:tableStyleId>
              </a:tblPr>
              <a:tblGrid>
                <a:gridCol w="6336704">
                  <a:extLst>
                    <a:ext uri="{9D8B030D-6E8A-4147-A177-3AD203B41FA5}">
                      <a16:colId xmlns:a16="http://schemas.microsoft.com/office/drawing/2014/main" val="20000"/>
                    </a:ext>
                  </a:extLst>
                </a:gridCol>
              </a:tblGrid>
              <a:tr h="357692">
                <a:tc>
                  <a:txBody>
                    <a:bodyPr/>
                    <a:lstStyle/>
                    <a:p>
                      <a:pPr algn="ctr" rtl="1"/>
                      <a:r>
                        <a:rPr lang="he-IL" sz="2800" dirty="0">
                          <a:latin typeface="David" panose="020E0502060401010101" pitchFamily="34" charset="-79"/>
                          <a:cs typeface="David" panose="020E0502060401010101" pitchFamily="34" charset="-79"/>
                        </a:rPr>
                        <a:t>סמסטר ב</a:t>
                      </a:r>
                    </a:p>
                  </a:txBody>
                  <a:tcPr/>
                </a:tc>
                <a:extLst>
                  <a:ext uri="{0D108BD9-81ED-4DB2-BD59-A6C34878D82A}">
                    <a16:rowId xmlns:a16="http://schemas.microsoft.com/office/drawing/2014/main" val="10000"/>
                  </a:ext>
                </a:extLst>
              </a:tr>
              <a:tr h="290379">
                <a:tc>
                  <a:txBody>
                    <a:bodyPr/>
                    <a:lstStyle/>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32875689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1829526" y="1268761"/>
          <a:ext cx="8640961" cy="1554480"/>
        </p:xfrm>
        <a:graphic>
          <a:graphicData uri="http://schemas.openxmlformats.org/drawingml/2006/table">
            <a:tbl>
              <a:tblPr rtl="1" firstRow="1" bandRow="1">
                <a:tableStyleId>{E8B1032C-EA38-4F05-BA0D-38AFFFC7BED3}</a:tableStyleId>
              </a:tblPr>
              <a:tblGrid>
                <a:gridCol w="1963922">
                  <a:extLst>
                    <a:ext uri="{9D8B030D-6E8A-4147-A177-3AD203B41FA5}">
                      <a16:colId xmlns:a16="http://schemas.microsoft.com/office/drawing/2014/main" val="20000"/>
                    </a:ext>
                  </a:extLst>
                </a:gridCol>
                <a:gridCol w="2617611">
                  <a:extLst>
                    <a:ext uri="{9D8B030D-6E8A-4147-A177-3AD203B41FA5}">
                      <a16:colId xmlns:a16="http://schemas.microsoft.com/office/drawing/2014/main" val="20001"/>
                    </a:ext>
                  </a:extLst>
                </a:gridCol>
                <a:gridCol w="1803783">
                  <a:extLst>
                    <a:ext uri="{9D8B030D-6E8A-4147-A177-3AD203B41FA5}">
                      <a16:colId xmlns:a16="http://schemas.microsoft.com/office/drawing/2014/main" val="20002"/>
                    </a:ext>
                  </a:extLst>
                </a:gridCol>
                <a:gridCol w="702320">
                  <a:extLst>
                    <a:ext uri="{9D8B030D-6E8A-4147-A177-3AD203B41FA5}">
                      <a16:colId xmlns:a16="http://schemas.microsoft.com/office/drawing/2014/main" val="20003"/>
                    </a:ext>
                  </a:extLst>
                </a:gridCol>
                <a:gridCol w="482014">
                  <a:extLst>
                    <a:ext uri="{9D8B030D-6E8A-4147-A177-3AD203B41FA5}">
                      <a16:colId xmlns:a16="http://schemas.microsoft.com/office/drawing/2014/main" val="20004"/>
                    </a:ext>
                  </a:extLst>
                </a:gridCol>
                <a:gridCol w="1071311">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שם הקורס</a:t>
                      </a:r>
                    </a:p>
                  </a:txBody>
                  <a:tcPr marL="68580" marR="68580"/>
                </a:tc>
                <a:tc>
                  <a:txBody>
                    <a:bodyPr/>
                    <a:lstStyle/>
                    <a:p>
                      <a:pPr rtl="1"/>
                      <a:r>
                        <a:rPr lang="he-IL" dirty="0">
                          <a:latin typeface="David" panose="020E0502060401010101" pitchFamily="34" charset="-79"/>
                          <a:cs typeface="David" panose="020E0502060401010101" pitchFamily="34" charset="-79"/>
                        </a:rPr>
                        <a:t>מרצה</a:t>
                      </a:r>
                    </a:p>
                  </a:txBody>
                  <a:tcPr marL="68580" marR="68580"/>
                </a:tc>
                <a:tc>
                  <a:txBody>
                    <a:bodyPr/>
                    <a:lstStyle/>
                    <a:p>
                      <a:pPr rtl="1"/>
                      <a:r>
                        <a:rPr lang="he-IL" dirty="0">
                          <a:latin typeface="David" panose="020E0502060401010101" pitchFamily="34" charset="-79"/>
                          <a:cs typeface="David" panose="020E0502060401010101" pitchFamily="34" charset="-79"/>
                        </a:rPr>
                        <a:t>סמס'</a:t>
                      </a:r>
                    </a:p>
                  </a:txBody>
                  <a:tcPr marL="68580" marR="68580"/>
                </a:tc>
                <a:tc>
                  <a:txBody>
                    <a:bodyPr/>
                    <a:lstStyle/>
                    <a:p>
                      <a:pPr rtl="1"/>
                      <a:r>
                        <a:rPr lang="he-IL" dirty="0">
                          <a:latin typeface="David" panose="020E0502060401010101" pitchFamily="34" charset="-79"/>
                          <a:cs typeface="David" panose="020E0502060401010101" pitchFamily="34" charset="-79"/>
                        </a:rPr>
                        <a:t>יום</a:t>
                      </a:r>
                    </a:p>
                  </a:txBody>
                  <a:tcPr marL="68580" marR="68580"/>
                </a:tc>
                <a:tc>
                  <a:txBody>
                    <a:bodyPr/>
                    <a:lstStyle/>
                    <a:p>
                      <a:pPr rtl="1"/>
                      <a:r>
                        <a:rPr lang="he-IL" dirty="0">
                          <a:latin typeface="David" panose="020E0502060401010101" pitchFamily="34" charset="-79"/>
                          <a:cs typeface="David" panose="020E0502060401010101" pitchFamily="34" charset="-79"/>
                        </a:rPr>
                        <a:t>שעה</a:t>
                      </a:r>
                    </a:p>
                  </a:txBody>
                  <a:tcPr marL="68580" marR="68580"/>
                </a:tc>
                <a:extLst>
                  <a:ext uri="{0D108BD9-81ED-4DB2-BD59-A6C34878D82A}">
                    <a16:rowId xmlns:a16="http://schemas.microsoft.com/office/drawing/2014/main" val="10000"/>
                  </a:ext>
                </a:extLst>
              </a:tr>
              <a:tr h="733915">
                <a:tc>
                  <a:txBody>
                    <a:bodyPr/>
                    <a:lstStyle/>
                    <a:p>
                      <a:pPr rtl="1"/>
                      <a:r>
                        <a:rPr lang="he-IL" dirty="0">
                          <a:latin typeface="David" panose="020E0502060401010101" pitchFamily="34" charset="-79"/>
                          <a:cs typeface="David" panose="020E0502060401010101" pitchFamily="34" charset="-79"/>
                        </a:rPr>
                        <a:t>מחשבת</a:t>
                      </a:r>
                      <a:r>
                        <a:rPr lang="he-IL" baseline="0" dirty="0">
                          <a:latin typeface="David" panose="020E0502060401010101" pitchFamily="34" charset="-79"/>
                          <a:cs typeface="David" panose="020E0502060401010101" pitchFamily="34" charset="-79"/>
                        </a:rPr>
                        <a:t> ישראל</a:t>
                      </a:r>
                    </a:p>
                    <a:p>
                      <a:pPr rtl="1"/>
                      <a:r>
                        <a:rPr lang="he-IL" baseline="0" dirty="0">
                          <a:latin typeface="David" panose="020E0502060401010101" pitchFamily="34" charset="-79"/>
                          <a:cs typeface="David" panose="020E0502060401010101" pitchFamily="34" charset="-79"/>
                        </a:rPr>
                        <a:t>126-1-3281</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תלמוד למתחילים: סוגיות נבחרות מסדר מועד ומסדר נשים </a:t>
                      </a:r>
                    </a:p>
                  </a:txBody>
                  <a:tcPr marL="68580" marR="68580"/>
                </a:tc>
                <a:tc>
                  <a:txBody>
                    <a:bodyPr/>
                    <a:lstStyle/>
                    <a:p>
                      <a:pPr rtl="1"/>
                      <a:r>
                        <a:rPr lang="he-IL" dirty="0">
                          <a:latin typeface="David" panose="020E0502060401010101" pitchFamily="34" charset="-79"/>
                          <a:cs typeface="David" panose="020E0502060401010101" pitchFamily="34" charset="-79"/>
                        </a:rPr>
                        <a:t>פרופ' אורי ארליך</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ה</a:t>
                      </a:r>
                    </a:p>
                    <a:p>
                      <a:pPr rtl="1"/>
                      <a:endParaRPr lang="he-IL" dirty="0">
                        <a:latin typeface="David" panose="020E0502060401010101" pitchFamily="34" charset="-79"/>
                        <a:cs typeface="David" panose="020E0502060401010101" pitchFamily="34" charset="-79"/>
                      </a:endParaRPr>
                    </a:p>
                    <a:p>
                      <a:pPr rtl="1"/>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10-12</a:t>
                      </a:r>
                    </a:p>
                  </a:txBody>
                  <a:tcPr marL="68580" marR="68580"/>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907869" y="3110536"/>
          <a:ext cx="5546991" cy="3414809"/>
        </p:xfrm>
        <a:graphic>
          <a:graphicData uri="http://schemas.openxmlformats.org/drawingml/2006/table">
            <a:tbl>
              <a:tblPr rtl="1" firstRow="1" bandRow="1">
                <a:tableStyleId>{93296810-A885-4BE3-A3E7-6D5BEEA58F35}</a:tableStyleId>
              </a:tblPr>
              <a:tblGrid>
                <a:gridCol w="5546991">
                  <a:extLst>
                    <a:ext uri="{9D8B030D-6E8A-4147-A177-3AD203B41FA5}">
                      <a16:colId xmlns:a16="http://schemas.microsoft.com/office/drawing/2014/main" val="20000"/>
                    </a:ext>
                  </a:extLst>
                </a:gridCol>
              </a:tblGrid>
              <a:tr h="53812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marL="68580" marR="68580"/>
                </a:tc>
                <a:extLst>
                  <a:ext uri="{0D108BD9-81ED-4DB2-BD59-A6C34878D82A}">
                    <a16:rowId xmlns:a16="http://schemas.microsoft.com/office/drawing/2014/main" val="10000"/>
                  </a:ext>
                </a:extLst>
              </a:tr>
              <a:tr h="2876686">
                <a:tc>
                  <a:txBody>
                    <a:bodyPr/>
                    <a:lstStyle/>
                    <a:p>
                      <a:pPr rtl="1"/>
                      <a:r>
                        <a:rPr lang="he-IL" sz="1800" kern="1200" dirty="0">
                          <a:solidFill>
                            <a:schemeClr val="dk1"/>
                          </a:solidFill>
                          <a:effectLst/>
                          <a:latin typeface="David" panose="020E0502060401010101" pitchFamily="34" charset="-79"/>
                          <a:ea typeface="+mn-ea"/>
                          <a:cs typeface="David" panose="020E0502060401010101" pitchFamily="34" charset="-79"/>
                        </a:rPr>
                        <a:t>הקורס מיועד לתלמידים בעלי רקע מועט או ללא רקע כלל וכן לתלמידים שלא למדו תלמוד בשיטות מדעיות ביקורתיות. בקורס יילמדו סוגיות אחדות ברמות קושי מגוונות שיקנו כלים ראשונים ללימוד התלמוד בדרך מדעית.</a:t>
                      </a:r>
                      <a:endParaRPr lang="he-IL" dirty="0">
                        <a:latin typeface="David" panose="020E0502060401010101" pitchFamily="34" charset="-79"/>
                        <a:cs typeface="David" panose="020E0502060401010101" pitchFamily="34" charset="-79"/>
                      </a:endParaRPr>
                    </a:p>
                  </a:txBody>
                  <a:tcPr marL="68580" marR="68580"/>
                </a:tc>
                <a:extLst>
                  <a:ext uri="{0D108BD9-81ED-4DB2-BD59-A6C34878D82A}">
                    <a16:rowId xmlns:a16="http://schemas.microsoft.com/office/drawing/2014/main" val="10001"/>
                  </a:ext>
                </a:extLst>
              </a:tr>
            </a:tbl>
          </a:graphicData>
        </a:graphic>
      </p:graphicFrame>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6241" y="77567"/>
            <a:ext cx="2240756"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0333858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1829526" y="1268762"/>
          <a:ext cx="8640961" cy="1373995"/>
        </p:xfrm>
        <a:graphic>
          <a:graphicData uri="http://schemas.openxmlformats.org/drawingml/2006/table">
            <a:tbl>
              <a:tblPr rtl="1" firstRow="1" bandRow="1">
                <a:tableStyleId>{E8B1032C-EA38-4F05-BA0D-38AFFFC7BED3}</a:tableStyleId>
              </a:tblPr>
              <a:tblGrid>
                <a:gridCol w="1963922">
                  <a:extLst>
                    <a:ext uri="{9D8B030D-6E8A-4147-A177-3AD203B41FA5}">
                      <a16:colId xmlns:a16="http://schemas.microsoft.com/office/drawing/2014/main" val="20000"/>
                    </a:ext>
                  </a:extLst>
                </a:gridCol>
                <a:gridCol w="2617611">
                  <a:extLst>
                    <a:ext uri="{9D8B030D-6E8A-4147-A177-3AD203B41FA5}">
                      <a16:colId xmlns:a16="http://schemas.microsoft.com/office/drawing/2014/main" val="20001"/>
                    </a:ext>
                  </a:extLst>
                </a:gridCol>
                <a:gridCol w="2106791">
                  <a:extLst>
                    <a:ext uri="{9D8B030D-6E8A-4147-A177-3AD203B41FA5}">
                      <a16:colId xmlns:a16="http://schemas.microsoft.com/office/drawing/2014/main" val="20002"/>
                    </a:ext>
                  </a:extLst>
                </a:gridCol>
                <a:gridCol w="497359">
                  <a:extLst>
                    <a:ext uri="{9D8B030D-6E8A-4147-A177-3AD203B41FA5}">
                      <a16:colId xmlns:a16="http://schemas.microsoft.com/office/drawing/2014/main" val="20003"/>
                    </a:ext>
                  </a:extLst>
                </a:gridCol>
                <a:gridCol w="368526">
                  <a:extLst>
                    <a:ext uri="{9D8B030D-6E8A-4147-A177-3AD203B41FA5}">
                      <a16:colId xmlns:a16="http://schemas.microsoft.com/office/drawing/2014/main" val="20004"/>
                    </a:ext>
                  </a:extLst>
                </a:gridCol>
                <a:gridCol w="1086752">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שם הקורס</a:t>
                      </a:r>
                    </a:p>
                  </a:txBody>
                  <a:tcPr marL="68580" marR="68580"/>
                </a:tc>
                <a:tc>
                  <a:txBody>
                    <a:bodyPr/>
                    <a:lstStyle/>
                    <a:p>
                      <a:pPr rtl="1"/>
                      <a:r>
                        <a:rPr lang="he-IL" dirty="0">
                          <a:latin typeface="David" panose="020E0502060401010101" pitchFamily="34" charset="-79"/>
                          <a:cs typeface="David" panose="020E0502060401010101" pitchFamily="34" charset="-79"/>
                        </a:rPr>
                        <a:t>מרצה</a:t>
                      </a:r>
                    </a:p>
                  </a:txBody>
                  <a:tcPr marL="68580" marR="68580"/>
                </a:tc>
                <a:tc>
                  <a:txBody>
                    <a:bodyPr/>
                    <a:lstStyle/>
                    <a:p>
                      <a:pPr rtl="1"/>
                      <a:r>
                        <a:rPr lang="he-IL" dirty="0">
                          <a:latin typeface="David" panose="020E0502060401010101" pitchFamily="34" charset="-79"/>
                          <a:cs typeface="David" panose="020E0502060401010101" pitchFamily="34" charset="-79"/>
                        </a:rPr>
                        <a:t>סמס'</a:t>
                      </a:r>
                    </a:p>
                  </a:txBody>
                  <a:tcPr marL="68580" marR="68580"/>
                </a:tc>
                <a:tc>
                  <a:txBody>
                    <a:bodyPr/>
                    <a:lstStyle/>
                    <a:p>
                      <a:pPr rtl="1"/>
                      <a:r>
                        <a:rPr lang="he-IL" dirty="0">
                          <a:latin typeface="David" panose="020E0502060401010101" pitchFamily="34" charset="-79"/>
                          <a:cs typeface="David" panose="020E0502060401010101" pitchFamily="34" charset="-79"/>
                        </a:rPr>
                        <a:t>יום</a:t>
                      </a:r>
                    </a:p>
                  </a:txBody>
                  <a:tcPr marL="68580" marR="68580"/>
                </a:tc>
                <a:tc>
                  <a:txBody>
                    <a:bodyPr/>
                    <a:lstStyle/>
                    <a:p>
                      <a:pPr rtl="1"/>
                      <a:r>
                        <a:rPr lang="he-IL" dirty="0">
                          <a:latin typeface="David" panose="020E0502060401010101" pitchFamily="34" charset="-79"/>
                          <a:cs typeface="David" panose="020E0502060401010101" pitchFamily="34" charset="-79"/>
                        </a:rPr>
                        <a:t>שעה</a:t>
                      </a:r>
                    </a:p>
                  </a:txBody>
                  <a:tcPr marL="68580" marR="68580"/>
                </a:tc>
                <a:extLst>
                  <a:ext uri="{0D108BD9-81ED-4DB2-BD59-A6C34878D82A}">
                    <a16:rowId xmlns:a16="http://schemas.microsoft.com/office/drawing/2014/main" val="10000"/>
                  </a:ext>
                </a:extLst>
              </a:tr>
              <a:tr h="733915">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126-1-0026</a:t>
                      </a:r>
                    </a:p>
                  </a:txBody>
                  <a:tcPr marL="68580" marR="68580"/>
                </a:tc>
                <a:tc>
                  <a:txBody>
                    <a:bodyPr/>
                    <a:lstStyle/>
                    <a:p>
                      <a:pPr rtl="1"/>
                      <a:r>
                        <a:rPr lang="he-IL" dirty="0">
                          <a:latin typeface="David" panose="020E0502060401010101" pitchFamily="34" charset="-79"/>
                          <a:cs typeface="David" panose="020E0502060401010101" pitchFamily="34" charset="-79"/>
                        </a:rPr>
                        <a:t>העידן הקבלי החדש</a:t>
                      </a:r>
                    </a:p>
                  </a:txBody>
                  <a:tcPr marL="68580" marR="68580"/>
                </a:tc>
                <a:tc>
                  <a:txBody>
                    <a:bodyPr/>
                    <a:lstStyle/>
                    <a:p>
                      <a:pPr rtl="1"/>
                      <a:r>
                        <a:rPr lang="he-IL" dirty="0">
                          <a:latin typeface="David" panose="020E0502060401010101" pitchFamily="34" charset="-79"/>
                          <a:cs typeface="David" panose="020E0502060401010101" pitchFamily="34" charset="-79"/>
                        </a:rPr>
                        <a:t>פרופ' בועז הוס</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ב</a:t>
                      </a:r>
                    </a:p>
                    <a:p>
                      <a:pPr rtl="1"/>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16-18</a:t>
                      </a:r>
                    </a:p>
                  </a:txBody>
                  <a:tcPr marL="68580" marR="68580"/>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941083" y="2852936"/>
          <a:ext cx="5546991" cy="4179002"/>
        </p:xfrm>
        <a:graphic>
          <a:graphicData uri="http://schemas.openxmlformats.org/drawingml/2006/table">
            <a:tbl>
              <a:tblPr rtl="1" firstRow="1" bandRow="1">
                <a:tableStyleId>{93296810-A885-4BE3-A3E7-6D5BEEA58F35}</a:tableStyleId>
              </a:tblPr>
              <a:tblGrid>
                <a:gridCol w="5546991">
                  <a:extLst>
                    <a:ext uri="{9D8B030D-6E8A-4147-A177-3AD203B41FA5}">
                      <a16:colId xmlns:a16="http://schemas.microsoft.com/office/drawing/2014/main" val="20000"/>
                    </a:ext>
                  </a:extLst>
                </a:gridCol>
              </a:tblGrid>
              <a:tr h="795722">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marL="68580" marR="68580"/>
                </a:tc>
                <a:extLst>
                  <a:ext uri="{0D108BD9-81ED-4DB2-BD59-A6C34878D82A}">
                    <a16:rowId xmlns:a16="http://schemas.microsoft.com/office/drawing/2014/main" val="10000"/>
                  </a:ext>
                </a:extLst>
              </a:tr>
              <a:tr h="2876686">
                <a:tc>
                  <a:txBody>
                    <a:bodyPr/>
                    <a:lstStyle/>
                    <a:p>
                      <a:pPr algn="r" rtl="1"/>
                      <a:r>
                        <a:rPr lang="he-IL" dirty="0">
                          <a:latin typeface="David" panose="020E0502060401010101" pitchFamily="34" charset="-79"/>
                          <a:cs typeface="David" panose="020E0502060401010101" pitchFamily="34" charset="-79"/>
                        </a:rPr>
                        <a:t>שנים האחרונות חלה התעוררות רחבה בעניין בקבלה ובחסידות, בארץ ובעולם. הקורס יבחן כמה מן הקבוצות הקבליות והחסידיות הפעילות כיום, יחקור את המאפיינים של העידן הקבלי החדש, את הזיקה של המקובלים החדשים לאסכולות קבליות מסורתיות ואת הקשר בין הקבלה החדשה לתנועות העידן החדש ולתרבות הפוסט-מודרנית. הקורס יבחן את הרעיונות והפרקטיקות האופייניות לקבלה החדשה, את ההקשר החברתי והפוליטי של עליית הקבלה ואת שילובה של הקבלה בתרבות הפופולרית. </a:t>
                      </a:r>
                      <a:r>
                        <a:rPr lang="he-IL">
                          <a:latin typeface="David" panose="020E0502060401010101" pitchFamily="34" charset="-79"/>
                          <a:cs typeface="David" panose="020E0502060401010101" pitchFamily="34" charset="-79"/>
                        </a:rPr>
                        <a:t>הקורס יעסוק ברב כדורי, במרכז לקבלה, בקבוצת בני ברוך, בר' יעקב איפרגאן (הרנטגן) בר' יצחק גינצבורג בחסידות חב"ד ובחסידויות ברסלב.</a:t>
                      </a:r>
                    </a:p>
                    <a:p>
                      <a:pPr algn="r" rtl="1"/>
                      <a:endParaRPr lang="he-IL" dirty="0">
                        <a:latin typeface="David" panose="020E0502060401010101" pitchFamily="34" charset="-79"/>
                        <a:cs typeface="David" panose="020E0502060401010101" pitchFamily="34" charset="-79"/>
                      </a:endParaRPr>
                    </a:p>
                  </a:txBody>
                  <a:tcPr marL="68580" marR="68580"/>
                </a:tc>
                <a:extLst>
                  <a:ext uri="{0D108BD9-81ED-4DB2-BD59-A6C34878D82A}">
                    <a16:rowId xmlns:a16="http://schemas.microsoft.com/office/drawing/2014/main" val="10001"/>
                  </a:ext>
                </a:extLst>
              </a:tr>
            </a:tbl>
          </a:graphicData>
        </a:graphic>
      </p:graphicFrame>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6241" y="77567"/>
            <a:ext cx="2240756"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3563209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3613620323"/>
              </p:ext>
            </p:extLst>
          </p:nvPr>
        </p:nvGraphicFramePr>
        <p:xfrm>
          <a:off x="1829526" y="1268761"/>
          <a:ext cx="8640961" cy="1373995"/>
        </p:xfrm>
        <a:graphic>
          <a:graphicData uri="http://schemas.openxmlformats.org/drawingml/2006/table">
            <a:tbl>
              <a:tblPr rtl="1" firstRow="1" bandRow="1">
                <a:tableStyleId>{E8B1032C-EA38-4F05-BA0D-38AFFFC7BED3}</a:tableStyleId>
              </a:tblPr>
              <a:tblGrid>
                <a:gridCol w="1963922">
                  <a:extLst>
                    <a:ext uri="{9D8B030D-6E8A-4147-A177-3AD203B41FA5}">
                      <a16:colId xmlns:a16="http://schemas.microsoft.com/office/drawing/2014/main" val="20000"/>
                    </a:ext>
                  </a:extLst>
                </a:gridCol>
                <a:gridCol w="2617611">
                  <a:extLst>
                    <a:ext uri="{9D8B030D-6E8A-4147-A177-3AD203B41FA5}">
                      <a16:colId xmlns:a16="http://schemas.microsoft.com/office/drawing/2014/main" val="20001"/>
                    </a:ext>
                  </a:extLst>
                </a:gridCol>
                <a:gridCol w="2106791">
                  <a:extLst>
                    <a:ext uri="{9D8B030D-6E8A-4147-A177-3AD203B41FA5}">
                      <a16:colId xmlns:a16="http://schemas.microsoft.com/office/drawing/2014/main" val="20002"/>
                    </a:ext>
                  </a:extLst>
                </a:gridCol>
                <a:gridCol w="497359">
                  <a:extLst>
                    <a:ext uri="{9D8B030D-6E8A-4147-A177-3AD203B41FA5}">
                      <a16:colId xmlns:a16="http://schemas.microsoft.com/office/drawing/2014/main" val="20003"/>
                    </a:ext>
                  </a:extLst>
                </a:gridCol>
                <a:gridCol w="368526">
                  <a:extLst>
                    <a:ext uri="{9D8B030D-6E8A-4147-A177-3AD203B41FA5}">
                      <a16:colId xmlns:a16="http://schemas.microsoft.com/office/drawing/2014/main" val="20004"/>
                    </a:ext>
                  </a:extLst>
                </a:gridCol>
                <a:gridCol w="1086752">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שם הקורס</a:t>
                      </a:r>
                    </a:p>
                  </a:txBody>
                  <a:tcPr marL="68580" marR="68580"/>
                </a:tc>
                <a:tc>
                  <a:txBody>
                    <a:bodyPr/>
                    <a:lstStyle/>
                    <a:p>
                      <a:pPr rtl="1"/>
                      <a:r>
                        <a:rPr lang="he-IL" dirty="0">
                          <a:latin typeface="David" panose="020E0502060401010101" pitchFamily="34" charset="-79"/>
                          <a:cs typeface="David" panose="020E0502060401010101" pitchFamily="34" charset="-79"/>
                        </a:rPr>
                        <a:t>מרצה</a:t>
                      </a:r>
                    </a:p>
                  </a:txBody>
                  <a:tcPr marL="68580" marR="68580"/>
                </a:tc>
                <a:tc>
                  <a:txBody>
                    <a:bodyPr/>
                    <a:lstStyle/>
                    <a:p>
                      <a:pPr rtl="1"/>
                      <a:r>
                        <a:rPr lang="he-IL" dirty="0">
                          <a:latin typeface="David" panose="020E0502060401010101" pitchFamily="34" charset="-79"/>
                          <a:cs typeface="David" panose="020E0502060401010101" pitchFamily="34" charset="-79"/>
                        </a:rPr>
                        <a:t>סמס'</a:t>
                      </a:r>
                    </a:p>
                  </a:txBody>
                  <a:tcPr marL="68580" marR="68580"/>
                </a:tc>
                <a:tc>
                  <a:txBody>
                    <a:bodyPr/>
                    <a:lstStyle/>
                    <a:p>
                      <a:pPr rtl="1"/>
                      <a:r>
                        <a:rPr lang="he-IL" dirty="0">
                          <a:latin typeface="David" panose="020E0502060401010101" pitchFamily="34" charset="-79"/>
                          <a:cs typeface="David" panose="020E0502060401010101" pitchFamily="34" charset="-79"/>
                        </a:rPr>
                        <a:t>יום</a:t>
                      </a:r>
                    </a:p>
                  </a:txBody>
                  <a:tcPr marL="68580" marR="68580"/>
                </a:tc>
                <a:tc>
                  <a:txBody>
                    <a:bodyPr/>
                    <a:lstStyle/>
                    <a:p>
                      <a:pPr rtl="1"/>
                      <a:r>
                        <a:rPr lang="he-IL" dirty="0">
                          <a:latin typeface="David" panose="020E0502060401010101" pitchFamily="34" charset="-79"/>
                          <a:cs typeface="David" panose="020E0502060401010101" pitchFamily="34" charset="-79"/>
                        </a:rPr>
                        <a:t>שעה</a:t>
                      </a:r>
                    </a:p>
                  </a:txBody>
                  <a:tcPr marL="68580" marR="68580"/>
                </a:tc>
                <a:extLst>
                  <a:ext uri="{0D108BD9-81ED-4DB2-BD59-A6C34878D82A}">
                    <a16:rowId xmlns:a16="http://schemas.microsoft.com/office/drawing/2014/main" val="10000"/>
                  </a:ext>
                </a:extLst>
              </a:tr>
              <a:tr h="733915">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126-1-0224</a:t>
                      </a:r>
                    </a:p>
                  </a:txBody>
                  <a:tcPr marL="68580" marR="68580"/>
                </a:tc>
                <a:tc>
                  <a:txBody>
                    <a:bodyPr/>
                    <a:lstStyle/>
                    <a:p>
                      <a:pPr rtl="1"/>
                      <a:r>
                        <a:rPr lang="he-IL" dirty="0">
                          <a:latin typeface="David" panose="020E0502060401010101" pitchFamily="34" charset="-79"/>
                          <a:cs typeface="David" panose="020E0502060401010101" pitchFamily="34" charset="-79"/>
                        </a:rPr>
                        <a:t>קבלה ואזוטריקה מערבית</a:t>
                      </a:r>
                    </a:p>
                  </a:txBody>
                  <a:tcPr marL="68580" marR="68580"/>
                </a:tc>
                <a:tc>
                  <a:txBody>
                    <a:bodyPr/>
                    <a:lstStyle/>
                    <a:p>
                      <a:pPr rtl="1"/>
                      <a:r>
                        <a:rPr lang="he-IL" dirty="0">
                          <a:latin typeface="David" panose="020E0502060401010101" pitchFamily="34" charset="-79"/>
                          <a:cs typeface="David" panose="020E0502060401010101" pitchFamily="34" charset="-79"/>
                        </a:rPr>
                        <a:t>פרופ' בועז</a:t>
                      </a:r>
                      <a:r>
                        <a:rPr lang="he-IL" baseline="0" dirty="0">
                          <a:latin typeface="David" panose="020E0502060401010101" pitchFamily="34" charset="-79"/>
                          <a:cs typeface="David" panose="020E0502060401010101" pitchFamily="34" charset="-79"/>
                        </a:rPr>
                        <a:t> </a:t>
                      </a:r>
                      <a:r>
                        <a:rPr lang="he-IL" baseline="0" dirty="0" err="1">
                          <a:latin typeface="David" panose="020E0502060401010101" pitchFamily="34" charset="-79"/>
                          <a:cs typeface="David" panose="020E0502060401010101" pitchFamily="34" charset="-79"/>
                        </a:rPr>
                        <a:t>הוס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ב</a:t>
                      </a:r>
                    </a:p>
                    <a:p>
                      <a:pPr rtl="1"/>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12-14</a:t>
                      </a:r>
                    </a:p>
                  </a:txBody>
                  <a:tcPr marL="68580" marR="68580"/>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941083" y="2852936"/>
          <a:ext cx="5546991" cy="3672408"/>
        </p:xfrm>
        <a:graphic>
          <a:graphicData uri="http://schemas.openxmlformats.org/drawingml/2006/table">
            <a:tbl>
              <a:tblPr rtl="1" firstRow="1" bandRow="1">
                <a:tableStyleId>{93296810-A885-4BE3-A3E7-6D5BEEA58F35}</a:tableStyleId>
              </a:tblPr>
              <a:tblGrid>
                <a:gridCol w="5546991">
                  <a:extLst>
                    <a:ext uri="{9D8B030D-6E8A-4147-A177-3AD203B41FA5}">
                      <a16:colId xmlns:a16="http://schemas.microsoft.com/office/drawing/2014/main" val="20000"/>
                    </a:ext>
                  </a:extLst>
                </a:gridCol>
              </a:tblGrid>
              <a:tr h="795722">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marL="68580" marR="68580"/>
                </a:tc>
                <a:extLst>
                  <a:ext uri="{0D108BD9-81ED-4DB2-BD59-A6C34878D82A}">
                    <a16:rowId xmlns:a16="http://schemas.microsoft.com/office/drawing/2014/main" val="10000"/>
                  </a:ext>
                </a:extLst>
              </a:tr>
              <a:tr h="2876686">
                <a:tc>
                  <a:txBody>
                    <a:bodyPr/>
                    <a:lstStyle/>
                    <a:p>
                      <a:pPr algn="r" rtl="1"/>
                      <a:r>
                        <a:rPr lang="he-IL" dirty="0">
                          <a:latin typeface="David" panose="020E0502060401010101" pitchFamily="34" charset="-79"/>
                          <a:cs typeface="David" panose="020E0502060401010101" pitchFamily="34" charset="-79"/>
                        </a:rPr>
                        <a:t>הקורס יבחן את תפיסות הקבלה בתנועות אזוטריות מערביות במאה ה-19 ובראשית המאה ה20, בכללם, אליפז לוי ותלמידיו, התנועה התיאוסופית, תנועת השחר הזהוב והתנועה הקוסמית.</a:t>
                      </a:r>
                    </a:p>
                  </a:txBody>
                  <a:tcPr marL="68580" marR="68580"/>
                </a:tc>
                <a:extLst>
                  <a:ext uri="{0D108BD9-81ED-4DB2-BD59-A6C34878D82A}">
                    <a16:rowId xmlns:a16="http://schemas.microsoft.com/office/drawing/2014/main" val="10001"/>
                  </a:ext>
                </a:extLst>
              </a:tr>
            </a:tbl>
          </a:graphicData>
        </a:graphic>
      </p:graphicFrame>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6241" y="77567"/>
            <a:ext cx="2240756"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2575245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1829526" y="1268762"/>
          <a:ext cx="8640961" cy="1373995"/>
        </p:xfrm>
        <a:graphic>
          <a:graphicData uri="http://schemas.openxmlformats.org/drawingml/2006/table">
            <a:tbl>
              <a:tblPr rtl="1" firstRow="1" bandRow="1">
                <a:tableStyleId>{E8B1032C-EA38-4F05-BA0D-38AFFFC7BED3}</a:tableStyleId>
              </a:tblPr>
              <a:tblGrid>
                <a:gridCol w="1963922">
                  <a:extLst>
                    <a:ext uri="{9D8B030D-6E8A-4147-A177-3AD203B41FA5}">
                      <a16:colId xmlns:a16="http://schemas.microsoft.com/office/drawing/2014/main" val="20000"/>
                    </a:ext>
                  </a:extLst>
                </a:gridCol>
                <a:gridCol w="2617611">
                  <a:extLst>
                    <a:ext uri="{9D8B030D-6E8A-4147-A177-3AD203B41FA5}">
                      <a16:colId xmlns:a16="http://schemas.microsoft.com/office/drawing/2014/main" val="20001"/>
                    </a:ext>
                  </a:extLst>
                </a:gridCol>
                <a:gridCol w="2106791">
                  <a:extLst>
                    <a:ext uri="{9D8B030D-6E8A-4147-A177-3AD203B41FA5}">
                      <a16:colId xmlns:a16="http://schemas.microsoft.com/office/drawing/2014/main" val="20002"/>
                    </a:ext>
                  </a:extLst>
                </a:gridCol>
                <a:gridCol w="497359">
                  <a:extLst>
                    <a:ext uri="{9D8B030D-6E8A-4147-A177-3AD203B41FA5}">
                      <a16:colId xmlns:a16="http://schemas.microsoft.com/office/drawing/2014/main" val="20003"/>
                    </a:ext>
                  </a:extLst>
                </a:gridCol>
                <a:gridCol w="368526">
                  <a:extLst>
                    <a:ext uri="{9D8B030D-6E8A-4147-A177-3AD203B41FA5}">
                      <a16:colId xmlns:a16="http://schemas.microsoft.com/office/drawing/2014/main" val="20004"/>
                    </a:ext>
                  </a:extLst>
                </a:gridCol>
                <a:gridCol w="1086752">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שם הקורס</a:t>
                      </a:r>
                    </a:p>
                  </a:txBody>
                  <a:tcPr marL="68580" marR="68580"/>
                </a:tc>
                <a:tc>
                  <a:txBody>
                    <a:bodyPr/>
                    <a:lstStyle/>
                    <a:p>
                      <a:pPr rtl="1"/>
                      <a:r>
                        <a:rPr lang="he-IL" dirty="0">
                          <a:latin typeface="David" panose="020E0502060401010101" pitchFamily="34" charset="-79"/>
                          <a:cs typeface="David" panose="020E0502060401010101" pitchFamily="34" charset="-79"/>
                        </a:rPr>
                        <a:t>מרצה</a:t>
                      </a:r>
                    </a:p>
                  </a:txBody>
                  <a:tcPr marL="68580" marR="68580"/>
                </a:tc>
                <a:tc>
                  <a:txBody>
                    <a:bodyPr/>
                    <a:lstStyle/>
                    <a:p>
                      <a:pPr rtl="1"/>
                      <a:r>
                        <a:rPr lang="he-IL" dirty="0">
                          <a:latin typeface="David" panose="020E0502060401010101" pitchFamily="34" charset="-79"/>
                          <a:cs typeface="David" panose="020E0502060401010101" pitchFamily="34" charset="-79"/>
                        </a:rPr>
                        <a:t>סמס'</a:t>
                      </a:r>
                    </a:p>
                  </a:txBody>
                  <a:tcPr marL="68580" marR="68580"/>
                </a:tc>
                <a:tc>
                  <a:txBody>
                    <a:bodyPr/>
                    <a:lstStyle/>
                    <a:p>
                      <a:pPr rtl="1"/>
                      <a:r>
                        <a:rPr lang="he-IL" dirty="0">
                          <a:latin typeface="David" panose="020E0502060401010101" pitchFamily="34" charset="-79"/>
                          <a:cs typeface="David" panose="020E0502060401010101" pitchFamily="34" charset="-79"/>
                        </a:rPr>
                        <a:t>יום</a:t>
                      </a:r>
                    </a:p>
                  </a:txBody>
                  <a:tcPr marL="68580" marR="68580"/>
                </a:tc>
                <a:tc>
                  <a:txBody>
                    <a:bodyPr/>
                    <a:lstStyle/>
                    <a:p>
                      <a:pPr rtl="1"/>
                      <a:r>
                        <a:rPr lang="he-IL" dirty="0">
                          <a:latin typeface="David" panose="020E0502060401010101" pitchFamily="34" charset="-79"/>
                          <a:cs typeface="David" panose="020E0502060401010101" pitchFamily="34" charset="-79"/>
                        </a:rPr>
                        <a:t>שעה</a:t>
                      </a:r>
                    </a:p>
                  </a:txBody>
                  <a:tcPr marL="68580" marR="68580"/>
                </a:tc>
                <a:extLst>
                  <a:ext uri="{0D108BD9-81ED-4DB2-BD59-A6C34878D82A}">
                    <a16:rowId xmlns:a16="http://schemas.microsoft.com/office/drawing/2014/main" val="10000"/>
                  </a:ext>
                </a:extLst>
              </a:tr>
              <a:tr h="733915">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126-1-0259</a:t>
                      </a:r>
                    </a:p>
                  </a:txBody>
                  <a:tcPr marL="68580" marR="68580"/>
                </a:tc>
                <a:tc>
                  <a:txBody>
                    <a:bodyPr/>
                    <a:lstStyle/>
                    <a:p>
                      <a:pPr rtl="1"/>
                      <a:r>
                        <a:rPr lang="he-IL" dirty="0">
                          <a:latin typeface="David" panose="020E0502060401010101" pitchFamily="34" charset="-79"/>
                          <a:cs typeface="David" panose="020E0502060401010101" pitchFamily="34" charset="-79"/>
                        </a:rPr>
                        <a:t>הקבלה בהגות היהודית מודרנית</a:t>
                      </a:r>
                    </a:p>
                  </a:txBody>
                  <a:tcPr marL="68580" marR="68580"/>
                </a:tc>
                <a:tc>
                  <a:txBody>
                    <a:bodyPr/>
                    <a:lstStyle/>
                    <a:p>
                      <a:pPr rtl="1"/>
                      <a:r>
                        <a:rPr lang="he-IL" dirty="0">
                          <a:latin typeface="David" panose="020E0502060401010101" pitchFamily="34" charset="-79"/>
                          <a:cs typeface="David" panose="020E0502060401010101" pitchFamily="34" charset="-79"/>
                        </a:rPr>
                        <a:t>פרופ' עודד ישראלי</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8-10</a:t>
                      </a:r>
                    </a:p>
                  </a:txBody>
                  <a:tcPr marL="68580" marR="68580"/>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941083" y="2852936"/>
          <a:ext cx="5546991" cy="3904682"/>
        </p:xfrm>
        <a:graphic>
          <a:graphicData uri="http://schemas.openxmlformats.org/drawingml/2006/table">
            <a:tbl>
              <a:tblPr rtl="1" firstRow="1" bandRow="1">
                <a:tableStyleId>{93296810-A885-4BE3-A3E7-6D5BEEA58F35}</a:tableStyleId>
              </a:tblPr>
              <a:tblGrid>
                <a:gridCol w="5546991">
                  <a:extLst>
                    <a:ext uri="{9D8B030D-6E8A-4147-A177-3AD203B41FA5}">
                      <a16:colId xmlns:a16="http://schemas.microsoft.com/office/drawing/2014/main" val="20000"/>
                    </a:ext>
                  </a:extLst>
                </a:gridCol>
              </a:tblGrid>
              <a:tr h="795722">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marL="68580" marR="68580"/>
                </a:tc>
                <a:extLst>
                  <a:ext uri="{0D108BD9-81ED-4DB2-BD59-A6C34878D82A}">
                    <a16:rowId xmlns:a16="http://schemas.microsoft.com/office/drawing/2014/main" val="10000"/>
                  </a:ext>
                </a:extLst>
              </a:tr>
              <a:tr h="2876686">
                <a:tc>
                  <a:txBody>
                    <a:bodyPr/>
                    <a:lstStyle/>
                    <a:p>
                      <a:pPr algn="r" rtl="1"/>
                      <a:r>
                        <a:rPr lang="he-IL" dirty="0">
                          <a:latin typeface="David" panose="020E0502060401010101" pitchFamily="34" charset="-79"/>
                          <a:cs typeface="David" panose="020E0502060401010101" pitchFamily="34" charset="-79"/>
                        </a:rPr>
                        <a:t>הקורס יעסוק במקומה של הקבלה בהגות היהודית המודרנית, החל מאמצע המאה התשע-עשרה ועד למאה העשרים ואחת. נקרא בכתביהם של הוגי דעות מרכזיים ובעלי השפעה על חוגים רחבים בעולם היהודי (ולעיתים אף מחוצה לו) שלא הגדירו עצמם באופן מובהק כמקובלים, כמו: ר' אליהו בן אמוזג, ר' הלל צייטלין, הרב אברהם יצחק הכהן קוק, הרב דוד כהן (הנזיר), הרב יהודה ליאון אשכנזי (מניטו), הרב יצחק גינצבורג, ועוד. תוך קריאה בכתביהם של אלה ננסה לעמוד על האופן שבו עשו הוגים אלה שימוש בדוקטרינה הקבלית או בתבניות חשיבה קבליות, ועד כמה הייתה לקבלה  השפעה ממשית על עיצוב עולמם הדתי. </a:t>
                      </a:r>
                    </a:p>
                    <a:p>
                      <a:pPr algn="r" rtl="1"/>
                      <a:endParaRPr lang="he-IL" dirty="0">
                        <a:latin typeface="David" panose="020E0502060401010101" pitchFamily="34" charset="-79"/>
                        <a:cs typeface="David" panose="020E0502060401010101" pitchFamily="34" charset="-79"/>
                      </a:endParaRPr>
                    </a:p>
                  </a:txBody>
                  <a:tcPr marL="68580" marR="68580"/>
                </a:tc>
                <a:extLst>
                  <a:ext uri="{0D108BD9-81ED-4DB2-BD59-A6C34878D82A}">
                    <a16:rowId xmlns:a16="http://schemas.microsoft.com/office/drawing/2014/main" val="10001"/>
                  </a:ext>
                </a:extLst>
              </a:tr>
            </a:tbl>
          </a:graphicData>
        </a:graphic>
      </p:graphicFrame>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6241" y="77567"/>
            <a:ext cx="2240756"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3837449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1829526" y="1268762"/>
          <a:ext cx="8640961" cy="1373995"/>
        </p:xfrm>
        <a:graphic>
          <a:graphicData uri="http://schemas.openxmlformats.org/drawingml/2006/table">
            <a:tbl>
              <a:tblPr rtl="1" firstRow="1" bandRow="1">
                <a:tableStyleId>{E8B1032C-EA38-4F05-BA0D-38AFFFC7BED3}</a:tableStyleId>
              </a:tblPr>
              <a:tblGrid>
                <a:gridCol w="1963922">
                  <a:extLst>
                    <a:ext uri="{9D8B030D-6E8A-4147-A177-3AD203B41FA5}">
                      <a16:colId xmlns:a16="http://schemas.microsoft.com/office/drawing/2014/main" val="20000"/>
                    </a:ext>
                  </a:extLst>
                </a:gridCol>
                <a:gridCol w="2617611">
                  <a:extLst>
                    <a:ext uri="{9D8B030D-6E8A-4147-A177-3AD203B41FA5}">
                      <a16:colId xmlns:a16="http://schemas.microsoft.com/office/drawing/2014/main" val="20001"/>
                    </a:ext>
                  </a:extLst>
                </a:gridCol>
                <a:gridCol w="2106791">
                  <a:extLst>
                    <a:ext uri="{9D8B030D-6E8A-4147-A177-3AD203B41FA5}">
                      <a16:colId xmlns:a16="http://schemas.microsoft.com/office/drawing/2014/main" val="20002"/>
                    </a:ext>
                  </a:extLst>
                </a:gridCol>
                <a:gridCol w="497359">
                  <a:extLst>
                    <a:ext uri="{9D8B030D-6E8A-4147-A177-3AD203B41FA5}">
                      <a16:colId xmlns:a16="http://schemas.microsoft.com/office/drawing/2014/main" val="20003"/>
                    </a:ext>
                  </a:extLst>
                </a:gridCol>
                <a:gridCol w="368526">
                  <a:extLst>
                    <a:ext uri="{9D8B030D-6E8A-4147-A177-3AD203B41FA5}">
                      <a16:colId xmlns:a16="http://schemas.microsoft.com/office/drawing/2014/main" val="20004"/>
                    </a:ext>
                  </a:extLst>
                </a:gridCol>
                <a:gridCol w="1086752">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שם הקורס</a:t>
                      </a:r>
                    </a:p>
                  </a:txBody>
                  <a:tcPr marL="68580" marR="68580"/>
                </a:tc>
                <a:tc>
                  <a:txBody>
                    <a:bodyPr/>
                    <a:lstStyle/>
                    <a:p>
                      <a:pPr rtl="1"/>
                      <a:r>
                        <a:rPr lang="he-IL" dirty="0">
                          <a:latin typeface="David" panose="020E0502060401010101" pitchFamily="34" charset="-79"/>
                          <a:cs typeface="David" panose="020E0502060401010101" pitchFamily="34" charset="-79"/>
                        </a:rPr>
                        <a:t>מרצה</a:t>
                      </a:r>
                    </a:p>
                  </a:txBody>
                  <a:tcPr marL="68580" marR="68580"/>
                </a:tc>
                <a:tc>
                  <a:txBody>
                    <a:bodyPr/>
                    <a:lstStyle/>
                    <a:p>
                      <a:pPr rtl="1"/>
                      <a:r>
                        <a:rPr lang="he-IL" dirty="0">
                          <a:latin typeface="David" panose="020E0502060401010101" pitchFamily="34" charset="-79"/>
                          <a:cs typeface="David" panose="020E0502060401010101" pitchFamily="34" charset="-79"/>
                        </a:rPr>
                        <a:t>סמס'</a:t>
                      </a:r>
                    </a:p>
                  </a:txBody>
                  <a:tcPr marL="68580" marR="68580"/>
                </a:tc>
                <a:tc>
                  <a:txBody>
                    <a:bodyPr/>
                    <a:lstStyle/>
                    <a:p>
                      <a:pPr rtl="1"/>
                      <a:r>
                        <a:rPr lang="he-IL" dirty="0">
                          <a:latin typeface="David" panose="020E0502060401010101" pitchFamily="34" charset="-79"/>
                          <a:cs typeface="David" panose="020E0502060401010101" pitchFamily="34" charset="-79"/>
                        </a:rPr>
                        <a:t>יום</a:t>
                      </a:r>
                    </a:p>
                  </a:txBody>
                  <a:tcPr marL="68580" marR="68580"/>
                </a:tc>
                <a:tc>
                  <a:txBody>
                    <a:bodyPr/>
                    <a:lstStyle/>
                    <a:p>
                      <a:pPr rtl="1"/>
                      <a:r>
                        <a:rPr lang="he-IL" dirty="0">
                          <a:latin typeface="David" panose="020E0502060401010101" pitchFamily="34" charset="-79"/>
                          <a:cs typeface="David" panose="020E0502060401010101" pitchFamily="34" charset="-79"/>
                        </a:rPr>
                        <a:t>שעה</a:t>
                      </a:r>
                    </a:p>
                  </a:txBody>
                  <a:tcPr marL="68580" marR="68580"/>
                </a:tc>
                <a:extLst>
                  <a:ext uri="{0D108BD9-81ED-4DB2-BD59-A6C34878D82A}">
                    <a16:rowId xmlns:a16="http://schemas.microsoft.com/office/drawing/2014/main" val="10000"/>
                  </a:ext>
                </a:extLst>
              </a:tr>
              <a:tr h="733915">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126-1-0218</a:t>
                      </a:r>
                    </a:p>
                  </a:txBody>
                  <a:tcPr marL="68580" marR="68580"/>
                </a:tc>
                <a:tc>
                  <a:txBody>
                    <a:bodyPr/>
                    <a:lstStyle/>
                    <a:p>
                      <a:pPr rtl="1"/>
                      <a:r>
                        <a:rPr lang="he-IL" dirty="0">
                          <a:latin typeface="David" panose="020E0502060401010101" pitchFamily="34" charset="-79"/>
                          <a:cs typeface="David" panose="020E0502060401010101" pitchFamily="34" charset="-79"/>
                        </a:rPr>
                        <a:t>לחש, נחש וחלום:מאגיית החלום היהודית</a:t>
                      </a:r>
                    </a:p>
                  </a:txBody>
                  <a:tcPr marL="68580" marR="68580"/>
                </a:tc>
                <a:tc>
                  <a:txBody>
                    <a:bodyPr/>
                    <a:lstStyle/>
                    <a:p>
                      <a:pPr rtl="1"/>
                      <a:r>
                        <a:rPr lang="he-IL" dirty="0">
                          <a:latin typeface="David" panose="020E0502060401010101" pitchFamily="34" charset="-79"/>
                          <a:cs typeface="David" panose="020E0502060401010101" pitchFamily="34" charset="-79"/>
                        </a:rPr>
                        <a:t>פרופ' יובל</a:t>
                      </a:r>
                      <a:r>
                        <a:rPr lang="he-IL" baseline="0" dirty="0">
                          <a:latin typeface="David" panose="020E0502060401010101" pitchFamily="34" charset="-79"/>
                          <a:cs typeface="David" panose="020E0502060401010101" pitchFamily="34" charset="-79"/>
                        </a:rPr>
                        <a:t> הררי</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ד</a:t>
                      </a:r>
                    </a:p>
                  </a:txBody>
                  <a:tcPr marL="68580" marR="68580"/>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rPr>
                        <a:t>14-16</a:t>
                      </a:r>
                    </a:p>
                  </a:txBody>
                  <a:tcPr marL="68580" marR="68580"/>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941083" y="2852936"/>
          <a:ext cx="5546991" cy="3672408"/>
        </p:xfrm>
        <a:graphic>
          <a:graphicData uri="http://schemas.openxmlformats.org/drawingml/2006/table">
            <a:tbl>
              <a:tblPr rtl="1" firstRow="1" bandRow="1">
                <a:tableStyleId>{93296810-A885-4BE3-A3E7-6D5BEEA58F35}</a:tableStyleId>
              </a:tblPr>
              <a:tblGrid>
                <a:gridCol w="5546991">
                  <a:extLst>
                    <a:ext uri="{9D8B030D-6E8A-4147-A177-3AD203B41FA5}">
                      <a16:colId xmlns:a16="http://schemas.microsoft.com/office/drawing/2014/main" val="20000"/>
                    </a:ext>
                  </a:extLst>
                </a:gridCol>
              </a:tblGrid>
              <a:tr h="795722">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marL="68580" marR="68580"/>
                </a:tc>
                <a:extLst>
                  <a:ext uri="{0D108BD9-81ED-4DB2-BD59-A6C34878D82A}">
                    <a16:rowId xmlns:a16="http://schemas.microsoft.com/office/drawing/2014/main" val="10000"/>
                  </a:ext>
                </a:extLst>
              </a:tr>
              <a:tr h="2876686">
                <a:tc>
                  <a:txBody>
                    <a:bodyPr/>
                    <a:lstStyle/>
                    <a:p>
                      <a:pPr algn="r" rtl="1"/>
                      <a:r>
                        <a:rPr lang="he-IL" dirty="0">
                          <a:latin typeface="David" panose="020E0502060401010101" pitchFamily="34" charset="-79"/>
                          <a:cs typeface="David" panose="020E0502060401010101" pitchFamily="34" charset="-79"/>
                        </a:rPr>
                        <a:t>הקורס יעסוק בחלומות, בכשפים ובקשר שבין כישוף וחלימה בתרבות היהודית. נעמוד על תפיסת החלום ביהדות ועל מאפייניה של תרבות הכישוף היהודית ונתמקד במאגיית החלום, על ענפיה השונים. נבחן פרקטיקות מאגיות אגרסיביות הקשורות בחלימה ? פגיעה בזולת באמצעות חלומות והשתה של חלומות ארוטיים עליו/עליה ונתחקה אחר הדרכים לידיעת הנסתר באמצעות חלום ? פרקטיקות של שאלת חלום, ופרקטיקות לזימון מתים ושדים לחלום לשם לימוד נסתרות מפיהם. </a:t>
                      </a:r>
                    </a:p>
                    <a:p>
                      <a:pPr algn="r" rtl="1"/>
                      <a:endParaRPr lang="he-IL" dirty="0">
                        <a:latin typeface="David" panose="020E0502060401010101" pitchFamily="34" charset="-79"/>
                        <a:cs typeface="David" panose="020E0502060401010101" pitchFamily="34" charset="-79"/>
                      </a:endParaRPr>
                    </a:p>
                  </a:txBody>
                  <a:tcPr marL="68580" marR="68580"/>
                </a:tc>
                <a:extLst>
                  <a:ext uri="{0D108BD9-81ED-4DB2-BD59-A6C34878D82A}">
                    <a16:rowId xmlns:a16="http://schemas.microsoft.com/office/drawing/2014/main" val="10001"/>
                  </a:ext>
                </a:extLst>
              </a:tr>
            </a:tbl>
          </a:graphicData>
        </a:graphic>
      </p:graphicFrame>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6241" y="77567"/>
            <a:ext cx="2240756"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233547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1829526" y="1268762"/>
          <a:ext cx="8640961" cy="1373995"/>
        </p:xfrm>
        <a:graphic>
          <a:graphicData uri="http://schemas.openxmlformats.org/drawingml/2006/table">
            <a:tbl>
              <a:tblPr rtl="1" firstRow="1" bandRow="1">
                <a:tableStyleId>{E8B1032C-EA38-4F05-BA0D-38AFFFC7BED3}</a:tableStyleId>
              </a:tblPr>
              <a:tblGrid>
                <a:gridCol w="1963922">
                  <a:extLst>
                    <a:ext uri="{9D8B030D-6E8A-4147-A177-3AD203B41FA5}">
                      <a16:colId xmlns:a16="http://schemas.microsoft.com/office/drawing/2014/main" val="20000"/>
                    </a:ext>
                  </a:extLst>
                </a:gridCol>
                <a:gridCol w="2617611">
                  <a:extLst>
                    <a:ext uri="{9D8B030D-6E8A-4147-A177-3AD203B41FA5}">
                      <a16:colId xmlns:a16="http://schemas.microsoft.com/office/drawing/2014/main" val="20001"/>
                    </a:ext>
                  </a:extLst>
                </a:gridCol>
                <a:gridCol w="2106791">
                  <a:extLst>
                    <a:ext uri="{9D8B030D-6E8A-4147-A177-3AD203B41FA5}">
                      <a16:colId xmlns:a16="http://schemas.microsoft.com/office/drawing/2014/main" val="20002"/>
                    </a:ext>
                  </a:extLst>
                </a:gridCol>
                <a:gridCol w="532084">
                  <a:extLst>
                    <a:ext uri="{9D8B030D-6E8A-4147-A177-3AD203B41FA5}">
                      <a16:colId xmlns:a16="http://schemas.microsoft.com/office/drawing/2014/main" val="20003"/>
                    </a:ext>
                  </a:extLst>
                </a:gridCol>
                <a:gridCol w="351162">
                  <a:extLst>
                    <a:ext uri="{9D8B030D-6E8A-4147-A177-3AD203B41FA5}">
                      <a16:colId xmlns:a16="http://schemas.microsoft.com/office/drawing/2014/main" val="20004"/>
                    </a:ext>
                  </a:extLst>
                </a:gridCol>
                <a:gridCol w="1069391">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שם הקורס</a:t>
                      </a:r>
                    </a:p>
                  </a:txBody>
                  <a:tcPr marL="68580" marR="68580"/>
                </a:tc>
                <a:tc>
                  <a:txBody>
                    <a:bodyPr/>
                    <a:lstStyle/>
                    <a:p>
                      <a:pPr rtl="1"/>
                      <a:r>
                        <a:rPr lang="he-IL" dirty="0">
                          <a:latin typeface="David" panose="020E0502060401010101" pitchFamily="34" charset="-79"/>
                          <a:cs typeface="David" panose="020E0502060401010101" pitchFamily="34" charset="-79"/>
                        </a:rPr>
                        <a:t>מרצה</a:t>
                      </a:r>
                    </a:p>
                  </a:txBody>
                  <a:tcPr marL="68580" marR="68580"/>
                </a:tc>
                <a:tc>
                  <a:txBody>
                    <a:bodyPr/>
                    <a:lstStyle/>
                    <a:p>
                      <a:pPr rtl="1"/>
                      <a:r>
                        <a:rPr lang="he-IL" dirty="0">
                          <a:latin typeface="David" panose="020E0502060401010101" pitchFamily="34" charset="-79"/>
                          <a:cs typeface="David" panose="020E0502060401010101" pitchFamily="34" charset="-79"/>
                        </a:rPr>
                        <a:t>סמס'</a:t>
                      </a:r>
                    </a:p>
                  </a:txBody>
                  <a:tcPr marL="68580" marR="68580"/>
                </a:tc>
                <a:tc>
                  <a:txBody>
                    <a:bodyPr/>
                    <a:lstStyle/>
                    <a:p>
                      <a:pPr rtl="1"/>
                      <a:r>
                        <a:rPr lang="he-IL" dirty="0">
                          <a:latin typeface="David" panose="020E0502060401010101" pitchFamily="34" charset="-79"/>
                          <a:cs typeface="David" panose="020E0502060401010101" pitchFamily="34" charset="-79"/>
                        </a:rPr>
                        <a:t>יום</a:t>
                      </a:r>
                    </a:p>
                  </a:txBody>
                  <a:tcPr marL="68580" marR="68580"/>
                </a:tc>
                <a:tc>
                  <a:txBody>
                    <a:bodyPr/>
                    <a:lstStyle/>
                    <a:p>
                      <a:pPr rtl="1"/>
                      <a:r>
                        <a:rPr lang="he-IL" dirty="0">
                          <a:latin typeface="David" panose="020E0502060401010101" pitchFamily="34" charset="-79"/>
                          <a:cs typeface="David" panose="020E0502060401010101" pitchFamily="34" charset="-79"/>
                        </a:rPr>
                        <a:t>שעה</a:t>
                      </a:r>
                    </a:p>
                  </a:txBody>
                  <a:tcPr marL="68580" marR="68580"/>
                </a:tc>
                <a:extLst>
                  <a:ext uri="{0D108BD9-81ED-4DB2-BD59-A6C34878D82A}">
                    <a16:rowId xmlns:a16="http://schemas.microsoft.com/office/drawing/2014/main" val="10000"/>
                  </a:ext>
                </a:extLst>
              </a:tr>
              <a:tr h="733915">
                <a:tc>
                  <a:txBody>
                    <a:bodyPr/>
                    <a:lstStyle/>
                    <a:p>
                      <a:pPr rtl="1"/>
                      <a:r>
                        <a:rPr lang="he-IL" dirty="0">
                          <a:latin typeface="David" panose="020E0502060401010101" pitchFamily="34" charset="-79"/>
                          <a:cs typeface="David" panose="020E0502060401010101" pitchFamily="34" charset="-79"/>
                        </a:rPr>
                        <a:t>מחשבת ישראל</a:t>
                      </a:r>
                    </a:p>
                    <a:p>
                      <a:pPr rtl="1"/>
                      <a:r>
                        <a:rPr lang="en-US" dirty="0">
                          <a:latin typeface="David" panose="020E0502060401010101" pitchFamily="34" charset="-79"/>
                          <a:cs typeface="David" panose="020E0502060401010101" pitchFamily="34" charset="-79"/>
                        </a:rPr>
                        <a:t>126-1-0236</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נשואין, גירושין ומה שבינהם בספרות ההלכה</a:t>
                      </a:r>
                    </a:p>
                  </a:txBody>
                  <a:tcPr marL="68580" marR="68580"/>
                </a:tc>
                <a:tc>
                  <a:txBody>
                    <a:bodyPr/>
                    <a:lstStyle/>
                    <a:p>
                      <a:pPr rtl="1"/>
                      <a:r>
                        <a:rPr lang="he-IL" dirty="0">
                          <a:latin typeface="David" panose="020E0502060401010101" pitchFamily="34" charset="-79"/>
                          <a:cs typeface="David" panose="020E0502060401010101" pitchFamily="34" charset="-79"/>
                        </a:rPr>
                        <a:t>פרופ' רמי ריינר</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ד</a:t>
                      </a:r>
                    </a:p>
                  </a:txBody>
                  <a:tcPr marL="68580" marR="68580"/>
                </a:tc>
                <a:tc>
                  <a:txBody>
                    <a:bodyPr/>
                    <a:lstStyle/>
                    <a:p>
                      <a:pPr rtl="1"/>
                      <a:r>
                        <a:rPr lang="he-IL" dirty="0">
                          <a:latin typeface="David" panose="020E0502060401010101" pitchFamily="34" charset="-79"/>
                          <a:cs typeface="David" panose="020E0502060401010101" pitchFamily="34" charset="-79"/>
                        </a:rPr>
                        <a:t>16-18</a:t>
                      </a:r>
                    </a:p>
                  </a:txBody>
                  <a:tcPr marL="68580" marR="68580"/>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907869" y="3110536"/>
          <a:ext cx="5546991" cy="3414809"/>
        </p:xfrm>
        <a:graphic>
          <a:graphicData uri="http://schemas.openxmlformats.org/drawingml/2006/table">
            <a:tbl>
              <a:tblPr rtl="1" firstRow="1" bandRow="1">
                <a:tableStyleId>{93296810-A885-4BE3-A3E7-6D5BEEA58F35}</a:tableStyleId>
              </a:tblPr>
              <a:tblGrid>
                <a:gridCol w="5546991">
                  <a:extLst>
                    <a:ext uri="{9D8B030D-6E8A-4147-A177-3AD203B41FA5}">
                      <a16:colId xmlns:a16="http://schemas.microsoft.com/office/drawing/2014/main" val="20000"/>
                    </a:ext>
                  </a:extLst>
                </a:gridCol>
              </a:tblGrid>
              <a:tr h="53812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marL="68580" marR="68580"/>
                </a:tc>
                <a:extLst>
                  <a:ext uri="{0D108BD9-81ED-4DB2-BD59-A6C34878D82A}">
                    <a16:rowId xmlns:a16="http://schemas.microsoft.com/office/drawing/2014/main" val="10000"/>
                  </a:ext>
                </a:extLst>
              </a:tr>
              <a:tr h="2876686">
                <a:tc>
                  <a:txBody>
                    <a:bodyPr/>
                    <a:lstStyle/>
                    <a:p>
                      <a:pPr rtl="1"/>
                      <a:r>
                        <a:rPr lang="he-IL" sz="1800" kern="1200" dirty="0">
                          <a:solidFill>
                            <a:schemeClr val="dk1"/>
                          </a:solidFill>
                          <a:effectLst/>
                          <a:latin typeface="David" panose="020E0502060401010101" pitchFamily="34" charset="-79"/>
                          <a:ea typeface="+mn-ea"/>
                          <a:cs typeface="David" panose="020E0502060401010101" pitchFamily="34" charset="-79"/>
                        </a:rPr>
                        <a:t>קורס זה יעסוק בדרך בה עוצבו הנישואין  והגירושין בספרות ההלכה לדורותיה. מקום מיוחד יוקדש לדרך בה משתנה ההלכה המסורתית בתוך עולם מתחדש.</a:t>
                      </a:r>
                    </a:p>
                  </a:txBody>
                  <a:tcPr marL="68580" marR="68580"/>
                </a:tc>
                <a:extLst>
                  <a:ext uri="{0D108BD9-81ED-4DB2-BD59-A6C34878D82A}">
                    <a16:rowId xmlns:a16="http://schemas.microsoft.com/office/drawing/2014/main" val="10001"/>
                  </a:ext>
                </a:extLst>
              </a:tr>
            </a:tbl>
          </a:graphicData>
        </a:graphic>
      </p:graphicFrame>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6241" y="77567"/>
            <a:ext cx="2240756"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6038047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1829526" y="1268762"/>
          <a:ext cx="8640961" cy="1373995"/>
        </p:xfrm>
        <a:graphic>
          <a:graphicData uri="http://schemas.openxmlformats.org/drawingml/2006/table">
            <a:tbl>
              <a:tblPr rtl="1" firstRow="1" bandRow="1">
                <a:tableStyleId>{E8B1032C-EA38-4F05-BA0D-38AFFFC7BED3}</a:tableStyleId>
              </a:tblPr>
              <a:tblGrid>
                <a:gridCol w="1963922">
                  <a:extLst>
                    <a:ext uri="{9D8B030D-6E8A-4147-A177-3AD203B41FA5}">
                      <a16:colId xmlns:a16="http://schemas.microsoft.com/office/drawing/2014/main" val="20000"/>
                    </a:ext>
                  </a:extLst>
                </a:gridCol>
                <a:gridCol w="2617611">
                  <a:extLst>
                    <a:ext uri="{9D8B030D-6E8A-4147-A177-3AD203B41FA5}">
                      <a16:colId xmlns:a16="http://schemas.microsoft.com/office/drawing/2014/main" val="20001"/>
                    </a:ext>
                  </a:extLst>
                </a:gridCol>
                <a:gridCol w="2106791">
                  <a:extLst>
                    <a:ext uri="{9D8B030D-6E8A-4147-A177-3AD203B41FA5}">
                      <a16:colId xmlns:a16="http://schemas.microsoft.com/office/drawing/2014/main" val="20002"/>
                    </a:ext>
                  </a:extLst>
                </a:gridCol>
                <a:gridCol w="497359">
                  <a:extLst>
                    <a:ext uri="{9D8B030D-6E8A-4147-A177-3AD203B41FA5}">
                      <a16:colId xmlns:a16="http://schemas.microsoft.com/office/drawing/2014/main" val="20003"/>
                    </a:ext>
                  </a:extLst>
                </a:gridCol>
                <a:gridCol w="351164">
                  <a:extLst>
                    <a:ext uri="{9D8B030D-6E8A-4147-A177-3AD203B41FA5}">
                      <a16:colId xmlns:a16="http://schemas.microsoft.com/office/drawing/2014/main" val="20004"/>
                    </a:ext>
                  </a:extLst>
                </a:gridCol>
                <a:gridCol w="1104114">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שם הקורס</a:t>
                      </a:r>
                    </a:p>
                  </a:txBody>
                  <a:tcPr marL="68580" marR="68580"/>
                </a:tc>
                <a:tc>
                  <a:txBody>
                    <a:bodyPr/>
                    <a:lstStyle/>
                    <a:p>
                      <a:pPr rtl="1"/>
                      <a:r>
                        <a:rPr lang="he-IL" dirty="0">
                          <a:latin typeface="David" panose="020E0502060401010101" pitchFamily="34" charset="-79"/>
                          <a:cs typeface="David" panose="020E0502060401010101" pitchFamily="34" charset="-79"/>
                        </a:rPr>
                        <a:t>מרצה</a:t>
                      </a:r>
                    </a:p>
                  </a:txBody>
                  <a:tcPr marL="68580" marR="68580"/>
                </a:tc>
                <a:tc>
                  <a:txBody>
                    <a:bodyPr/>
                    <a:lstStyle/>
                    <a:p>
                      <a:pPr rtl="1"/>
                      <a:r>
                        <a:rPr lang="he-IL" dirty="0">
                          <a:latin typeface="David" panose="020E0502060401010101" pitchFamily="34" charset="-79"/>
                          <a:cs typeface="David" panose="020E0502060401010101" pitchFamily="34" charset="-79"/>
                        </a:rPr>
                        <a:t>סמס'</a:t>
                      </a:r>
                    </a:p>
                  </a:txBody>
                  <a:tcPr marL="68580" marR="68580"/>
                </a:tc>
                <a:tc>
                  <a:txBody>
                    <a:bodyPr/>
                    <a:lstStyle/>
                    <a:p>
                      <a:pPr rtl="1"/>
                      <a:r>
                        <a:rPr lang="he-IL" dirty="0">
                          <a:latin typeface="David" panose="020E0502060401010101" pitchFamily="34" charset="-79"/>
                          <a:cs typeface="David" panose="020E0502060401010101" pitchFamily="34" charset="-79"/>
                        </a:rPr>
                        <a:t>יום</a:t>
                      </a:r>
                    </a:p>
                  </a:txBody>
                  <a:tcPr marL="68580" marR="68580"/>
                </a:tc>
                <a:tc>
                  <a:txBody>
                    <a:bodyPr/>
                    <a:lstStyle/>
                    <a:p>
                      <a:pPr rtl="1"/>
                      <a:r>
                        <a:rPr lang="he-IL" dirty="0">
                          <a:latin typeface="David" panose="020E0502060401010101" pitchFamily="34" charset="-79"/>
                          <a:cs typeface="David" panose="020E0502060401010101" pitchFamily="34" charset="-79"/>
                        </a:rPr>
                        <a:t>שעה</a:t>
                      </a:r>
                    </a:p>
                  </a:txBody>
                  <a:tcPr marL="68580" marR="68580"/>
                </a:tc>
                <a:extLst>
                  <a:ext uri="{0D108BD9-81ED-4DB2-BD59-A6C34878D82A}">
                    <a16:rowId xmlns:a16="http://schemas.microsoft.com/office/drawing/2014/main" val="10000"/>
                  </a:ext>
                </a:extLst>
              </a:tr>
              <a:tr h="733915">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126-1-1721</a:t>
                      </a:r>
                    </a:p>
                  </a:txBody>
                  <a:tcPr marL="68580" marR="68580"/>
                </a:tc>
                <a:tc>
                  <a:txBody>
                    <a:bodyPr/>
                    <a:lstStyle/>
                    <a:p>
                      <a:pPr rtl="1"/>
                      <a:r>
                        <a:rPr lang="he-IL" dirty="0">
                          <a:latin typeface="David" panose="020E0502060401010101" pitchFamily="34" charset="-79"/>
                          <a:cs typeface="David" panose="020E0502060401010101" pitchFamily="34" charset="-79"/>
                        </a:rPr>
                        <a:t>מבוא למחשבת חז"ל </a:t>
                      </a:r>
                      <a:r>
                        <a:rPr lang="he-IL" dirty="0" err="1">
                          <a:latin typeface="David" panose="020E0502060401010101" pitchFamily="34" charset="-79"/>
                          <a:cs typeface="David" panose="020E0502060401010101" pitchFamily="34" charset="-79"/>
                        </a:rPr>
                        <a:t>וספרותה</a:t>
                      </a:r>
                      <a:r>
                        <a:rPr lang="he-IL" dirty="0">
                          <a:latin typeface="David" panose="020E0502060401010101" pitchFamily="34" charset="-79"/>
                          <a:cs typeface="David" panose="020E0502060401010101" pitchFamily="34" charset="-79"/>
                        </a:rPr>
                        <a:t>: </a:t>
                      </a:r>
                      <a:r>
                        <a:rPr lang="he-IL" dirty="0" err="1">
                          <a:latin typeface="David" panose="020E0502060401010101" pitchFamily="34" charset="-79"/>
                          <a:cs typeface="David" panose="020E0502060401010101" pitchFamily="34" charset="-79"/>
                        </a:rPr>
                        <a:t>האמוראיים</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פרופ' רמי ריינר</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ג'</a:t>
                      </a:r>
                    </a:p>
                  </a:txBody>
                  <a:tcPr marL="68580" marR="68580"/>
                </a:tc>
                <a:tc>
                  <a:txBody>
                    <a:bodyPr/>
                    <a:lstStyle/>
                    <a:p>
                      <a:pPr rtl="1"/>
                      <a:r>
                        <a:rPr lang="he-IL" dirty="0">
                          <a:latin typeface="David" panose="020E0502060401010101" pitchFamily="34" charset="-79"/>
                          <a:cs typeface="David" panose="020E0502060401010101" pitchFamily="34" charset="-79"/>
                        </a:rPr>
                        <a:t>16-18</a:t>
                      </a:r>
                    </a:p>
                  </a:txBody>
                  <a:tcPr marL="68580" marR="68580"/>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907869" y="2950271"/>
          <a:ext cx="5546991" cy="3414809"/>
        </p:xfrm>
        <a:graphic>
          <a:graphicData uri="http://schemas.openxmlformats.org/drawingml/2006/table">
            <a:tbl>
              <a:tblPr rtl="1" firstRow="1" bandRow="1">
                <a:tableStyleId>{93296810-A885-4BE3-A3E7-6D5BEEA58F35}</a:tableStyleId>
              </a:tblPr>
              <a:tblGrid>
                <a:gridCol w="5546991">
                  <a:extLst>
                    <a:ext uri="{9D8B030D-6E8A-4147-A177-3AD203B41FA5}">
                      <a16:colId xmlns:a16="http://schemas.microsoft.com/office/drawing/2014/main" val="20000"/>
                    </a:ext>
                  </a:extLst>
                </a:gridCol>
              </a:tblGrid>
              <a:tr h="53812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marL="68580" marR="68580"/>
                </a:tc>
                <a:extLst>
                  <a:ext uri="{0D108BD9-81ED-4DB2-BD59-A6C34878D82A}">
                    <a16:rowId xmlns:a16="http://schemas.microsoft.com/office/drawing/2014/main" val="10000"/>
                  </a:ext>
                </a:extLst>
              </a:tr>
              <a:tr h="2876686">
                <a:tc>
                  <a:txBody>
                    <a:bodyPr/>
                    <a:lstStyle/>
                    <a:p>
                      <a:pPr rtl="1"/>
                      <a:r>
                        <a:rPr lang="he-IL" sz="1600" kern="1200" dirty="0">
                          <a:solidFill>
                            <a:schemeClr val="dk1"/>
                          </a:solidFill>
                          <a:effectLst/>
                          <a:latin typeface="David" panose="020E0502060401010101" pitchFamily="34" charset="-79"/>
                          <a:ea typeface="+mn-ea"/>
                          <a:cs typeface="David" panose="020E0502060401010101" pitchFamily="34" charset="-79"/>
                        </a:rPr>
                        <a:t>קורס יעסוק בעולמם של חכמים כפי שהוא משתקף במקורות חז"ל השונים שעיצבו את פני היהדות לדורות הבאים. הם מציגים בפנינו את גיבוריהם על חולשותיהם, ייחודיותם ומורכבותם. הקורס יחשוף את הדרך שבה המקורות מתמודדים עם נושאים כגון יחס החכם למשפחתו, לתורתו, לחבריו, ולעצמו. נבחן סוגיות כמו היחס למקרא, לנשים ולגויים, תוך עמידה על האלמנטים השונים המתגלים במקורות המוקדמים והמאוחרים. המקורות בקורס יוצגו תוך שימת לב לקורפוסים שבהם הם נמסרו, ובכך גם הצגה ראשונית של מקורות חז"ל השונים. הסמסטר השני יתרכז בספרות חז"ל מן התקופה </a:t>
                      </a:r>
                      <a:r>
                        <a:rPr lang="he-IL" sz="1600" kern="1200" dirty="0" err="1">
                          <a:solidFill>
                            <a:schemeClr val="dk1"/>
                          </a:solidFill>
                          <a:effectLst/>
                          <a:latin typeface="David" panose="020E0502060401010101" pitchFamily="34" charset="-79"/>
                          <a:ea typeface="+mn-ea"/>
                          <a:cs typeface="David" panose="020E0502060401010101" pitchFamily="34" charset="-79"/>
                        </a:rPr>
                        <a:t>האמוראית</a:t>
                      </a:r>
                      <a:r>
                        <a:rPr lang="he-IL" sz="1600" kern="1200" dirty="0">
                          <a:solidFill>
                            <a:schemeClr val="dk1"/>
                          </a:solidFill>
                          <a:effectLst/>
                          <a:latin typeface="David" panose="020E0502060401010101" pitchFamily="34" charset="-79"/>
                          <a:ea typeface="+mn-ea"/>
                          <a:cs typeface="David" panose="020E0502060401010101" pitchFamily="34" charset="-79"/>
                        </a:rPr>
                        <a:t> (מן המאה השלישית לספירה לערך).</a:t>
                      </a:r>
                      <a:endParaRPr lang="he-IL" sz="1600" dirty="0">
                        <a:latin typeface="David" panose="020E0502060401010101" pitchFamily="34" charset="-79"/>
                        <a:cs typeface="David" panose="020E0502060401010101" pitchFamily="34" charset="-79"/>
                      </a:endParaRPr>
                    </a:p>
                  </a:txBody>
                  <a:tcPr marL="68580" marR="68580"/>
                </a:tc>
                <a:extLst>
                  <a:ext uri="{0D108BD9-81ED-4DB2-BD59-A6C34878D82A}">
                    <a16:rowId xmlns:a16="http://schemas.microsoft.com/office/drawing/2014/main" val="10001"/>
                  </a:ext>
                </a:extLst>
              </a:tr>
            </a:tbl>
          </a:graphicData>
        </a:graphic>
      </p:graphicFrame>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6241" y="77567"/>
            <a:ext cx="2240756"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25690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2591095640"/>
              </p:ext>
            </p:extLst>
          </p:nvPr>
        </p:nvGraphicFramePr>
        <p:xfrm>
          <a:off x="385590" y="1232262"/>
          <a:ext cx="11543058" cy="5660508"/>
        </p:xfrm>
        <a:graphic>
          <a:graphicData uri="http://schemas.openxmlformats.org/drawingml/2006/table">
            <a:tbl>
              <a:tblPr rtl="1" firstRow="1" bandRow="1">
                <a:tableStyleId>{E8B1032C-EA38-4F05-BA0D-38AFFFC7BED3}</a:tableStyleId>
              </a:tblPr>
              <a:tblGrid>
                <a:gridCol w="2862477">
                  <a:extLst>
                    <a:ext uri="{9D8B030D-6E8A-4147-A177-3AD203B41FA5}">
                      <a16:colId xmlns:a16="http://schemas.microsoft.com/office/drawing/2014/main" val="20000"/>
                    </a:ext>
                  </a:extLst>
                </a:gridCol>
                <a:gridCol w="3392396">
                  <a:extLst>
                    <a:ext uri="{9D8B030D-6E8A-4147-A177-3AD203B41FA5}">
                      <a16:colId xmlns:a16="http://schemas.microsoft.com/office/drawing/2014/main" val="20001"/>
                    </a:ext>
                  </a:extLst>
                </a:gridCol>
                <a:gridCol w="2249503">
                  <a:extLst>
                    <a:ext uri="{9D8B030D-6E8A-4147-A177-3AD203B41FA5}">
                      <a16:colId xmlns:a16="http://schemas.microsoft.com/office/drawing/2014/main" val="20002"/>
                    </a:ext>
                  </a:extLst>
                </a:gridCol>
                <a:gridCol w="752858">
                  <a:extLst>
                    <a:ext uri="{9D8B030D-6E8A-4147-A177-3AD203B41FA5}">
                      <a16:colId xmlns:a16="http://schemas.microsoft.com/office/drawing/2014/main" val="20003"/>
                    </a:ext>
                  </a:extLst>
                </a:gridCol>
                <a:gridCol w="901097">
                  <a:extLst>
                    <a:ext uri="{9D8B030D-6E8A-4147-A177-3AD203B41FA5}">
                      <a16:colId xmlns:a16="http://schemas.microsoft.com/office/drawing/2014/main" val="20004"/>
                    </a:ext>
                  </a:extLst>
                </a:gridCol>
                <a:gridCol w="1384727">
                  <a:extLst>
                    <a:ext uri="{9D8B030D-6E8A-4147-A177-3AD203B41FA5}">
                      <a16:colId xmlns:a16="http://schemas.microsoft.com/office/drawing/2014/main" val="20005"/>
                    </a:ext>
                  </a:extLst>
                </a:gridCol>
              </a:tblGrid>
              <a:tr h="457156">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שם הקורס</a:t>
                      </a:r>
                    </a:p>
                  </a:txBody>
                  <a:tcPr/>
                </a:tc>
                <a:tc>
                  <a:txBody>
                    <a:bodyPr/>
                    <a:lstStyle/>
                    <a:p>
                      <a:pPr rtl="1"/>
                      <a:r>
                        <a:rPr lang="he-IL" dirty="0">
                          <a:latin typeface="David" panose="020E0502060401010101" pitchFamily="34" charset="-79"/>
                          <a:cs typeface="David" panose="020E0502060401010101" pitchFamily="34" charset="-79"/>
                        </a:rPr>
                        <a:t>מרצה</a:t>
                      </a:r>
                    </a:p>
                  </a:txBody>
                  <a:tcPr/>
                </a:tc>
                <a:tc>
                  <a:txBody>
                    <a:bodyPr/>
                    <a:lstStyle/>
                    <a:p>
                      <a:pPr rtl="1"/>
                      <a:r>
                        <a:rPr lang="he-IL" dirty="0">
                          <a:latin typeface="David" panose="020E0502060401010101" pitchFamily="34" charset="-79"/>
                          <a:cs typeface="David" panose="020E0502060401010101" pitchFamily="34" charset="-79"/>
                        </a:rPr>
                        <a:t>סמס'</a:t>
                      </a:r>
                    </a:p>
                  </a:txBody>
                  <a:tcPr/>
                </a:tc>
                <a:tc>
                  <a:txBody>
                    <a:bodyPr/>
                    <a:lstStyle/>
                    <a:p>
                      <a:pPr rtl="1"/>
                      <a:r>
                        <a:rPr lang="he-IL" dirty="0">
                          <a:latin typeface="David" panose="020E0502060401010101" pitchFamily="34" charset="-79"/>
                          <a:cs typeface="David" panose="020E0502060401010101" pitchFamily="34" charset="-79"/>
                        </a:rPr>
                        <a:t>יום</a:t>
                      </a:r>
                    </a:p>
                  </a:txBody>
                  <a:tcPr/>
                </a:tc>
                <a:tc>
                  <a:txBody>
                    <a:bodyPr/>
                    <a:lstStyle/>
                    <a:p>
                      <a:pP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650419">
                <a:tc>
                  <a:txBody>
                    <a:bodyPr/>
                    <a:lstStyle/>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rId2" action="ppaction://hlinksldjump"/>
                        </a:rPr>
                        <a:t>היסטוריה כללית</a:t>
                      </a:r>
                    </a:p>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rId2" action="ppaction://hlinksldjump"/>
                        </a:rPr>
                        <a:t>127-1-1841</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tc>
                <a:tc>
                  <a:txBody>
                    <a:bodyPr/>
                    <a:lstStyle/>
                    <a:p>
                      <a:pPr rtl="1"/>
                      <a:r>
                        <a:rPr lang="he-IL" sz="1800" dirty="0">
                          <a:latin typeface="David" panose="020E0502060401010101" pitchFamily="34" charset="-79"/>
                          <a:cs typeface="David" panose="020E0502060401010101" pitchFamily="34" charset="-79"/>
                        </a:rPr>
                        <a:t>תחילת</a:t>
                      </a:r>
                      <a:r>
                        <a:rPr lang="he-IL" sz="1800" baseline="0" dirty="0">
                          <a:latin typeface="David" panose="020E0502060401010101" pitchFamily="34" charset="-79"/>
                          <a:cs typeface="David" panose="020E0502060401010101" pitchFamily="34" charset="-79"/>
                        </a:rPr>
                        <a:t> תרבות המערב- יוון</a:t>
                      </a:r>
                      <a:endParaRPr lang="he-IL" sz="1800" dirty="0">
                        <a:latin typeface="David" panose="020E0502060401010101" pitchFamily="34" charset="-79"/>
                        <a:cs typeface="David" panose="020E0502060401010101" pitchFamily="34" charset="-79"/>
                      </a:endParaRPr>
                    </a:p>
                  </a:txBody>
                  <a:tcPr anchor="ctr"/>
                </a:tc>
                <a:tc>
                  <a:txBody>
                    <a:bodyPr/>
                    <a:lstStyle/>
                    <a:p>
                      <a:pPr algn="ctr" rtl="1"/>
                      <a:r>
                        <a:rPr lang="he-IL" sz="1800" dirty="0">
                          <a:latin typeface="David" panose="020E0502060401010101" pitchFamily="34" charset="-79"/>
                          <a:cs typeface="David" panose="020E0502060401010101" pitchFamily="34" charset="-79"/>
                        </a:rPr>
                        <a:t>פרופ' יוליה </a:t>
                      </a:r>
                      <a:r>
                        <a:rPr lang="he-IL" sz="1800" dirty="0" err="1">
                          <a:latin typeface="David" panose="020E0502060401010101" pitchFamily="34" charset="-79"/>
                          <a:cs typeface="David" panose="020E0502060401010101" pitchFamily="34" charset="-79"/>
                        </a:rPr>
                        <a:t>אוסטינובה</a:t>
                      </a:r>
                      <a:endParaRPr lang="he-IL" sz="1800" dirty="0">
                        <a:latin typeface="David" panose="020E0502060401010101" pitchFamily="34" charset="-79"/>
                        <a:cs typeface="David" panose="020E0502060401010101" pitchFamily="34" charset="-79"/>
                      </a:endParaRPr>
                    </a:p>
                  </a:txBody>
                  <a:tcPr anchor="ctr"/>
                </a:tc>
                <a:tc>
                  <a:txBody>
                    <a:bodyPr/>
                    <a:lstStyle/>
                    <a:p>
                      <a:pPr algn="ctr" rtl="1"/>
                      <a:r>
                        <a:rPr lang="he-IL" sz="1800" dirty="0">
                          <a:latin typeface="David" panose="020E0502060401010101" pitchFamily="34" charset="-79"/>
                          <a:cs typeface="David" panose="020E0502060401010101" pitchFamily="34" charset="-79"/>
                        </a:rPr>
                        <a:t>א</a:t>
                      </a:r>
                    </a:p>
                  </a:txBody>
                  <a:tcPr anchor="ctr"/>
                </a:tc>
                <a:tc>
                  <a:txBody>
                    <a:bodyPr/>
                    <a:lstStyle/>
                    <a:p>
                      <a:pPr algn="ctr" rtl="1"/>
                      <a:r>
                        <a:rPr lang="he-IL" sz="1800" dirty="0">
                          <a:latin typeface="David" panose="020E0502060401010101" pitchFamily="34" charset="-79"/>
                          <a:cs typeface="David" panose="020E0502060401010101" pitchFamily="34" charset="-79"/>
                        </a:rPr>
                        <a:t>ג'</a:t>
                      </a:r>
                    </a:p>
                  </a:txBody>
                  <a:tcPr anchor="ctr"/>
                </a:tc>
                <a:tc>
                  <a:txBody>
                    <a:bodyPr/>
                    <a:lstStyle/>
                    <a:p>
                      <a:pPr algn="ctr" rtl="1"/>
                      <a:r>
                        <a:rPr lang="he-IL" sz="1800" dirty="0">
                          <a:latin typeface="David" panose="020E0502060401010101" pitchFamily="34" charset="-79"/>
                          <a:cs typeface="David" panose="020E0502060401010101" pitchFamily="34" charset="-79"/>
                        </a:rPr>
                        <a:t>12:00-14:00</a:t>
                      </a:r>
                    </a:p>
                  </a:txBody>
                  <a:tcPr anchor="ctr"/>
                </a:tc>
                <a:extLst>
                  <a:ext uri="{0D108BD9-81ED-4DB2-BD59-A6C34878D82A}">
                    <a16:rowId xmlns:a16="http://schemas.microsoft.com/office/drawing/2014/main" val="10001"/>
                  </a:ext>
                </a:extLst>
              </a:tr>
              <a:tr h="650419">
                <a:tc>
                  <a:txBody>
                    <a:bodyPr/>
                    <a:lstStyle/>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rId3" action="ppaction://hlinksldjump"/>
                        </a:rPr>
                        <a:t>היסטוריה כללית</a:t>
                      </a:r>
                    </a:p>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rId3" action="ppaction://hlinksldjump"/>
                        </a:rPr>
                        <a:t>127-1-6081</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מבוא לעת</a:t>
                      </a:r>
                      <a:r>
                        <a:rPr lang="he-IL" baseline="0" dirty="0">
                          <a:latin typeface="David" panose="020E0502060401010101" pitchFamily="34" charset="-79"/>
                          <a:cs typeface="David" panose="020E0502060401010101" pitchFamily="34" charset="-79"/>
                        </a:rPr>
                        <a:t> החדשה המוקדמת</a:t>
                      </a:r>
                      <a:endParaRPr lang="he-IL" dirty="0">
                        <a:latin typeface="David" panose="020E0502060401010101" pitchFamily="34" charset="-79"/>
                        <a:cs typeface="David" panose="020E0502060401010101" pitchFamily="34" charset="-79"/>
                      </a:endParaRPr>
                    </a:p>
                  </a:txBody>
                  <a:tcPr anchor="ctr"/>
                </a:tc>
                <a:tc>
                  <a:txBody>
                    <a:bodyPr/>
                    <a:lstStyle/>
                    <a:p>
                      <a:pPr algn="ctr" rtl="1"/>
                      <a:r>
                        <a:rPr lang="he-IL" dirty="0">
                          <a:latin typeface="David" panose="020E0502060401010101" pitchFamily="34" charset="-79"/>
                          <a:cs typeface="David" panose="020E0502060401010101" pitchFamily="34" charset="-79"/>
                        </a:rPr>
                        <a:t>פרופ' הלי זמורה</a:t>
                      </a:r>
                    </a:p>
                  </a:txBody>
                  <a:tcPr anchor="ctr"/>
                </a:tc>
                <a:tc>
                  <a:txBody>
                    <a:bodyPr/>
                    <a:lstStyle/>
                    <a:p>
                      <a:pPr algn="ctr" rtl="1"/>
                      <a:r>
                        <a:rPr lang="he-IL" dirty="0">
                          <a:latin typeface="David" panose="020E0502060401010101" pitchFamily="34" charset="-79"/>
                          <a:cs typeface="David" panose="020E0502060401010101" pitchFamily="34" charset="-79"/>
                        </a:rPr>
                        <a:t>א</a:t>
                      </a:r>
                    </a:p>
                  </a:txBody>
                  <a:tcPr anchor="ctr"/>
                </a:tc>
                <a:tc>
                  <a:txBody>
                    <a:bodyPr/>
                    <a:lstStyle/>
                    <a:p>
                      <a:pPr algn="ctr" rtl="1"/>
                      <a:r>
                        <a:rPr lang="he-IL" dirty="0">
                          <a:latin typeface="David" panose="020E0502060401010101" pitchFamily="34" charset="-79"/>
                          <a:cs typeface="David" panose="020E0502060401010101" pitchFamily="34" charset="-79"/>
                        </a:rPr>
                        <a:t>ד'</a:t>
                      </a:r>
                    </a:p>
                  </a:txBody>
                  <a:tcPr anchor="ctr"/>
                </a:tc>
                <a:tc>
                  <a:txBody>
                    <a:bodyPr/>
                    <a:lstStyle/>
                    <a:p>
                      <a:pPr algn="ctr" rtl="1"/>
                      <a:r>
                        <a:rPr lang="he-IL" dirty="0">
                          <a:latin typeface="David" panose="020E0502060401010101" pitchFamily="34" charset="-79"/>
                          <a:cs typeface="David" panose="020E0502060401010101" pitchFamily="34" charset="-79"/>
                        </a:rPr>
                        <a:t>10:00-12:00</a:t>
                      </a:r>
                    </a:p>
                  </a:txBody>
                  <a:tcPr anchor="ctr"/>
                </a:tc>
                <a:extLst>
                  <a:ext uri="{0D108BD9-81ED-4DB2-BD59-A6C34878D82A}">
                    <a16:rowId xmlns:a16="http://schemas.microsoft.com/office/drawing/2014/main" val="10002"/>
                  </a:ext>
                </a:extLst>
              </a:tr>
              <a:tr h="650419">
                <a:tc>
                  <a:txBody>
                    <a:bodyPr/>
                    <a:lstStyle/>
                    <a:p>
                      <a:pPr marL="0" marR="0" lvl="0" indent="0" algn="r" rtl="1">
                        <a:spcBef>
                          <a:spcPts val="0"/>
                        </a:spcBef>
                        <a:spcAft>
                          <a:spcPts val="0"/>
                        </a:spcAft>
                        <a:buNone/>
                      </a:pPr>
                      <a:r>
                        <a:rPr lang="iw-IL" sz="1800" u="sng" strike="noStrike" cap="none" dirty="0">
                          <a:solidFill>
                            <a:schemeClr val="hlink"/>
                          </a:solidFill>
                          <a:latin typeface="David"/>
                          <a:ea typeface="David"/>
                          <a:cs typeface="David"/>
                          <a:sym typeface="David"/>
                          <a:hlinkClick r:id="rId4" action="ppaction://hlinksldjump"/>
                        </a:rPr>
                        <a:t>היסטוריה של עם ישראל</a:t>
                      </a:r>
                      <a:endParaRPr dirty="0"/>
                    </a:p>
                    <a:p>
                      <a:pPr marL="0" marR="0" lvl="0" indent="0" algn="r" rtl="1">
                        <a:spcBef>
                          <a:spcPts val="0"/>
                        </a:spcBef>
                        <a:spcAft>
                          <a:spcPts val="0"/>
                        </a:spcAft>
                        <a:buNone/>
                      </a:pPr>
                      <a:r>
                        <a:rPr lang="iw-IL" sz="1800" u="sng" strike="noStrike" cap="none" dirty="0">
                          <a:solidFill>
                            <a:schemeClr val="hlink"/>
                          </a:solidFill>
                          <a:latin typeface="David"/>
                          <a:ea typeface="David"/>
                          <a:cs typeface="David"/>
                          <a:sym typeface="David"/>
                          <a:hlinkClick r:id="rId4" action="ppaction://hlinksldjump"/>
                        </a:rPr>
                        <a:t>125-1-1151</a:t>
                      </a:r>
                      <a:endParaRPr sz="1800" u="none" strike="noStrike" cap="none" dirty="0">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r>
                        <a:rPr lang="iw-IL" sz="1800" u="none" strike="noStrike" cap="none">
                          <a:solidFill>
                            <a:schemeClr val="dk1"/>
                          </a:solidFill>
                          <a:latin typeface="David"/>
                          <a:ea typeface="David"/>
                          <a:cs typeface="David"/>
                          <a:sym typeface="David"/>
                        </a:rPr>
                        <a:t>תולדות עם ישראל בימי הביניים משנת 600 עד 1100</a:t>
                      </a:r>
                      <a:endParaRPr/>
                    </a:p>
                  </a:txBody>
                  <a:tcPr marL="91450" marR="91450" marT="45725" marB="45725"/>
                </a:tc>
                <a:tc>
                  <a:txBody>
                    <a:bodyPr/>
                    <a:lstStyle/>
                    <a:p>
                      <a:pPr marL="0" marR="0" lvl="0" indent="0" algn="ctr" rtl="1">
                        <a:spcBef>
                          <a:spcPts val="0"/>
                        </a:spcBef>
                        <a:spcAft>
                          <a:spcPts val="0"/>
                        </a:spcAft>
                        <a:buNone/>
                      </a:pPr>
                      <a:r>
                        <a:rPr lang="iw-IL" sz="1800" u="none" strike="noStrike" cap="none" dirty="0">
                          <a:latin typeface="David"/>
                          <a:ea typeface="David"/>
                          <a:cs typeface="David"/>
                          <a:sym typeface="David"/>
                        </a:rPr>
                        <a:t>פרופ</a:t>
                      </a:r>
                      <a:r>
                        <a:rPr lang="he-IL" sz="1800" u="none" strike="noStrike" cap="none" dirty="0">
                          <a:latin typeface="David"/>
                          <a:ea typeface="David"/>
                          <a:cs typeface="David"/>
                          <a:sym typeface="David"/>
                        </a:rPr>
                        <a:t>'</a:t>
                      </a:r>
                      <a:r>
                        <a:rPr lang="iw-IL" sz="1800" u="none" strike="noStrike" cap="none" dirty="0">
                          <a:latin typeface="David"/>
                          <a:ea typeface="David"/>
                          <a:cs typeface="David"/>
                          <a:sym typeface="David"/>
                        </a:rPr>
                        <a:t> טד פראם</a:t>
                      </a:r>
                      <a:endParaRPr dirty="0"/>
                    </a:p>
                  </a:txBody>
                  <a:tcPr marL="91450" marR="91450" marT="45725" marB="45725"/>
                </a:tc>
                <a:tc>
                  <a:txBody>
                    <a:bodyPr/>
                    <a:lstStyle/>
                    <a:p>
                      <a:pPr marL="0" marR="0" lvl="0" indent="0" algn="ctr" rtl="1">
                        <a:spcBef>
                          <a:spcPts val="0"/>
                        </a:spcBef>
                        <a:spcAft>
                          <a:spcPts val="0"/>
                        </a:spcAft>
                        <a:buNone/>
                      </a:pPr>
                      <a:r>
                        <a:rPr lang="iw-IL" sz="1800" u="none" strike="noStrike" cap="none">
                          <a:latin typeface="David"/>
                          <a:ea typeface="David"/>
                          <a:cs typeface="David"/>
                          <a:sym typeface="David"/>
                        </a:rPr>
                        <a:t>א'</a:t>
                      </a:r>
                      <a:endParaRPr/>
                    </a:p>
                  </a:txBody>
                  <a:tcPr marL="91450" marR="91450" marT="45725" marB="45725"/>
                </a:tc>
                <a:tc>
                  <a:txBody>
                    <a:bodyPr/>
                    <a:lstStyle/>
                    <a:p>
                      <a:pPr marL="0" marR="0" lvl="0" indent="0" algn="ctr" rtl="1">
                        <a:spcBef>
                          <a:spcPts val="0"/>
                        </a:spcBef>
                        <a:spcAft>
                          <a:spcPts val="0"/>
                        </a:spcAft>
                        <a:buNone/>
                      </a:pPr>
                      <a:r>
                        <a:rPr lang="iw-IL" sz="1800" u="none" strike="noStrike" cap="none">
                          <a:latin typeface="David"/>
                          <a:ea typeface="David"/>
                          <a:cs typeface="David"/>
                          <a:sym typeface="David"/>
                        </a:rPr>
                        <a:t>ה'</a:t>
                      </a:r>
                      <a:endParaRPr/>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10:00-12:00</a:t>
                      </a:r>
                      <a:endParaRPr dirty="0"/>
                    </a:p>
                  </a:txBody>
                  <a:tcPr marL="91450" marR="91450" marT="45725" marB="45725"/>
                </a:tc>
                <a:extLst>
                  <a:ext uri="{0D108BD9-81ED-4DB2-BD59-A6C34878D82A}">
                    <a16:rowId xmlns:a16="http://schemas.microsoft.com/office/drawing/2014/main" val="10006"/>
                  </a:ext>
                </a:extLst>
              </a:tr>
              <a:tr h="650419">
                <a:tc>
                  <a:txBody>
                    <a:bodyPr/>
                    <a:lstStyle/>
                    <a:p>
                      <a:pPr marL="0" marR="0" lvl="0" indent="0" algn="r" rtl="1">
                        <a:spcBef>
                          <a:spcPts val="0"/>
                        </a:spcBef>
                        <a:spcAft>
                          <a:spcPts val="0"/>
                        </a:spcAft>
                        <a:buNone/>
                      </a:pPr>
                      <a:r>
                        <a:rPr lang="iw-IL" sz="1800" u="sng" strike="noStrike" cap="none" dirty="0">
                          <a:solidFill>
                            <a:schemeClr val="hlink"/>
                          </a:solidFill>
                          <a:latin typeface="David"/>
                          <a:ea typeface="David"/>
                          <a:cs typeface="David"/>
                          <a:sym typeface="David"/>
                          <a:hlinkClick r:id="rId5" action="ppaction://hlinksldjump"/>
                        </a:rPr>
                        <a:t>היסטוריה של עם ישראל</a:t>
                      </a:r>
                      <a:endParaRPr dirty="0"/>
                    </a:p>
                    <a:p>
                      <a:pPr marL="0" marR="0" lvl="0" indent="0" algn="r" rtl="1">
                        <a:spcBef>
                          <a:spcPts val="0"/>
                        </a:spcBef>
                        <a:spcAft>
                          <a:spcPts val="0"/>
                        </a:spcAft>
                        <a:buNone/>
                      </a:pPr>
                      <a:r>
                        <a:rPr lang="iw-IL" sz="1800" u="sng" strike="noStrike" cap="none" dirty="0">
                          <a:solidFill>
                            <a:schemeClr val="hlink"/>
                          </a:solidFill>
                          <a:latin typeface="David"/>
                          <a:ea typeface="David"/>
                          <a:cs typeface="David"/>
                          <a:sym typeface="David"/>
                          <a:hlinkClick r:id="rId5" action="ppaction://hlinksldjump"/>
                        </a:rPr>
                        <a:t>125-1-1921</a:t>
                      </a:r>
                      <a:endParaRPr sz="1800" u="none" strike="noStrike" cap="none" dirty="0">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מבוא לתולדות עם ישראל בימי הבית השני</a:t>
                      </a:r>
                      <a:endParaRPr dirty="0"/>
                    </a:p>
                  </a:txBody>
                  <a:tcPr marL="91450" marR="91450" marT="45725" marB="45725"/>
                </a:tc>
                <a:tc>
                  <a:txBody>
                    <a:bodyPr/>
                    <a:lstStyle/>
                    <a:p>
                      <a:pPr marL="0" marR="0" lvl="0" indent="0" algn="ctr" rtl="1">
                        <a:spcBef>
                          <a:spcPts val="0"/>
                        </a:spcBef>
                        <a:spcAft>
                          <a:spcPts val="0"/>
                        </a:spcAft>
                        <a:buNone/>
                      </a:pPr>
                      <a:r>
                        <a:rPr lang="iw-IL" sz="1800" u="none" strike="noStrike" cap="none" dirty="0">
                          <a:latin typeface="David"/>
                          <a:ea typeface="David"/>
                          <a:cs typeface="David"/>
                          <a:sym typeface="David"/>
                        </a:rPr>
                        <a:t>פרופ'</a:t>
                      </a:r>
                      <a:r>
                        <a:rPr lang="he-IL" sz="1800" u="none" strike="noStrike" cap="none" dirty="0">
                          <a:latin typeface="David"/>
                          <a:ea typeface="David"/>
                          <a:cs typeface="David"/>
                          <a:sym typeface="David"/>
                        </a:rPr>
                        <a:t> </a:t>
                      </a:r>
                      <a:r>
                        <a:rPr lang="iw-IL" sz="1800" u="none" strike="noStrike" cap="none" dirty="0">
                          <a:latin typeface="David"/>
                          <a:ea typeface="David"/>
                          <a:cs typeface="David"/>
                          <a:sym typeface="David"/>
                        </a:rPr>
                        <a:t>כנה ורמן</a:t>
                      </a:r>
                      <a:endParaRPr dirty="0"/>
                    </a:p>
                  </a:txBody>
                  <a:tcPr marL="91450" marR="91450" marT="45725" marB="45725"/>
                </a:tc>
                <a:tc>
                  <a:txBody>
                    <a:bodyPr/>
                    <a:lstStyle/>
                    <a:p>
                      <a:pPr marL="0" marR="0" lvl="0" indent="0" algn="ctr" rtl="1">
                        <a:spcBef>
                          <a:spcPts val="0"/>
                        </a:spcBef>
                        <a:spcAft>
                          <a:spcPts val="0"/>
                        </a:spcAft>
                        <a:buNone/>
                      </a:pPr>
                      <a:r>
                        <a:rPr lang="iw-IL" sz="1800" u="none" strike="noStrike" cap="none">
                          <a:latin typeface="David"/>
                          <a:ea typeface="David"/>
                          <a:cs typeface="David"/>
                          <a:sym typeface="David"/>
                        </a:rPr>
                        <a:t>א'</a:t>
                      </a:r>
                      <a:endParaRPr/>
                    </a:p>
                  </a:txBody>
                  <a:tcPr marL="91450" marR="91450" marT="45725" marB="45725"/>
                </a:tc>
                <a:tc>
                  <a:txBody>
                    <a:bodyPr/>
                    <a:lstStyle/>
                    <a:p>
                      <a:pPr marL="0" marR="0" lvl="0" indent="0" algn="ctr" rtl="1">
                        <a:spcBef>
                          <a:spcPts val="0"/>
                        </a:spcBef>
                        <a:spcAft>
                          <a:spcPts val="0"/>
                        </a:spcAft>
                        <a:buNone/>
                      </a:pPr>
                      <a:r>
                        <a:rPr lang="iw-IL" sz="1800" u="none" strike="noStrike" cap="none">
                          <a:latin typeface="David"/>
                          <a:ea typeface="David"/>
                          <a:cs typeface="David"/>
                          <a:sym typeface="David"/>
                        </a:rPr>
                        <a:t>ג'</a:t>
                      </a:r>
                      <a:endParaRPr/>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10:00-12:00</a:t>
                      </a:r>
                      <a:endParaRPr dirty="0"/>
                    </a:p>
                  </a:txBody>
                  <a:tcPr marL="91450" marR="91450" marT="45725" marB="45725"/>
                </a:tc>
                <a:extLst>
                  <a:ext uri="{0D108BD9-81ED-4DB2-BD59-A6C34878D82A}">
                    <a16:rowId xmlns:a16="http://schemas.microsoft.com/office/drawing/2014/main" val="10007"/>
                  </a:ext>
                </a:extLst>
              </a:tr>
              <a:tr h="650419">
                <a:tc>
                  <a:txBody>
                    <a:bodyPr/>
                    <a:lstStyle/>
                    <a:p>
                      <a:pPr marL="0" marR="0" lvl="0" indent="0" algn="r" rtl="1">
                        <a:spcBef>
                          <a:spcPts val="0"/>
                        </a:spcBef>
                        <a:spcAft>
                          <a:spcPts val="0"/>
                        </a:spcAft>
                        <a:buNone/>
                      </a:pPr>
                      <a:r>
                        <a:rPr lang="iw-IL" sz="1800" u="sng" strike="noStrike" cap="none">
                          <a:solidFill>
                            <a:schemeClr val="dk1"/>
                          </a:solidFill>
                          <a:latin typeface="David"/>
                          <a:ea typeface="David"/>
                          <a:cs typeface="David"/>
                          <a:sym typeface="David"/>
                          <a:hlinkClick r:id="rId6" action="ppaction://hlinksldjump">
                            <a:extLst>
                              <a:ext uri="{A12FA001-AC4F-418D-AE19-62706E023703}">
                                <ahyp:hlinkClr xmlns:ahyp="http://schemas.microsoft.com/office/drawing/2018/hyperlinkcolor" val="tx"/>
                              </a:ext>
                            </a:extLst>
                          </a:hlinkClick>
                        </a:rPr>
                        <a:t>היסטוריה של עם ישראל</a:t>
                      </a:r>
                      <a:endParaRPr/>
                    </a:p>
                    <a:p>
                      <a:pPr marL="0" marR="0" lvl="0" indent="0" algn="r" rtl="1">
                        <a:spcBef>
                          <a:spcPts val="0"/>
                        </a:spcBef>
                        <a:spcAft>
                          <a:spcPts val="0"/>
                        </a:spcAft>
                        <a:buNone/>
                      </a:pPr>
                      <a:r>
                        <a:rPr lang="iw-IL" sz="1800" u="sng" strike="noStrike" cap="none">
                          <a:solidFill>
                            <a:schemeClr val="dk1"/>
                          </a:solidFill>
                          <a:latin typeface="David"/>
                          <a:ea typeface="David"/>
                          <a:cs typeface="David"/>
                          <a:sym typeface="David"/>
                          <a:hlinkClick r:id="rId6" action="ppaction://hlinksldjump">
                            <a:extLst>
                              <a:ext uri="{A12FA001-AC4F-418D-AE19-62706E023703}">
                                <ahyp:hlinkClr xmlns:ahyp="http://schemas.microsoft.com/office/drawing/2018/hyperlinkcolor" val="tx"/>
                              </a:ext>
                            </a:extLst>
                          </a:hlinkClick>
                        </a:rPr>
                        <a:t>125-1-3161</a:t>
                      </a:r>
                      <a:endParaRPr sz="1800" u="none" strike="noStrike" cap="none">
                        <a:solidFill>
                          <a:schemeClr val="dk1"/>
                        </a:solidFill>
                        <a:latin typeface="David"/>
                        <a:ea typeface="David"/>
                        <a:cs typeface="David"/>
                        <a:sym typeface="David"/>
                      </a:endParaRPr>
                    </a:p>
                  </a:txBody>
                  <a:tcPr marL="91450" marR="91450" marT="45725" marB="45725"/>
                </a:tc>
                <a:tc>
                  <a:txBody>
                    <a:bodyPr/>
                    <a:lstStyle/>
                    <a:p>
                      <a:pPr marL="0" marR="0" lvl="0" indent="0" algn="r" rtl="1">
                        <a:spcBef>
                          <a:spcPts val="0"/>
                        </a:spcBef>
                        <a:spcAft>
                          <a:spcPts val="0"/>
                        </a:spcAft>
                        <a:buNone/>
                      </a:pPr>
                      <a:r>
                        <a:rPr lang="iw-IL" sz="1800" u="none" strike="noStrike" cap="none">
                          <a:latin typeface="David"/>
                          <a:ea typeface="David"/>
                          <a:cs typeface="David"/>
                          <a:sym typeface="David"/>
                        </a:rPr>
                        <a:t>תולדות עם ישראל בראשית העת החדשה</a:t>
                      </a:r>
                      <a:endParaRPr/>
                    </a:p>
                  </a:txBody>
                  <a:tcPr marL="91450" marR="91450" marT="45725" marB="45725"/>
                </a:tc>
                <a:tc>
                  <a:txBody>
                    <a:bodyPr/>
                    <a:lstStyle/>
                    <a:p>
                      <a:pPr marL="0" marR="0" lvl="0" indent="0" algn="ctr" rtl="1">
                        <a:spcBef>
                          <a:spcPts val="0"/>
                        </a:spcBef>
                        <a:spcAft>
                          <a:spcPts val="0"/>
                        </a:spcAft>
                        <a:buNone/>
                      </a:pPr>
                      <a:r>
                        <a:rPr lang="iw-IL" sz="1800" u="none" strike="noStrike" cap="none" dirty="0">
                          <a:latin typeface="David"/>
                          <a:ea typeface="David"/>
                          <a:cs typeface="David"/>
                          <a:sym typeface="David"/>
                        </a:rPr>
                        <a:t>פרופ'</a:t>
                      </a:r>
                      <a:r>
                        <a:rPr lang="he-IL" sz="1800" u="none" strike="noStrike" cap="none" dirty="0">
                          <a:latin typeface="David"/>
                          <a:ea typeface="David"/>
                          <a:cs typeface="David"/>
                          <a:sym typeface="David"/>
                        </a:rPr>
                        <a:t> </a:t>
                      </a:r>
                      <a:r>
                        <a:rPr lang="iw-IL" sz="1800" u="none" strike="noStrike" cap="none" dirty="0">
                          <a:latin typeface="David"/>
                          <a:ea typeface="David"/>
                          <a:cs typeface="David"/>
                          <a:sym typeface="David"/>
                        </a:rPr>
                        <a:t>אמנון רז-קרקוצקין</a:t>
                      </a:r>
                      <a:endParaRPr dirty="0"/>
                    </a:p>
                  </a:txBody>
                  <a:tcPr marL="91450" marR="91450" marT="45725" marB="45725"/>
                </a:tc>
                <a:tc>
                  <a:txBody>
                    <a:bodyPr/>
                    <a:lstStyle/>
                    <a:p>
                      <a:pPr marL="0" marR="0" lvl="0" indent="0" algn="ctr" rtl="1">
                        <a:spcBef>
                          <a:spcPts val="0"/>
                        </a:spcBef>
                        <a:spcAft>
                          <a:spcPts val="0"/>
                        </a:spcAft>
                        <a:buNone/>
                      </a:pPr>
                      <a:r>
                        <a:rPr lang="iw-IL" sz="1800" u="none" strike="noStrike" cap="none" dirty="0">
                          <a:latin typeface="David"/>
                          <a:ea typeface="David"/>
                          <a:cs typeface="David"/>
                          <a:sym typeface="David"/>
                        </a:rPr>
                        <a:t>א'</a:t>
                      </a:r>
                      <a:endParaRPr dirty="0"/>
                    </a:p>
                  </a:txBody>
                  <a:tcPr marL="91450" marR="91450" marT="45725" marB="45725"/>
                </a:tc>
                <a:tc>
                  <a:txBody>
                    <a:bodyPr/>
                    <a:lstStyle/>
                    <a:p>
                      <a:pPr marL="0" marR="0" lvl="0" indent="0" algn="ctr" rtl="1">
                        <a:spcBef>
                          <a:spcPts val="0"/>
                        </a:spcBef>
                        <a:spcAft>
                          <a:spcPts val="0"/>
                        </a:spcAft>
                        <a:buNone/>
                      </a:pPr>
                      <a:r>
                        <a:rPr lang="he-IL" sz="1800" dirty="0">
                          <a:latin typeface="David" panose="020E0502060401010101" pitchFamily="34" charset="-79"/>
                          <a:cs typeface="David" panose="020E0502060401010101" pitchFamily="34" charset="-79"/>
                        </a:rPr>
                        <a:t>א'</a:t>
                      </a:r>
                      <a:endParaRPr sz="1800" dirty="0">
                        <a:latin typeface="David" panose="020E0502060401010101" pitchFamily="34" charset="-79"/>
                        <a:cs typeface="David" panose="020E0502060401010101" pitchFamily="34" charset="-79"/>
                      </a:endParaRPr>
                    </a:p>
                  </a:txBody>
                  <a:tcPr marL="91450" marR="91450" marT="45725" marB="45725"/>
                </a:tc>
                <a:tc>
                  <a:txBody>
                    <a:bodyPr/>
                    <a:lstStyle/>
                    <a:p>
                      <a:pPr marL="0" marR="0" lvl="0" indent="0" algn="r" rtl="1">
                        <a:spcBef>
                          <a:spcPts val="0"/>
                        </a:spcBef>
                        <a:spcAft>
                          <a:spcPts val="0"/>
                        </a:spcAft>
                        <a:buNone/>
                      </a:pPr>
                      <a:r>
                        <a:rPr lang="iw-IL" sz="1800" u="none" strike="noStrike" cap="none" dirty="0">
                          <a:latin typeface="David"/>
                          <a:ea typeface="David"/>
                          <a:cs typeface="David"/>
                          <a:sym typeface="David"/>
                        </a:rPr>
                        <a:t>12:00-14:00</a:t>
                      </a:r>
                      <a:endParaRPr dirty="0"/>
                    </a:p>
                  </a:txBody>
                  <a:tcPr marL="91450" marR="91450" marT="45725" marB="45725"/>
                </a:tc>
                <a:extLst>
                  <a:ext uri="{0D108BD9-81ED-4DB2-BD59-A6C34878D82A}">
                    <a16:rowId xmlns:a16="http://schemas.microsoft.com/office/drawing/2014/main" val="10003"/>
                  </a:ext>
                </a:extLst>
              </a:tr>
              <a:tr h="650419">
                <a:tc>
                  <a:txBody>
                    <a:bodyPr/>
                    <a:lstStyle/>
                    <a:p>
                      <a:pPr marL="0" marR="0" lvl="0" indent="0" algn="r" rtl="1">
                        <a:lnSpc>
                          <a:spcPct val="100000"/>
                        </a:lnSpc>
                        <a:spcBef>
                          <a:spcPts val="0"/>
                        </a:spcBef>
                        <a:spcAft>
                          <a:spcPts val="0"/>
                        </a:spcAft>
                        <a:buClr>
                          <a:schemeClr val="dk1"/>
                        </a:buClr>
                        <a:buSzPts val="1800"/>
                        <a:buFont typeface="David"/>
                        <a:buNone/>
                      </a:pPr>
                      <a:r>
                        <a:rPr lang="iw-IL" sz="1800" u="none" strike="noStrike" cap="none" dirty="0">
                          <a:solidFill>
                            <a:schemeClr val="dk1"/>
                          </a:solidFill>
                          <a:latin typeface="David"/>
                          <a:ea typeface="David"/>
                          <a:cs typeface="David"/>
                          <a:sym typeface="David"/>
                        </a:rPr>
                        <a:t>היסטוריה של עם ישראל</a:t>
                      </a:r>
                      <a:endParaRPr lang="he-IL" sz="1800" u="none" strike="noStrike" cap="none" dirty="0">
                        <a:solidFill>
                          <a:schemeClr val="dk1"/>
                        </a:solidFill>
                        <a:latin typeface="David"/>
                        <a:ea typeface="David"/>
                        <a:cs typeface="David"/>
                        <a:sym typeface="David"/>
                      </a:endParaRPr>
                    </a:p>
                    <a:p>
                      <a:pPr marL="0" marR="0" lvl="0" indent="0" algn="r" rtl="1">
                        <a:lnSpc>
                          <a:spcPct val="100000"/>
                        </a:lnSpc>
                        <a:spcBef>
                          <a:spcPts val="0"/>
                        </a:spcBef>
                        <a:spcAft>
                          <a:spcPts val="0"/>
                        </a:spcAft>
                        <a:buClr>
                          <a:schemeClr val="dk1"/>
                        </a:buClr>
                        <a:buSzPts val="1800"/>
                        <a:buFont typeface="David"/>
                        <a:buNone/>
                      </a:pPr>
                      <a:r>
                        <a:rPr lang="he-IL" sz="1800" u="none" strike="noStrike" cap="none" dirty="0">
                          <a:solidFill>
                            <a:schemeClr val="dk1"/>
                          </a:solidFill>
                          <a:latin typeface="David"/>
                          <a:ea typeface="David"/>
                          <a:cs typeface="David"/>
                          <a:sym typeface="David"/>
                        </a:rPr>
                        <a:t> 125-1-0287 </a:t>
                      </a:r>
                      <a:endParaRPr dirty="0"/>
                    </a:p>
                  </a:txBody>
                  <a:tcPr marL="91450" marR="91450" marT="45725" marB="45725"/>
                </a:tc>
                <a:tc>
                  <a:txBody>
                    <a:bodyPr/>
                    <a:lstStyle/>
                    <a:p>
                      <a:pPr marL="0" marR="0" lvl="0" indent="0" algn="r" rtl="1">
                        <a:lnSpc>
                          <a:spcPct val="100000"/>
                        </a:lnSpc>
                        <a:spcBef>
                          <a:spcPts val="0"/>
                        </a:spcBef>
                        <a:spcAft>
                          <a:spcPts val="0"/>
                        </a:spcAft>
                        <a:buClr>
                          <a:schemeClr val="dk1"/>
                        </a:buClr>
                        <a:buSzPts val="1800"/>
                        <a:buFont typeface="David"/>
                        <a:buNone/>
                      </a:pPr>
                      <a:r>
                        <a:rPr lang="he-IL" sz="1800" u="none" strike="noStrike" cap="none" dirty="0">
                          <a:solidFill>
                            <a:schemeClr val="dk1"/>
                          </a:solidFill>
                          <a:latin typeface="David"/>
                          <a:ea typeface="David"/>
                          <a:cs typeface="David"/>
                          <a:sym typeface="David"/>
                        </a:rPr>
                        <a:t>קולוניאליזם וחוק מוסלמי: יהודים במאה ה-19 בארצות האסלאם.</a:t>
                      </a:r>
                      <a:endParaRPr sz="1800" u="none" strike="noStrike" cap="none" dirty="0">
                        <a:latin typeface="David"/>
                        <a:ea typeface="David"/>
                        <a:cs typeface="David"/>
                        <a:sym typeface="David"/>
                      </a:endParaRPr>
                    </a:p>
                  </a:txBody>
                  <a:tcPr marL="91450" marR="91450" marT="45725" marB="45725"/>
                </a:tc>
                <a:tc>
                  <a:txBody>
                    <a:bodyPr/>
                    <a:lstStyle/>
                    <a:p>
                      <a:pPr marL="0" marR="0" lvl="0" indent="0" algn="ctr" rtl="1">
                        <a:spcBef>
                          <a:spcPts val="0"/>
                        </a:spcBef>
                        <a:spcAft>
                          <a:spcPts val="0"/>
                        </a:spcAft>
                        <a:buNone/>
                      </a:pPr>
                      <a:r>
                        <a:rPr lang="he-IL" sz="1800" u="none" strike="noStrike" cap="none" dirty="0">
                          <a:solidFill>
                            <a:schemeClr val="dk1"/>
                          </a:solidFill>
                          <a:latin typeface="David"/>
                          <a:ea typeface="David"/>
                          <a:cs typeface="David"/>
                          <a:sym typeface="David"/>
                        </a:rPr>
                        <a:t>ד"ר מנשה </a:t>
                      </a:r>
                      <a:r>
                        <a:rPr lang="he-IL" sz="1800" u="none" strike="noStrike" cap="none" dirty="0" err="1">
                          <a:solidFill>
                            <a:schemeClr val="dk1"/>
                          </a:solidFill>
                          <a:latin typeface="David"/>
                          <a:ea typeface="David"/>
                          <a:cs typeface="David"/>
                          <a:sym typeface="David"/>
                        </a:rPr>
                        <a:t>ענזי</a:t>
                      </a:r>
                      <a:endParaRPr sz="1800" u="none" strike="noStrike" cap="none" dirty="0">
                        <a:latin typeface="David"/>
                        <a:ea typeface="David"/>
                        <a:cs typeface="David"/>
                        <a:sym typeface="David"/>
                      </a:endParaRPr>
                    </a:p>
                  </a:txBody>
                  <a:tcPr marL="91450" marR="91450" marT="45725" marB="45725"/>
                </a:tc>
                <a:tc>
                  <a:txBody>
                    <a:bodyPr/>
                    <a:lstStyle/>
                    <a:p>
                      <a:pPr marL="0" marR="0" lvl="0" indent="0" algn="ctr" rtl="1">
                        <a:lnSpc>
                          <a:spcPct val="100000"/>
                        </a:lnSpc>
                        <a:spcBef>
                          <a:spcPts val="0"/>
                        </a:spcBef>
                        <a:spcAft>
                          <a:spcPts val="0"/>
                        </a:spcAft>
                        <a:buClr>
                          <a:schemeClr val="dk1"/>
                        </a:buClr>
                        <a:buSzPts val="1800"/>
                        <a:buFont typeface="David"/>
                        <a:buNone/>
                      </a:pPr>
                      <a:r>
                        <a:rPr lang="he-IL" sz="1800" u="none" strike="noStrike" cap="none" dirty="0">
                          <a:solidFill>
                            <a:schemeClr val="dk1"/>
                          </a:solidFill>
                          <a:latin typeface="David"/>
                          <a:ea typeface="David"/>
                          <a:cs typeface="David"/>
                          <a:sym typeface="David"/>
                        </a:rPr>
                        <a:t>א'</a:t>
                      </a:r>
                      <a:r>
                        <a:rPr lang="iw-IL" sz="1800" u="none" strike="noStrike" cap="none" dirty="0">
                          <a:solidFill>
                            <a:schemeClr val="dk1"/>
                          </a:solidFill>
                          <a:latin typeface="David"/>
                          <a:ea typeface="David"/>
                          <a:cs typeface="David"/>
                          <a:sym typeface="David"/>
                        </a:rPr>
                        <a:t>	</a:t>
                      </a:r>
                      <a:endParaRPr sz="1800" u="none" strike="noStrike" cap="none" dirty="0">
                        <a:latin typeface="David"/>
                        <a:ea typeface="David"/>
                        <a:cs typeface="David"/>
                        <a:sym typeface="David"/>
                      </a:endParaRPr>
                    </a:p>
                  </a:txBody>
                  <a:tcPr marL="91450" marR="91450" marT="45725" marB="45725"/>
                </a:tc>
                <a:tc>
                  <a:txBody>
                    <a:bodyPr/>
                    <a:lstStyle/>
                    <a:p>
                      <a:pPr marL="0" marR="0" lvl="0" indent="0" algn="ctr" rtl="1">
                        <a:spcBef>
                          <a:spcPts val="0"/>
                        </a:spcBef>
                        <a:spcAft>
                          <a:spcPts val="0"/>
                        </a:spcAft>
                        <a:buNone/>
                      </a:pPr>
                      <a:r>
                        <a:rPr lang="he-IL" sz="1800" u="none" strike="noStrike" cap="none" dirty="0">
                          <a:latin typeface="David"/>
                          <a:ea typeface="David"/>
                          <a:cs typeface="David"/>
                          <a:sym typeface="David"/>
                        </a:rPr>
                        <a:t>ג'</a:t>
                      </a:r>
                      <a:endParaRPr dirty="0"/>
                    </a:p>
                  </a:txBody>
                  <a:tcPr marL="91450" marR="91450" marT="45725" marB="45725"/>
                </a:tc>
                <a:tc>
                  <a:txBody>
                    <a:bodyPr/>
                    <a:lstStyle/>
                    <a:p>
                      <a:pPr marL="0" marR="0" lvl="0" indent="0" algn="ctr" rtl="1">
                        <a:lnSpc>
                          <a:spcPct val="100000"/>
                        </a:lnSpc>
                        <a:spcBef>
                          <a:spcPts val="0"/>
                        </a:spcBef>
                        <a:spcAft>
                          <a:spcPts val="0"/>
                        </a:spcAft>
                        <a:buClr>
                          <a:schemeClr val="dk1"/>
                        </a:buClr>
                        <a:buSzPts val="1800"/>
                        <a:buFont typeface="David"/>
                        <a:buNone/>
                      </a:pPr>
                      <a:r>
                        <a:rPr lang="he-IL" sz="1800" u="none" strike="noStrike" cap="none" dirty="0">
                          <a:solidFill>
                            <a:schemeClr val="dk1"/>
                          </a:solidFill>
                          <a:latin typeface="David"/>
                          <a:ea typeface="David"/>
                          <a:cs typeface="David"/>
                          <a:sym typeface="David"/>
                        </a:rPr>
                        <a:t>10:00-12:00</a:t>
                      </a:r>
                      <a:endParaRPr sz="1800" u="none" strike="noStrike" cap="none" dirty="0">
                        <a:latin typeface="David"/>
                        <a:ea typeface="David"/>
                        <a:cs typeface="David"/>
                        <a:sym typeface="David"/>
                      </a:endParaRPr>
                    </a:p>
                  </a:txBody>
                  <a:tcPr marL="91450" marR="91450" marT="45725" marB="45725"/>
                </a:tc>
                <a:extLst>
                  <a:ext uri="{0D108BD9-81ED-4DB2-BD59-A6C34878D82A}">
                    <a16:rowId xmlns:a16="http://schemas.microsoft.com/office/drawing/2014/main" val="10004"/>
                  </a:ext>
                </a:extLst>
              </a:tr>
              <a:tr h="650419">
                <a:tc>
                  <a:txBody>
                    <a:bodyPr/>
                    <a:lstStyle/>
                    <a:p>
                      <a:pPr marL="0" marR="0" lvl="0" indent="0" algn="r" rtl="1">
                        <a:lnSpc>
                          <a:spcPct val="100000"/>
                        </a:lnSpc>
                        <a:spcBef>
                          <a:spcPts val="0"/>
                        </a:spcBef>
                        <a:spcAft>
                          <a:spcPts val="0"/>
                        </a:spcAft>
                        <a:buClr>
                          <a:schemeClr val="dk1"/>
                        </a:buClr>
                        <a:buSzPts val="1800"/>
                        <a:buFont typeface="David"/>
                        <a:buNone/>
                      </a:pPr>
                      <a:r>
                        <a:rPr lang="iw-IL" sz="1800" u="none" strike="noStrike" cap="none" dirty="0">
                          <a:solidFill>
                            <a:schemeClr val="dk1"/>
                          </a:solidFill>
                          <a:latin typeface="David"/>
                          <a:ea typeface="David"/>
                          <a:cs typeface="David"/>
                          <a:sym typeface="David"/>
                        </a:rPr>
                        <a:t>היסטוריה של עם ישראל</a:t>
                      </a:r>
                      <a:endParaRPr lang="he-IL" sz="1800" u="none" strike="noStrike" cap="none" dirty="0">
                        <a:solidFill>
                          <a:schemeClr val="dk1"/>
                        </a:solidFill>
                        <a:latin typeface="David"/>
                        <a:ea typeface="David"/>
                        <a:cs typeface="David"/>
                        <a:sym typeface="David"/>
                      </a:endParaRPr>
                    </a:p>
                    <a:p>
                      <a:pPr marL="0" marR="0" lvl="0" indent="0" algn="r" rtl="1">
                        <a:lnSpc>
                          <a:spcPct val="100000"/>
                        </a:lnSpc>
                        <a:spcBef>
                          <a:spcPts val="0"/>
                        </a:spcBef>
                        <a:spcAft>
                          <a:spcPts val="0"/>
                        </a:spcAft>
                        <a:buClr>
                          <a:schemeClr val="dk1"/>
                        </a:buClr>
                        <a:buSzPts val="1800"/>
                        <a:buFont typeface="David"/>
                        <a:buNone/>
                      </a:pPr>
                      <a:r>
                        <a:rPr lang="he-IL" sz="1800" u="none" strike="noStrike" cap="none" dirty="0">
                          <a:solidFill>
                            <a:schemeClr val="dk1"/>
                          </a:solidFill>
                          <a:latin typeface="David"/>
                          <a:ea typeface="David"/>
                          <a:cs typeface="David"/>
                          <a:sym typeface="David"/>
                        </a:rPr>
                        <a:t> 125-1-0122</a:t>
                      </a:r>
                      <a:endParaRPr dirty="0"/>
                    </a:p>
                  </a:txBody>
                  <a:tcPr marL="91450" marR="91450" marT="45725" marB="45725"/>
                </a:tc>
                <a:tc>
                  <a:txBody>
                    <a:bodyPr/>
                    <a:lstStyle/>
                    <a:p>
                      <a:pPr marL="0" marR="0" lvl="0" indent="0" algn="r" rtl="1">
                        <a:lnSpc>
                          <a:spcPct val="100000"/>
                        </a:lnSpc>
                        <a:spcBef>
                          <a:spcPts val="0"/>
                        </a:spcBef>
                        <a:spcAft>
                          <a:spcPts val="0"/>
                        </a:spcAft>
                        <a:buClr>
                          <a:schemeClr val="dk1"/>
                        </a:buClr>
                        <a:buSzPts val="1800"/>
                        <a:buFont typeface="David"/>
                        <a:buNone/>
                      </a:pPr>
                      <a:r>
                        <a:rPr lang="he-IL" sz="1800" u="none" strike="noStrike" cap="none" dirty="0">
                          <a:latin typeface="David"/>
                          <a:ea typeface="David"/>
                          <a:cs typeface="David"/>
                          <a:sym typeface="David"/>
                        </a:rPr>
                        <a:t>רפורמה? ליברליות מול שמרנות ביהדות המודרנית.</a:t>
                      </a:r>
                      <a:endParaRPr sz="1800" u="none" strike="noStrike" cap="none" dirty="0">
                        <a:latin typeface="David"/>
                        <a:ea typeface="David"/>
                        <a:cs typeface="David"/>
                        <a:sym typeface="David"/>
                      </a:endParaRPr>
                    </a:p>
                  </a:txBody>
                  <a:tcPr marL="91450" marR="91450" marT="45725" marB="45725"/>
                </a:tc>
                <a:tc>
                  <a:txBody>
                    <a:bodyPr/>
                    <a:lstStyle/>
                    <a:p>
                      <a:pPr marL="0" marR="0" lvl="0" indent="0" algn="ctr" rtl="1">
                        <a:spcBef>
                          <a:spcPts val="0"/>
                        </a:spcBef>
                        <a:spcAft>
                          <a:spcPts val="0"/>
                        </a:spcAft>
                        <a:buNone/>
                      </a:pPr>
                      <a:r>
                        <a:rPr lang="he-IL" sz="1800" u="none" strike="noStrike" cap="none" dirty="0">
                          <a:solidFill>
                            <a:schemeClr val="dk1"/>
                          </a:solidFill>
                          <a:latin typeface="David"/>
                          <a:ea typeface="David"/>
                          <a:cs typeface="David"/>
                          <a:sym typeface="David"/>
                        </a:rPr>
                        <a:t>ד"ר חנן גפני</a:t>
                      </a:r>
                      <a:endParaRPr sz="1800" u="none" strike="noStrike" cap="none" dirty="0">
                        <a:latin typeface="David"/>
                        <a:ea typeface="David"/>
                        <a:cs typeface="David"/>
                        <a:sym typeface="David"/>
                      </a:endParaRPr>
                    </a:p>
                  </a:txBody>
                  <a:tcPr marL="91450" marR="91450" marT="45725" marB="45725"/>
                </a:tc>
                <a:tc>
                  <a:txBody>
                    <a:bodyPr/>
                    <a:lstStyle/>
                    <a:p>
                      <a:pPr marL="0" marR="0" lvl="0" indent="0" algn="ctr" rtl="1">
                        <a:lnSpc>
                          <a:spcPct val="100000"/>
                        </a:lnSpc>
                        <a:spcBef>
                          <a:spcPts val="0"/>
                        </a:spcBef>
                        <a:spcAft>
                          <a:spcPts val="0"/>
                        </a:spcAft>
                        <a:buClr>
                          <a:schemeClr val="dk1"/>
                        </a:buClr>
                        <a:buSzPts val="1800"/>
                        <a:buFont typeface="David"/>
                        <a:buNone/>
                      </a:pPr>
                      <a:r>
                        <a:rPr lang="he-IL" sz="1800" u="none" strike="noStrike" cap="none" dirty="0">
                          <a:solidFill>
                            <a:schemeClr val="dk1"/>
                          </a:solidFill>
                          <a:latin typeface="David"/>
                          <a:ea typeface="David"/>
                          <a:cs typeface="David"/>
                          <a:sym typeface="David"/>
                        </a:rPr>
                        <a:t>א'</a:t>
                      </a:r>
                      <a:r>
                        <a:rPr lang="iw-IL" sz="1800" u="none" strike="noStrike" cap="none" dirty="0">
                          <a:solidFill>
                            <a:schemeClr val="dk1"/>
                          </a:solidFill>
                          <a:latin typeface="David"/>
                          <a:ea typeface="David"/>
                          <a:cs typeface="David"/>
                          <a:sym typeface="David"/>
                        </a:rPr>
                        <a:t>	</a:t>
                      </a:r>
                      <a:endParaRPr sz="1800" u="none" strike="noStrike" cap="none" dirty="0">
                        <a:latin typeface="David"/>
                        <a:ea typeface="David"/>
                        <a:cs typeface="David"/>
                        <a:sym typeface="David"/>
                      </a:endParaRPr>
                    </a:p>
                  </a:txBody>
                  <a:tcPr marL="91450" marR="91450" marT="45725" marB="45725"/>
                </a:tc>
                <a:tc>
                  <a:txBody>
                    <a:bodyPr/>
                    <a:lstStyle/>
                    <a:p>
                      <a:pPr marL="0" marR="0" lvl="0" indent="0" algn="ctr" rtl="1">
                        <a:spcBef>
                          <a:spcPts val="0"/>
                        </a:spcBef>
                        <a:spcAft>
                          <a:spcPts val="0"/>
                        </a:spcAft>
                        <a:buNone/>
                      </a:pPr>
                      <a:r>
                        <a:rPr lang="he-IL" sz="1800" dirty="0">
                          <a:latin typeface="David" panose="020E0502060401010101" pitchFamily="34" charset="-79"/>
                          <a:cs typeface="David" panose="020E0502060401010101" pitchFamily="34" charset="-79"/>
                        </a:rPr>
                        <a:t>ב'</a:t>
                      </a:r>
                      <a:endParaRPr sz="1800" dirty="0">
                        <a:latin typeface="David" panose="020E0502060401010101" pitchFamily="34" charset="-79"/>
                        <a:cs typeface="David" panose="020E0502060401010101" pitchFamily="34" charset="-79"/>
                      </a:endParaRPr>
                    </a:p>
                  </a:txBody>
                  <a:tcPr marL="91450" marR="91450" marT="45725" marB="45725"/>
                </a:tc>
                <a:tc>
                  <a:txBody>
                    <a:bodyPr/>
                    <a:lstStyle/>
                    <a:p>
                      <a:pPr marL="0" marR="0" lvl="0" indent="0" algn="ctr" rtl="1">
                        <a:lnSpc>
                          <a:spcPct val="100000"/>
                        </a:lnSpc>
                        <a:spcBef>
                          <a:spcPts val="0"/>
                        </a:spcBef>
                        <a:spcAft>
                          <a:spcPts val="0"/>
                        </a:spcAft>
                        <a:buClr>
                          <a:schemeClr val="dk1"/>
                        </a:buClr>
                        <a:buSzPts val="1800"/>
                        <a:buFont typeface="David"/>
                        <a:buNone/>
                      </a:pPr>
                      <a:r>
                        <a:rPr lang="he-IL" sz="1800" u="none" strike="noStrike" cap="none" dirty="0">
                          <a:solidFill>
                            <a:schemeClr val="dk1"/>
                          </a:solidFill>
                          <a:latin typeface="David"/>
                          <a:ea typeface="David"/>
                          <a:cs typeface="David"/>
                          <a:sym typeface="David"/>
                        </a:rPr>
                        <a:t>12:00-14:00</a:t>
                      </a:r>
                      <a:endParaRPr sz="1800" u="none" strike="noStrike" cap="none" dirty="0">
                        <a:latin typeface="David"/>
                        <a:ea typeface="David"/>
                        <a:cs typeface="David"/>
                        <a:sym typeface="David"/>
                      </a:endParaRPr>
                    </a:p>
                  </a:txBody>
                  <a:tcPr marL="91450" marR="91450" marT="45725" marB="45725"/>
                </a:tc>
                <a:extLst>
                  <a:ext uri="{0D108BD9-81ED-4DB2-BD59-A6C34878D82A}">
                    <a16:rowId xmlns:a16="http://schemas.microsoft.com/office/drawing/2014/main" val="10005"/>
                  </a:ext>
                </a:extLst>
              </a:tr>
              <a:tr h="650419">
                <a:tc>
                  <a:txBody>
                    <a:bodyPr/>
                    <a:lstStyle/>
                    <a:p>
                      <a:pPr marL="0" marR="0" lvl="0" indent="0" algn="r" rtl="1">
                        <a:lnSpc>
                          <a:spcPct val="100000"/>
                        </a:lnSpc>
                        <a:spcBef>
                          <a:spcPts val="0"/>
                        </a:spcBef>
                        <a:spcAft>
                          <a:spcPts val="0"/>
                        </a:spcAft>
                        <a:buClr>
                          <a:schemeClr val="dk1"/>
                        </a:buClr>
                        <a:buSzPts val="1800"/>
                        <a:buFont typeface="David"/>
                        <a:buNone/>
                      </a:pPr>
                      <a:r>
                        <a:rPr lang="iw-IL" sz="1800" u="none" strike="noStrike" cap="none" dirty="0">
                          <a:solidFill>
                            <a:schemeClr val="dk1"/>
                          </a:solidFill>
                          <a:latin typeface="David"/>
                          <a:ea typeface="David"/>
                          <a:cs typeface="David"/>
                          <a:sym typeface="David"/>
                        </a:rPr>
                        <a:t>היסטוריה של עם ישראל</a:t>
                      </a:r>
                      <a:r>
                        <a:rPr lang="he-IL" sz="1800" u="none" strike="noStrike" cap="none" dirty="0">
                          <a:solidFill>
                            <a:schemeClr val="dk1"/>
                          </a:solidFill>
                          <a:latin typeface="David"/>
                          <a:ea typeface="David"/>
                          <a:cs typeface="David"/>
                          <a:sym typeface="David"/>
                        </a:rPr>
                        <a:t> </a:t>
                      </a:r>
                    </a:p>
                    <a:p>
                      <a:pPr marL="0" marR="0" lvl="0" indent="0" algn="r" rtl="1">
                        <a:lnSpc>
                          <a:spcPct val="100000"/>
                        </a:lnSpc>
                        <a:spcBef>
                          <a:spcPts val="0"/>
                        </a:spcBef>
                        <a:spcAft>
                          <a:spcPts val="0"/>
                        </a:spcAft>
                        <a:buClr>
                          <a:schemeClr val="dk1"/>
                        </a:buClr>
                        <a:buSzPts val="1800"/>
                        <a:buFont typeface="David"/>
                        <a:buNone/>
                      </a:pPr>
                      <a:r>
                        <a:rPr lang="he-IL" sz="1800" u="none" strike="noStrike" cap="none" dirty="0">
                          <a:solidFill>
                            <a:schemeClr val="dk1"/>
                          </a:solidFill>
                          <a:latin typeface="David"/>
                          <a:ea typeface="David"/>
                          <a:cs typeface="David"/>
                          <a:sym typeface="David"/>
                        </a:rPr>
                        <a:t>125-1-0492</a:t>
                      </a:r>
                      <a:endParaRPr dirty="0"/>
                    </a:p>
                  </a:txBody>
                  <a:tcPr marL="91450" marR="91450" marT="45725" marB="45725"/>
                </a:tc>
                <a:tc>
                  <a:txBody>
                    <a:bodyPr/>
                    <a:lstStyle/>
                    <a:p>
                      <a:pPr marL="0" marR="0" lvl="0" indent="0" algn="r" rtl="1">
                        <a:lnSpc>
                          <a:spcPct val="100000"/>
                        </a:lnSpc>
                        <a:spcBef>
                          <a:spcPts val="0"/>
                        </a:spcBef>
                        <a:spcAft>
                          <a:spcPts val="0"/>
                        </a:spcAft>
                        <a:buClr>
                          <a:schemeClr val="dk1"/>
                        </a:buClr>
                        <a:buSzPts val="1800"/>
                        <a:buFont typeface="David"/>
                        <a:buNone/>
                      </a:pPr>
                      <a:r>
                        <a:rPr lang="he-IL" sz="1800" u="none" strike="noStrike" cap="none" dirty="0">
                          <a:latin typeface="David"/>
                          <a:ea typeface="David"/>
                          <a:cs typeface="David"/>
                          <a:sym typeface="David"/>
                        </a:rPr>
                        <a:t>חיי היום יום ב אשכנז בימי הביניים על רקע שאלות הזמן</a:t>
                      </a:r>
                    </a:p>
                  </a:txBody>
                  <a:tcPr marL="91450" marR="91450" marT="45725" marB="45725"/>
                </a:tc>
                <a:tc>
                  <a:txBody>
                    <a:bodyPr/>
                    <a:lstStyle/>
                    <a:p>
                      <a:pPr marL="0" marR="0" lvl="0" indent="0" algn="ctr" defTabSz="914400" rtl="1" eaLnBrk="1" fontAlgn="auto" latinLnBrk="0" hangingPunct="1">
                        <a:lnSpc>
                          <a:spcPct val="100000"/>
                        </a:lnSpc>
                        <a:spcBef>
                          <a:spcPts val="0"/>
                        </a:spcBef>
                        <a:spcAft>
                          <a:spcPts val="0"/>
                        </a:spcAft>
                        <a:buClr>
                          <a:srgbClr val="000000"/>
                        </a:buClr>
                        <a:buSzTx/>
                        <a:buFont typeface="Arial"/>
                        <a:buNone/>
                        <a:tabLst/>
                        <a:defRPr/>
                      </a:pPr>
                      <a:r>
                        <a:rPr lang="he-IL" sz="1800" u="none" strike="noStrike" cap="none" dirty="0">
                          <a:latin typeface="David"/>
                          <a:ea typeface="David"/>
                          <a:cs typeface="David"/>
                          <a:sym typeface="David"/>
                        </a:rPr>
                        <a:t>ד"ר חנה שחם-</a:t>
                      </a:r>
                      <a:r>
                        <a:rPr lang="he-IL" sz="1800" u="none" strike="noStrike" cap="none" dirty="0" err="1">
                          <a:latin typeface="David"/>
                          <a:ea typeface="David"/>
                          <a:cs typeface="David"/>
                          <a:sym typeface="David"/>
                        </a:rPr>
                        <a:t>רוזבי</a:t>
                      </a:r>
                      <a:endParaRPr lang="he-IL" sz="1800" u="none" strike="noStrike" cap="none" dirty="0">
                        <a:latin typeface="David"/>
                        <a:ea typeface="David"/>
                        <a:cs typeface="David"/>
                        <a:sym typeface="David"/>
                      </a:endParaRPr>
                    </a:p>
                  </a:txBody>
                  <a:tcPr marL="91450" marR="91450" marT="45725" marB="45725"/>
                </a:tc>
                <a:tc>
                  <a:txBody>
                    <a:bodyPr/>
                    <a:lstStyle/>
                    <a:p>
                      <a:pPr marL="0" marR="0" lvl="0" indent="0" algn="ctr" rtl="1">
                        <a:lnSpc>
                          <a:spcPct val="100000"/>
                        </a:lnSpc>
                        <a:spcBef>
                          <a:spcPts val="0"/>
                        </a:spcBef>
                        <a:spcAft>
                          <a:spcPts val="0"/>
                        </a:spcAft>
                        <a:buClr>
                          <a:schemeClr val="dk1"/>
                        </a:buClr>
                        <a:buSzPts val="1800"/>
                        <a:buFont typeface="David"/>
                        <a:buNone/>
                      </a:pPr>
                      <a:r>
                        <a:rPr lang="he-IL" sz="1800" u="none" strike="noStrike" cap="none" dirty="0">
                          <a:solidFill>
                            <a:schemeClr val="dk1"/>
                          </a:solidFill>
                          <a:latin typeface="David"/>
                          <a:ea typeface="David"/>
                          <a:cs typeface="David"/>
                          <a:sym typeface="David"/>
                        </a:rPr>
                        <a:t>א'</a:t>
                      </a:r>
                      <a:r>
                        <a:rPr lang="iw-IL" sz="1800" u="none" strike="noStrike" cap="none" dirty="0">
                          <a:solidFill>
                            <a:schemeClr val="dk1"/>
                          </a:solidFill>
                          <a:latin typeface="David"/>
                          <a:ea typeface="David"/>
                          <a:cs typeface="David"/>
                          <a:sym typeface="David"/>
                        </a:rPr>
                        <a:t>	</a:t>
                      </a:r>
                      <a:endParaRPr sz="1800" u="none" strike="noStrike" cap="none" dirty="0">
                        <a:latin typeface="David"/>
                        <a:ea typeface="David"/>
                        <a:cs typeface="David"/>
                        <a:sym typeface="David"/>
                      </a:endParaRPr>
                    </a:p>
                  </a:txBody>
                  <a:tcPr marL="91450" marR="91450" marT="45725" marB="45725"/>
                </a:tc>
                <a:tc>
                  <a:txBody>
                    <a:bodyPr/>
                    <a:lstStyle/>
                    <a:p>
                      <a:pPr marL="0" marR="0" lvl="0" indent="0" algn="ctr" rtl="1">
                        <a:spcBef>
                          <a:spcPts val="0"/>
                        </a:spcBef>
                        <a:spcAft>
                          <a:spcPts val="0"/>
                        </a:spcAft>
                        <a:buNone/>
                      </a:pPr>
                      <a:r>
                        <a:rPr lang="he-IL" sz="1800" dirty="0">
                          <a:latin typeface="David" panose="020E0502060401010101" pitchFamily="34" charset="-79"/>
                          <a:cs typeface="David" panose="020E0502060401010101" pitchFamily="34" charset="-79"/>
                        </a:rPr>
                        <a:t>ב'</a:t>
                      </a:r>
                      <a:endParaRPr sz="1800" dirty="0">
                        <a:latin typeface="David" panose="020E0502060401010101" pitchFamily="34" charset="-79"/>
                        <a:cs typeface="David" panose="020E0502060401010101" pitchFamily="34" charset="-79"/>
                      </a:endParaRPr>
                    </a:p>
                  </a:txBody>
                  <a:tcPr marL="91450" marR="91450" marT="45725" marB="45725"/>
                </a:tc>
                <a:tc>
                  <a:txBody>
                    <a:bodyPr/>
                    <a:lstStyle/>
                    <a:p>
                      <a:pPr marL="0" marR="0" lvl="0" indent="0" algn="ctr" rtl="1">
                        <a:lnSpc>
                          <a:spcPct val="100000"/>
                        </a:lnSpc>
                        <a:spcBef>
                          <a:spcPts val="0"/>
                        </a:spcBef>
                        <a:spcAft>
                          <a:spcPts val="0"/>
                        </a:spcAft>
                        <a:buClr>
                          <a:schemeClr val="dk1"/>
                        </a:buClr>
                        <a:buSzPts val="1800"/>
                        <a:buFont typeface="David"/>
                        <a:buNone/>
                      </a:pPr>
                      <a:r>
                        <a:rPr lang="he-IL" sz="1800" u="none" strike="noStrike" cap="none" dirty="0">
                          <a:solidFill>
                            <a:schemeClr val="dk1"/>
                          </a:solidFill>
                          <a:latin typeface="David"/>
                          <a:ea typeface="David"/>
                          <a:cs typeface="David"/>
                          <a:sym typeface="David"/>
                        </a:rPr>
                        <a:t>08-10</a:t>
                      </a:r>
                      <a:endParaRPr sz="1800" u="none" strike="noStrike" cap="none" dirty="0">
                        <a:latin typeface="David"/>
                        <a:ea typeface="David"/>
                        <a:cs typeface="David"/>
                        <a:sym typeface="David"/>
                      </a:endParaRPr>
                    </a:p>
                  </a:txBody>
                  <a:tcPr marL="91450" marR="91450" marT="45725" marB="45725"/>
                </a:tc>
                <a:extLst>
                  <a:ext uri="{0D108BD9-81ED-4DB2-BD59-A6C34878D82A}">
                    <a16:rowId xmlns:a16="http://schemas.microsoft.com/office/drawing/2014/main" val="3865061008"/>
                  </a:ext>
                </a:extLst>
              </a:tr>
            </a:tbl>
          </a:graphicData>
        </a:graphic>
      </p:graphicFrame>
      <p:graphicFrame>
        <p:nvGraphicFramePr>
          <p:cNvPr id="5" name="טבלה 4"/>
          <p:cNvGraphicFramePr>
            <a:graphicFrameLocks noGrp="1"/>
          </p:cNvGraphicFramePr>
          <p:nvPr/>
        </p:nvGraphicFramePr>
        <p:xfrm>
          <a:off x="386548" y="189840"/>
          <a:ext cx="6336704" cy="883920"/>
        </p:xfrm>
        <a:graphic>
          <a:graphicData uri="http://schemas.openxmlformats.org/drawingml/2006/table">
            <a:tbl>
              <a:tblPr rtl="1" firstRow="1" bandRow="1">
                <a:tableStyleId>{93296810-A885-4BE3-A3E7-6D5BEEA58F35}</a:tableStyleId>
              </a:tblPr>
              <a:tblGrid>
                <a:gridCol w="6336704">
                  <a:extLst>
                    <a:ext uri="{9D8B030D-6E8A-4147-A177-3AD203B41FA5}">
                      <a16:colId xmlns:a16="http://schemas.microsoft.com/office/drawing/2014/main" val="20000"/>
                    </a:ext>
                  </a:extLst>
                </a:gridCol>
              </a:tblGrid>
              <a:tr h="357692">
                <a:tc>
                  <a:txBody>
                    <a:bodyPr/>
                    <a:lstStyle/>
                    <a:p>
                      <a:pPr algn="ctr" rtl="1"/>
                      <a:r>
                        <a:rPr lang="he-IL" sz="2800" dirty="0">
                          <a:latin typeface="David" panose="020E0502060401010101" pitchFamily="34" charset="-79"/>
                          <a:cs typeface="David" panose="020E0502060401010101" pitchFamily="34" charset="-79"/>
                        </a:rPr>
                        <a:t>סמסטר א</a:t>
                      </a:r>
                    </a:p>
                  </a:txBody>
                  <a:tcPr/>
                </a:tc>
                <a:extLst>
                  <a:ext uri="{0D108BD9-81ED-4DB2-BD59-A6C34878D82A}">
                    <a16:rowId xmlns:a16="http://schemas.microsoft.com/office/drawing/2014/main" val="10000"/>
                  </a:ext>
                </a:extLst>
              </a:tr>
              <a:tr h="290379">
                <a:tc>
                  <a:txBody>
                    <a:bodyPr/>
                    <a:lstStyle/>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pic>
        <p:nvPicPr>
          <p:cNvPr id="1026"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7820577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1939779267"/>
              </p:ext>
            </p:extLst>
          </p:nvPr>
        </p:nvGraphicFramePr>
        <p:xfrm>
          <a:off x="1829526" y="1268762"/>
          <a:ext cx="8640961" cy="1373995"/>
        </p:xfrm>
        <a:graphic>
          <a:graphicData uri="http://schemas.openxmlformats.org/drawingml/2006/table">
            <a:tbl>
              <a:tblPr rtl="1" firstRow="1" bandRow="1">
                <a:tableStyleId>{E8B1032C-EA38-4F05-BA0D-38AFFFC7BED3}</a:tableStyleId>
              </a:tblPr>
              <a:tblGrid>
                <a:gridCol w="1963922">
                  <a:extLst>
                    <a:ext uri="{9D8B030D-6E8A-4147-A177-3AD203B41FA5}">
                      <a16:colId xmlns:a16="http://schemas.microsoft.com/office/drawing/2014/main" val="20000"/>
                    </a:ext>
                  </a:extLst>
                </a:gridCol>
                <a:gridCol w="2617611">
                  <a:extLst>
                    <a:ext uri="{9D8B030D-6E8A-4147-A177-3AD203B41FA5}">
                      <a16:colId xmlns:a16="http://schemas.microsoft.com/office/drawing/2014/main" val="20001"/>
                    </a:ext>
                  </a:extLst>
                </a:gridCol>
                <a:gridCol w="2106791">
                  <a:extLst>
                    <a:ext uri="{9D8B030D-6E8A-4147-A177-3AD203B41FA5}">
                      <a16:colId xmlns:a16="http://schemas.microsoft.com/office/drawing/2014/main" val="20002"/>
                    </a:ext>
                  </a:extLst>
                </a:gridCol>
                <a:gridCol w="495439">
                  <a:extLst>
                    <a:ext uri="{9D8B030D-6E8A-4147-A177-3AD203B41FA5}">
                      <a16:colId xmlns:a16="http://schemas.microsoft.com/office/drawing/2014/main" val="20003"/>
                    </a:ext>
                  </a:extLst>
                </a:gridCol>
                <a:gridCol w="530419">
                  <a:extLst>
                    <a:ext uri="{9D8B030D-6E8A-4147-A177-3AD203B41FA5}">
                      <a16:colId xmlns:a16="http://schemas.microsoft.com/office/drawing/2014/main" val="20004"/>
                    </a:ext>
                  </a:extLst>
                </a:gridCol>
                <a:gridCol w="926779">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שם הקורס</a:t>
                      </a:r>
                    </a:p>
                  </a:txBody>
                  <a:tcPr marL="68580" marR="68580"/>
                </a:tc>
                <a:tc>
                  <a:txBody>
                    <a:bodyPr/>
                    <a:lstStyle/>
                    <a:p>
                      <a:pPr rtl="1"/>
                      <a:r>
                        <a:rPr lang="he-IL" dirty="0">
                          <a:latin typeface="David" panose="020E0502060401010101" pitchFamily="34" charset="-79"/>
                          <a:cs typeface="David" panose="020E0502060401010101" pitchFamily="34" charset="-79"/>
                        </a:rPr>
                        <a:t>מרצה</a:t>
                      </a:r>
                    </a:p>
                  </a:txBody>
                  <a:tcPr marL="68580" marR="68580"/>
                </a:tc>
                <a:tc>
                  <a:txBody>
                    <a:bodyPr/>
                    <a:lstStyle/>
                    <a:p>
                      <a:pPr rtl="1"/>
                      <a:r>
                        <a:rPr lang="he-IL" dirty="0">
                          <a:latin typeface="David" panose="020E0502060401010101" pitchFamily="34" charset="-79"/>
                          <a:cs typeface="David" panose="020E0502060401010101" pitchFamily="34" charset="-79"/>
                        </a:rPr>
                        <a:t>סמס'</a:t>
                      </a:r>
                    </a:p>
                  </a:txBody>
                  <a:tcPr marL="68580" marR="68580"/>
                </a:tc>
                <a:tc>
                  <a:txBody>
                    <a:bodyPr/>
                    <a:lstStyle/>
                    <a:p>
                      <a:pPr rtl="1"/>
                      <a:r>
                        <a:rPr lang="he-IL" dirty="0">
                          <a:latin typeface="David" panose="020E0502060401010101" pitchFamily="34" charset="-79"/>
                          <a:cs typeface="David" panose="020E0502060401010101" pitchFamily="34" charset="-79"/>
                        </a:rPr>
                        <a:t>יום</a:t>
                      </a:r>
                    </a:p>
                  </a:txBody>
                  <a:tcPr marL="68580" marR="68580"/>
                </a:tc>
                <a:tc>
                  <a:txBody>
                    <a:bodyPr/>
                    <a:lstStyle/>
                    <a:p>
                      <a:pPr rtl="1"/>
                      <a:r>
                        <a:rPr lang="he-IL" dirty="0">
                          <a:latin typeface="David" panose="020E0502060401010101" pitchFamily="34" charset="-79"/>
                          <a:cs typeface="David" panose="020E0502060401010101" pitchFamily="34" charset="-79"/>
                        </a:rPr>
                        <a:t>שעה</a:t>
                      </a:r>
                    </a:p>
                  </a:txBody>
                  <a:tcPr marL="68580" marR="68580"/>
                </a:tc>
                <a:extLst>
                  <a:ext uri="{0D108BD9-81ED-4DB2-BD59-A6C34878D82A}">
                    <a16:rowId xmlns:a16="http://schemas.microsoft.com/office/drawing/2014/main" val="10000"/>
                  </a:ext>
                </a:extLst>
              </a:tr>
              <a:tr h="733915">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126-1-322</a:t>
                      </a:r>
                    </a:p>
                  </a:txBody>
                  <a:tcPr marL="68580" marR="68580"/>
                </a:tc>
                <a:tc>
                  <a:txBody>
                    <a:bodyPr/>
                    <a:lstStyle/>
                    <a:p>
                      <a:pPr rtl="1"/>
                      <a:r>
                        <a:rPr lang="he-IL" dirty="0">
                          <a:latin typeface="David" panose="020E0502060401010101" pitchFamily="34" charset="-79"/>
                          <a:cs typeface="David" panose="020E0502060401010101" pitchFamily="34" charset="-79"/>
                        </a:rPr>
                        <a:t>ישו האדם והאל ביהדות העתיקה </a:t>
                      </a:r>
                      <a:r>
                        <a:rPr lang="he-IL" b="1" dirty="0">
                          <a:latin typeface="David" panose="020E0502060401010101" pitchFamily="34" charset="-79"/>
                          <a:cs typeface="David" panose="020E0502060401010101" pitchFamily="34" charset="-79"/>
                        </a:rPr>
                        <a:t>(נלמד באנגלית)</a:t>
                      </a:r>
                    </a:p>
                  </a:txBody>
                  <a:tcPr marL="68580" marR="68580"/>
                </a:tc>
                <a:tc>
                  <a:txBody>
                    <a:bodyPr/>
                    <a:lstStyle/>
                    <a:p>
                      <a:pPr rtl="1"/>
                      <a:r>
                        <a:rPr lang="he-IL" dirty="0">
                          <a:latin typeface="David" panose="020E0502060401010101" pitchFamily="34" charset="-79"/>
                          <a:cs typeface="David" panose="020E0502060401010101" pitchFamily="34" charset="-79"/>
                        </a:rPr>
                        <a:t>פרופ' מיכל בר-אשר סיגל</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ג</a:t>
                      </a:r>
                    </a:p>
                  </a:txBody>
                  <a:tcPr marL="68580" marR="68580"/>
                </a:tc>
                <a:tc>
                  <a:txBody>
                    <a:bodyPr/>
                    <a:lstStyle/>
                    <a:p>
                      <a:pPr rtl="1"/>
                      <a:r>
                        <a:rPr lang="he-IL" dirty="0">
                          <a:latin typeface="David" panose="020E0502060401010101" pitchFamily="34" charset="-79"/>
                          <a:cs typeface="David" panose="020E0502060401010101" pitchFamily="34" charset="-79"/>
                        </a:rPr>
                        <a:t>10-12</a:t>
                      </a:r>
                    </a:p>
                  </a:txBody>
                  <a:tcPr marL="68580" marR="68580"/>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974946" y="2852937"/>
          <a:ext cx="5510942" cy="4195723"/>
        </p:xfrm>
        <a:graphic>
          <a:graphicData uri="http://schemas.openxmlformats.org/drawingml/2006/table">
            <a:tbl>
              <a:tblPr rtl="1" firstRow="1" bandRow="1">
                <a:tableStyleId>{93296810-A885-4BE3-A3E7-6D5BEEA58F35}</a:tableStyleId>
              </a:tblPr>
              <a:tblGrid>
                <a:gridCol w="5510942">
                  <a:extLst>
                    <a:ext uri="{9D8B030D-6E8A-4147-A177-3AD203B41FA5}">
                      <a16:colId xmlns:a16="http://schemas.microsoft.com/office/drawing/2014/main" val="20000"/>
                    </a:ext>
                  </a:extLst>
                </a:gridCol>
              </a:tblGrid>
              <a:tr h="53812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marL="68580" marR="68580"/>
                </a:tc>
                <a:extLst>
                  <a:ext uri="{0D108BD9-81ED-4DB2-BD59-A6C34878D82A}">
                    <a16:rowId xmlns:a16="http://schemas.microsoft.com/office/drawing/2014/main" val="10000"/>
                  </a:ext>
                </a:extLst>
              </a:tr>
              <a:tr h="2876686">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800" b="1" kern="1200" dirty="0">
                          <a:solidFill>
                            <a:schemeClr val="dk1"/>
                          </a:solidFill>
                          <a:effectLst/>
                          <a:latin typeface="David" panose="020E0502060401010101" pitchFamily="34" charset="-79"/>
                          <a:ea typeface="+mn-ea"/>
                          <a:cs typeface="David" panose="020E0502060401010101" pitchFamily="34" charset="-79"/>
                        </a:rPr>
                        <a:t>הקורס נלמד בשפה האנגלית.</a:t>
                      </a:r>
                    </a:p>
                    <a:p>
                      <a:pPr marL="0" marR="0" lvl="0" indent="0" algn="r" defTabSz="914400" rtl="1" eaLnBrk="1" fontAlgn="auto" latinLnBrk="0" hangingPunct="1">
                        <a:lnSpc>
                          <a:spcPct val="100000"/>
                        </a:lnSpc>
                        <a:spcBef>
                          <a:spcPts val="0"/>
                        </a:spcBef>
                        <a:spcAft>
                          <a:spcPts val="0"/>
                        </a:spcAft>
                        <a:buClrTx/>
                        <a:buSzTx/>
                        <a:buFontTx/>
                        <a:buNone/>
                        <a:tabLst/>
                        <a:defRPr/>
                      </a:pPr>
                      <a:r>
                        <a:rPr lang="he-IL" sz="1800" kern="1200" dirty="0">
                          <a:solidFill>
                            <a:schemeClr val="dk1"/>
                          </a:solidFill>
                          <a:effectLst/>
                          <a:latin typeface="David" panose="020E0502060401010101" pitchFamily="34" charset="-79"/>
                          <a:ea typeface="+mn-ea"/>
                          <a:cs typeface="David" panose="020E0502060401010101" pitchFamily="34" charset="-79"/>
                        </a:rPr>
                        <a:t>מי היה ישו? מה אנחנו יודעים על חייו ואיך? מה חשבו מאמיניו עליו לאורך ההיסטוריה ואיך תפיסות אלו השפיעו על ההיסטוריה האנושית במזרח ובמערב? הקורס יעסוק בבן המאה הראשונה שנצלב והפך למשיח ואל בעיני מאמינים רבים מאז המאות הראשונות לספירה ועד לימינו אנו. נלמד על המקורות הכתובים ממנו נבנית דמותו ההיסטורית, כמו גם על הדרכים בהם דמותו מוצגת במקורות נוצריים לצד מקורות שאינם נוצריים, ובראשם, ספרות חז"ל. מתוך עיון משווה בטקסטים מן המאה הראשונה לספירה ועד המאה הששית, מאזורים גאוגרפיים שונים, עולה התמונה המורכבת של דמותו כמו גם יחסי היהודים והנוצרים אליה</a:t>
                      </a:r>
                      <a:r>
                        <a:rPr lang="en-US" sz="1800" kern="1200" dirty="0">
                          <a:solidFill>
                            <a:schemeClr val="dk1"/>
                          </a:solidFill>
                          <a:effectLst/>
                          <a:latin typeface="David" panose="020E0502060401010101" pitchFamily="34" charset="-79"/>
                          <a:ea typeface="+mn-ea"/>
                          <a:cs typeface="David" panose="020E0502060401010101" pitchFamily="34" charset="-79"/>
                        </a:rPr>
                        <a:t>.</a:t>
                      </a:r>
                      <a:endParaRPr lang="en-IL" sz="1800" kern="1200" dirty="0">
                        <a:solidFill>
                          <a:schemeClr val="dk1"/>
                        </a:solidFill>
                        <a:effectLst/>
                        <a:latin typeface="David" panose="020E0502060401010101" pitchFamily="34" charset="-79"/>
                        <a:ea typeface="+mn-ea"/>
                        <a:cs typeface="David" panose="020E0502060401010101" pitchFamily="34" charset="-79"/>
                      </a:endParaRPr>
                    </a:p>
                    <a:p>
                      <a:pPr rtl="1"/>
                      <a:endParaRPr lang="en-US" sz="1800" kern="1200" dirty="0">
                        <a:solidFill>
                          <a:schemeClr val="dk1"/>
                        </a:solidFill>
                        <a:effectLst/>
                        <a:latin typeface="David" panose="020E0502060401010101" pitchFamily="34" charset="-79"/>
                        <a:ea typeface="+mn-ea"/>
                        <a:cs typeface="David" panose="020E0502060401010101" pitchFamily="34" charset="-79"/>
                      </a:endParaRPr>
                    </a:p>
                  </a:txBody>
                  <a:tcPr marL="68580" marR="68580"/>
                </a:tc>
                <a:extLst>
                  <a:ext uri="{0D108BD9-81ED-4DB2-BD59-A6C34878D82A}">
                    <a16:rowId xmlns:a16="http://schemas.microsoft.com/office/drawing/2014/main" val="10001"/>
                  </a:ext>
                </a:extLst>
              </a:tr>
            </a:tbl>
          </a:graphicData>
        </a:graphic>
      </p:graphicFrame>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6241" y="77567"/>
            <a:ext cx="2240756"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5346024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1829526" y="1268762"/>
          <a:ext cx="8640961" cy="1373995"/>
        </p:xfrm>
        <a:graphic>
          <a:graphicData uri="http://schemas.openxmlformats.org/drawingml/2006/table">
            <a:tbl>
              <a:tblPr rtl="1" firstRow="1" bandRow="1">
                <a:tableStyleId>{E8B1032C-EA38-4F05-BA0D-38AFFFC7BED3}</a:tableStyleId>
              </a:tblPr>
              <a:tblGrid>
                <a:gridCol w="1963922">
                  <a:extLst>
                    <a:ext uri="{9D8B030D-6E8A-4147-A177-3AD203B41FA5}">
                      <a16:colId xmlns:a16="http://schemas.microsoft.com/office/drawing/2014/main" val="20000"/>
                    </a:ext>
                  </a:extLst>
                </a:gridCol>
                <a:gridCol w="2617611">
                  <a:extLst>
                    <a:ext uri="{9D8B030D-6E8A-4147-A177-3AD203B41FA5}">
                      <a16:colId xmlns:a16="http://schemas.microsoft.com/office/drawing/2014/main" val="20001"/>
                    </a:ext>
                  </a:extLst>
                </a:gridCol>
                <a:gridCol w="2106791">
                  <a:extLst>
                    <a:ext uri="{9D8B030D-6E8A-4147-A177-3AD203B41FA5}">
                      <a16:colId xmlns:a16="http://schemas.microsoft.com/office/drawing/2014/main" val="20002"/>
                    </a:ext>
                  </a:extLst>
                </a:gridCol>
                <a:gridCol w="495439">
                  <a:extLst>
                    <a:ext uri="{9D8B030D-6E8A-4147-A177-3AD203B41FA5}">
                      <a16:colId xmlns:a16="http://schemas.microsoft.com/office/drawing/2014/main" val="20003"/>
                    </a:ext>
                  </a:extLst>
                </a:gridCol>
                <a:gridCol w="353084">
                  <a:extLst>
                    <a:ext uri="{9D8B030D-6E8A-4147-A177-3AD203B41FA5}">
                      <a16:colId xmlns:a16="http://schemas.microsoft.com/office/drawing/2014/main" val="20004"/>
                    </a:ext>
                  </a:extLst>
                </a:gridCol>
                <a:gridCol w="1104114">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שם הקורס</a:t>
                      </a:r>
                    </a:p>
                  </a:txBody>
                  <a:tcPr marL="68580" marR="68580"/>
                </a:tc>
                <a:tc>
                  <a:txBody>
                    <a:bodyPr/>
                    <a:lstStyle/>
                    <a:p>
                      <a:pPr rtl="1"/>
                      <a:r>
                        <a:rPr lang="he-IL" dirty="0">
                          <a:latin typeface="David" panose="020E0502060401010101" pitchFamily="34" charset="-79"/>
                          <a:cs typeface="David" panose="020E0502060401010101" pitchFamily="34" charset="-79"/>
                        </a:rPr>
                        <a:t>מרצה</a:t>
                      </a:r>
                    </a:p>
                  </a:txBody>
                  <a:tcPr marL="68580" marR="68580"/>
                </a:tc>
                <a:tc>
                  <a:txBody>
                    <a:bodyPr/>
                    <a:lstStyle/>
                    <a:p>
                      <a:pPr rtl="1"/>
                      <a:r>
                        <a:rPr lang="he-IL" dirty="0">
                          <a:latin typeface="David" panose="020E0502060401010101" pitchFamily="34" charset="-79"/>
                          <a:cs typeface="David" panose="020E0502060401010101" pitchFamily="34" charset="-79"/>
                        </a:rPr>
                        <a:t>סמס'</a:t>
                      </a:r>
                    </a:p>
                  </a:txBody>
                  <a:tcPr marL="68580" marR="68580"/>
                </a:tc>
                <a:tc>
                  <a:txBody>
                    <a:bodyPr/>
                    <a:lstStyle/>
                    <a:p>
                      <a:pPr rtl="1"/>
                      <a:r>
                        <a:rPr lang="he-IL" dirty="0">
                          <a:latin typeface="David" panose="020E0502060401010101" pitchFamily="34" charset="-79"/>
                          <a:cs typeface="David" panose="020E0502060401010101" pitchFamily="34" charset="-79"/>
                        </a:rPr>
                        <a:t>יום</a:t>
                      </a:r>
                    </a:p>
                  </a:txBody>
                  <a:tcPr marL="68580" marR="68580"/>
                </a:tc>
                <a:tc>
                  <a:txBody>
                    <a:bodyPr/>
                    <a:lstStyle/>
                    <a:p>
                      <a:pPr rtl="1"/>
                      <a:r>
                        <a:rPr lang="he-IL" dirty="0">
                          <a:latin typeface="David" panose="020E0502060401010101" pitchFamily="34" charset="-79"/>
                          <a:cs typeface="David" panose="020E0502060401010101" pitchFamily="34" charset="-79"/>
                        </a:rPr>
                        <a:t>שעה</a:t>
                      </a:r>
                    </a:p>
                  </a:txBody>
                  <a:tcPr marL="68580" marR="68580"/>
                </a:tc>
                <a:extLst>
                  <a:ext uri="{0D108BD9-81ED-4DB2-BD59-A6C34878D82A}">
                    <a16:rowId xmlns:a16="http://schemas.microsoft.com/office/drawing/2014/main" val="10000"/>
                  </a:ext>
                </a:extLst>
              </a:tr>
              <a:tr h="733915">
                <a:tc>
                  <a:txBody>
                    <a:bodyPr/>
                    <a:lstStyle/>
                    <a:p>
                      <a:pPr rtl="1"/>
                      <a:r>
                        <a:rPr lang="he-IL" dirty="0">
                          <a:latin typeface="David" panose="020E0502060401010101" pitchFamily="34" charset="-79"/>
                          <a:cs typeface="David" panose="020E0502060401010101" pitchFamily="34" charset="-79"/>
                        </a:rPr>
                        <a:t>מחשבת ישראל</a:t>
                      </a:r>
                    </a:p>
                    <a:p>
                      <a:pPr rtl="1"/>
                      <a:r>
                        <a:rPr lang="en-US" dirty="0">
                          <a:latin typeface="David" panose="020E0502060401010101" pitchFamily="34" charset="-79"/>
                          <a:cs typeface="David" panose="020E0502060401010101" pitchFamily="34" charset="-79"/>
                        </a:rPr>
                        <a:t>126-1-0088</a:t>
                      </a:r>
                    </a:p>
                  </a:txBody>
                  <a:tcPr marL="68580" marR="68580"/>
                </a:tc>
                <a:tc>
                  <a:txBody>
                    <a:bodyPr/>
                    <a:lstStyle/>
                    <a:p>
                      <a:pPr rtl="1"/>
                      <a:r>
                        <a:rPr lang="he-IL" dirty="0">
                          <a:latin typeface="David" panose="020E0502060401010101" pitchFamily="34" charset="-79"/>
                          <a:cs typeface="David" panose="020E0502060401010101" pitchFamily="34" charset="-79"/>
                        </a:rPr>
                        <a:t>גיבורי המקרא בעיני חז"ל</a:t>
                      </a:r>
                    </a:p>
                  </a:txBody>
                  <a:tcPr marL="68580" marR="68580"/>
                </a:tc>
                <a:tc>
                  <a:txBody>
                    <a:bodyPr/>
                    <a:lstStyle/>
                    <a:p>
                      <a:pPr rtl="1"/>
                      <a:r>
                        <a:rPr lang="he-IL" dirty="0">
                          <a:latin typeface="David" panose="020E0502060401010101" pitchFamily="34" charset="-79"/>
                          <a:cs typeface="David" panose="020E0502060401010101" pitchFamily="34" charset="-79"/>
                        </a:rPr>
                        <a:t>ד"ר עדיאל</a:t>
                      </a:r>
                      <a:r>
                        <a:rPr lang="he-IL" baseline="0" dirty="0">
                          <a:latin typeface="David" panose="020E0502060401010101" pitchFamily="34" charset="-79"/>
                          <a:cs typeface="David" panose="020E0502060401010101" pitchFamily="34" charset="-79"/>
                        </a:rPr>
                        <a:t> קדרי</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14-16</a:t>
                      </a:r>
                    </a:p>
                  </a:txBody>
                  <a:tcPr marL="68580" marR="68580"/>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974947" y="2852937"/>
          <a:ext cx="5546991" cy="3414809"/>
        </p:xfrm>
        <a:graphic>
          <a:graphicData uri="http://schemas.openxmlformats.org/drawingml/2006/table">
            <a:tbl>
              <a:tblPr rtl="1" firstRow="1" bandRow="1">
                <a:tableStyleId>{93296810-A885-4BE3-A3E7-6D5BEEA58F35}</a:tableStyleId>
              </a:tblPr>
              <a:tblGrid>
                <a:gridCol w="5546991">
                  <a:extLst>
                    <a:ext uri="{9D8B030D-6E8A-4147-A177-3AD203B41FA5}">
                      <a16:colId xmlns:a16="http://schemas.microsoft.com/office/drawing/2014/main" val="20000"/>
                    </a:ext>
                  </a:extLst>
                </a:gridCol>
              </a:tblGrid>
              <a:tr h="53812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marL="68580" marR="68580"/>
                </a:tc>
                <a:extLst>
                  <a:ext uri="{0D108BD9-81ED-4DB2-BD59-A6C34878D82A}">
                    <a16:rowId xmlns:a16="http://schemas.microsoft.com/office/drawing/2014/main" val="10000"/>
                  </a:ext>
                </a:extLst>
              </a:tr>
              <a:tr h="2876686">
                <a:tc>
                  <a:txBody>
                    <a:bodyPr/>
                    <a:lstStyle/>
                    <a:p>
                      <a:pPr rtl="1"/>
                      <a:r>
                        <a:rPr lang="he-IL" sz="1800" kern="1200" dirty="0">
                          <a:solidFill>
                            <a:schemeClr val="dk1"/>
                          </a:solidFill>
                          <a:effectLst/>
                          <a:latin typeface="David" panose="020E0502060401010101" pitchFamily="34" charset="-79"/>
                          <a:ea typeface="+mn-ea"/>
                          <a:cs typeface="David" panose="020E0502060401010101" pitchFamily="34" charset="-79"/>
                        </a:rPr>
                        <a:t>הקורס יעסוק במדרשי אגדה הקוראים מחדש את סיפורי המקרא ומעצבים מחדש את דמויותיהם של גיבורי המקרא. במהלך הקורס נדון בתפיסות העולם של בעלי האגדה, בהיבטים פרשניים ובעיצוב הספרותי של סיפורי האגדה.</a:t>
                      </a:r>
                      <a:endParaRPr lang="en-US" sz="1800" kern="1200" dirty="0">
                        <a:solidFill>
                          <a:schemeClr val="dk1"/>
                        </a:solidFill>
                        <a:effectLst/>
                        <a:latin typeface="David" panose="020E0502060401010101" pitchFamily="34" charset="-79"/>
                        <a:ea typeface="+mn-ea"/>
                        <a:cs typeface="David" panose="020E0502060401010101" pitchFamily="34" charset="-79"/>
                      </a:endParaRPr>
                    </a:p>
                  </a:txBody>
                  <a:tcPr marL="68580" marR="68580"/>
                </a:tc>
                <a:extLst>
                  <a:ext uri="{0D108BD9-81ED-4DB2-BD59-A6C34878D82A}">
                    <a16:rowId xmlns:a16="http://schemas.microsoft.com/office/drawing/2014/main" val="10001"/>
                  </a:ext>
                </a:extLst>
              </a:tr>
            </a:tbl>
          </a:graphicData>
        </a:graphic>
      </p:graphicFrame>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6241" y="77567"/>
            <a:ext cx="2240756"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5959514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1829526" y="1268760"/>
          <a:ext cx="8640961" cy="1554480"/>
        </p:xfrm>
        <a:graphic>
          <a:graphicData uri="http://schemas.openxmlformats.org/drawingml/2006/table">
            <a:tbl>
              <a:tblPr rtl="1" firstRow="1" bandRow="1">
                <a:tableStyleId>{E8B1032C-EA38-4F05-BA0D-38AFFFC7BED3}</a:tableStyleId>
              </a:tblPr>
              <a:tblGrid>
                <a:gridCol w="1963922">
                  <a:extLst>
                    <a:ext uri="{9D8B030D-6E8A-4147-A177-3AD203B41FA5}">
                      <a16:colId xmlns:a16="http://schemas.microsoft.com/office/drawing/2014/main" val="20000"/>
                    </a:ext>
                  </a:extLst>
                </a:gridCol>
                <a:gridCol w="2617611">
                  <a:extLst>
                    <a:ext uri="{9D8B030D-6E8A-4147-A177-3AD203B41FA5}">
                      <a16:colId xmlns:a16="http://schemas.microsoft.com/office/drawing/2014/main" val="20001"/>
                    </a:ext>
                  </a:extLst>
                </a:gridCol>
                <a:gridCol w="2106791">
                  <a:extLst>
                    <a:ext uri="{9D8B030D-6E8A-4147-A177-3AD203B41FA5}">
                      <a16:colId xmlns:a16="http://schemas.microsoft.com/office/drawing/2014/main" val="20002"/>
                    </a:ext>
                  </a:extLst>
                </a:gridCol>
                <a:gridCol w="497359">
                  <a:extLst>
                    <a:ext uri="{9D8B030D-6E8A-4147-A177-3AD203B41FA5}">
                      <a16:colId xmlns:a16="http://schemas.microsoft.com/office/drawing/2014/main" val="20003"/>
                    </a:ext>
                  </a:extLst>
                </a:gridCol>
                <a:gridCol w="403250">
                  <a:extLst>
                    <a:ext uri="{9D8B030D-6E8A-4147-A177-3AD203B41FA5}">
                      <a16:colId xmlns:a16="http://schemas.microsoft.com/office/drawing/2014/main" val="20004"/>
                    </a:ext>
                  </a:extLst>
                </a:gridCol>
                <a:gridCol w="1052028">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שם הקורס</a:t>
                      </a:r>
                    </a:p>
                  </a:txBody>
                  <a:tcPr marL="68580" marR="68580"/>
                </a:tc>
                <a:tc>
                  <a:txBody>
                    <a:bodyPr/>
                    <a:lstStyle/>
                    <a:p>
                      <a:pPr rtl="1"/>
                      <a:r>
                        <a:rPr lang="he-IL" dirty="0">
                          <a:latin typeface="David" panose="020E0502060401010101" pitchFamily="34" charset="-79"/>
                          <a:cs typeface="David" panose="020E0502060401010101" pitchFamily="34" charset="-79"/>
                        </a:rPr>
                        <a:t>מרצה</a:t>
                      </a:r>
                    </a:p>
                  </a:txBody>
                  <a:tcPr marL="68580" marR="68580"/>
                </a:tc>
                <a:tc>
                  <a:txBody>
                    <a:bodyPr/>
                    <a:lstStyle/>
                    <a:p>
                      <a:pPr rtl="1"/>
                      <a:r>
                        <a:rPr lang="he-IL" dirty="0">
                          <a:latin typeface="David" panose="020E0502060401010101" pitchFamily="34" charset="-79"/>
                          <a:cs typeface="David" panose="020E0502060401010101" pitchFamily="34" charset="-79"/>
                        </a:rPr>
                        <a:t>סמס'</a:t>
                      </a:r>
                    </a:p>
                  </a:txBody>
                  <a:tcPr marL="68580" marR="68580"/>
                </a:tc>
                <a:tc>
                  <a:txBody>
                    <a:bodyPr/>
                    <a:lstStyle/>
                    <a:p>
                      <a:pPr rtl="1"/>
                      <a:r>
                        <a:rPr lang="he-IL" dirty="0">
                          <a:latin typeface="David" panose="020E0502060401010101" pitchFamily="34" charset="-79"/>
                          <a:cs typeface="David" panose="020E0502060401010101" pitchFamily="34" charset="-79"/>
                        </a:rPr>
                        <a:t>יום</a:t>
                      </a:r>
                    </a:p>
                  </a:txBody>
                  <a:tcPr marL="68580" marR="68580"/>
                </a:tc>
                <a:tc>
                  <a:txBody>
                    <a:bodyPr/>
                    <a:lstStyle/>
                    <a:p>
                      <a:pPr rtl="1"/>
                      <a:r>
                        <a:rPr lang="he-IL" dirty="0">
                          <a:latin typeface="David" panose="020E0502060401010101" pitchFamily="34" charset="-79"/>
                          <a:cs typeface="David" panose="020E0502060401010101" pitchFamily="34" charset="-79"/>
                        </a:rPr>
                        <a:t>שעה</a:t>
                      </a:r>
                    </a:p>
                  </a:txBody>
                  <a:tcPr marL="68580" marR="68580"/>
                </a:tc>
                <a:extLst>
                  <a:ext uri="{0D108BD9-81ED-4DB2-BD59-A6C34878D82A}">
                    <a16:rowId xmlns:a16="http://schemas.microsoft.com/office/drawing/2014/main" val="10000"/>
                  </a:ext>
                </a:extLst>
              </a:tr>
              <a:tr h="733915">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126-1-1271</a:t>
                      </a:r>
                    </a:p>
                    <a:p>
                      <a:pPr rtl="1"/>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קריאה בספר הזוהר למתחילים</a:t>
                      </a:r>
                    </a:p>
                  </a:txBody>
                  <a:tcPr marL="68580" marR="68580"/>
                </a:tc>
                <a:tc>
                  <a:txBody>
                    <a:bodyPr/>
                    <a:lstStyle/>
                    <a:p>
                      <a:pPr rtl="1"/>
                      <a:r>
                        <a:rPr lang="he-IL" dirty="0">
                          <a:latin typeface="David" panose="020E0502060401010101" pitchFamily="34" charset="-79"/>
                          <a:cs typeface="David" panose="020E0502060401010101" pitchFamily="34" charset="-79"/>
                        </a:rPr>
                        <a:t>ד"ר יהודית וייס</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ד'</a:t>
                      </a:r>
                    </a:p>
                  </a:txBody>
                  <a:tcPr marL="68580" marR="68580"/>
                </a:tc>
                <a:tc>
                  <a:txBody>
                    <a:bodyPr/>
                    <a:lstStyle/>
                    <a:p>
                      <a:pPr rtl="1"/>
                      <a:r>
                        <a:rPr lang="he-IL" dirty="0">
                          <a:latin typeface="David" panose="020E0502060401010101" pitchFamily="34" charset="-79"/>
                          <a:cs typeface="David" panose="020E0502060401010101" pitchFamily="34" charset="-79"/>
                        </a:rPr>
                        <a:t>10-12</a:t>
                      </a:r>
                    </a:p>
                  </a:txBody>
                  <a:tcPr marL="68580" marR="68580"/>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799857" y="2972302"/>
          <a:ext cx="5546991" cy="3799483"/>
        </p:xfrm>
        <a:graphic>
          <a:graphicData uri="http://schemas.openxmlformats.org/drawingml/2006/table">
            <a:tbl>
              <a:tblPr rtl="1" firstRow="1" bandRow="1">
                <a:tableStyleId>{93296810-A885-4BE3-A3E7-6D5BEEA58F35}</a:tableStyleId>
              </a:tblPr>
              <a:tblGrid>
                <a:gridCol w="5546991">
                  <a:extLst>
                    <a:ext uri="{9D8B030D-6E8A-4147-A177-3AD203B41FA5}">
                      <a16:colId xmlns:a16="http://schemas.microsoft.com/office/drawing/2014/main" val="20000"/>
                    </a:ext>
                  </a:extLst>
                </a:gridCol>
              </a:tblGrid>
              <a:tr h="53812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marL="68580" marR="68580"/>
                </a:tc>
                <a:extLst>
                  <a:ext uri="{0D108BD9-81ED-4DB2-BD59-A6C34878D82A}">
                    <a16:rowId xmlns:a16="http://schemas.microsoft.com/office/drawing/2014/main" val="10000"/>
                  </a:ext>
                </a:extLst>
              </a:tr>
              <a:tr h="2876686">
                <a:tc>
                  <a:txBody>
                    <a:bodyPr/>
                    <a:lstStyle/>
                    <a:p>
                      <a:pPr rtl="1"/>
                      <a:r>
                        <a:rPr lang="he-IL" sz="1600" kern="1200" dirty="0">
                          <a:solidFill>
                            <a:schemeClr val="dk1"/>
                          </a:solidFill>
                          <a:effectLst/>
                          <a:latin typeface="David" panose="020E0502060401010101" pitchFamily="34" charset="-79"/>
                          <a:ea typeface="+mn-ea"/>
                          <a:cs typeface="David" panose="020E0502060401010101" pitchFamily="34" charset="-79"/>
                        </a:rPr>
                        <a:t>ספר הזוהר הוא מהיצירות רבות ההשפעה והמקודשות ביותר בתרבות היהודית. מטרת הקורס היא לרכוש מיומנות בקריאה בספר הזוהר, להכיר את סגנונו הספרותי ולהבין את ההקשרים ההיסטוריים והחברתיים בו הוא נוצר והתקבל.</a:t>
                      </a:r>
                    </a:p>
                    <a:p>
                      <a:pPr rtl="1"/>
                      <a:r>
                        <a:rPr lang="he-IL" sz="1600" kern="1200" dirty="0">
                          <a:solidFill>
                            <a:schemeClr val="dk1"/>
                          </a:solidFill>
                          <a:effectLst/>
                          <a:latin typeface="David" panose="020E0502060401010101" pitchFamily="34" charset="-79"/>
                          <a:ea typeface="+mn-ea"/>
                          <a:cs typeface="David" panose="020E0502060401010101" pitchFamily="34" charset="-79"/>
                        </a:rPr>
                        <a:t>בקורס זה נפתח יכולות קריאה בסיסיות בספר הזוהר ובכלל זה עמידה על הארמית המיוחדת של ספר הזהור. כמו כן, נעמוד על הגישות השונות לקריאה בספר, הן בעולם המסורתי, כדוגמת מקומו של ספר הזוהר בצפת, פרשנותו של הרב אשלג (פירוש ה'סולם'), והן בספרות המחקר. הגישות השונות יוצרות אפשרויות קריאה מגוונות עליהן נעמוד בהרחבה, כאשר בכל שיעור נבחן גישה שונה ללימוד ספר הזוהר ונקרא באמצעות "משקפיים" אלה את הטקסט </a:t>
                      </a:r>
                      <a:r>
                        <a:rPr lang="he-IL" sz="1600" kern="1200" dirty="0" err="1">
                          <a:solidFill>
                            <a:schemeClr val="dk1"/>
                          </a:solidFill>
                          <a:effectLst/>
                          <a:latin typeface="David" panose="020E0502060401010101" pitchFamily="34" charset="-79"/>
                          <a:ea typeface="+mn-ea"/>
                          <a:cs typeface="David" panose="020E0502060401010101" pitchFamily="34" charset="-79"/>
                        </a:rPr>
                        <a:t>הזוהרי</a:t>
                      </a:r>
                      <a:r>
                        <a:rPr lang="he-IL" sz="1600" kern="1200" dirty="0">
                          <a:solidFill>
                            <a:schemeClr val="dk1"/>
                          </a:solidFill>
                          <a:effectLst/>
                          <a:latin typeface="David" panose="020E0502060401010101" pitchFamily="34" charset="-79"/>
                          <a:ea typeface="+mn-ea"/>
                          <a:cs typeface="David" panose="020E0502060401010101" pitchFamily="34" charset="-79"/>
                        </a:rPr>
                        <a:t>. </a:t>
                      </a:r>
                    </a:p>
                    <a:p>
                      <a:pPr rtl="1"/>
                      <a:r>
                        <a:rPr lang="he-IL" sz="1600" kern="1200" dirty="0">
                          <a:solidFill>
                            <a:schemeClr val="dk1"/>
                          </a:solidFill>
                          <a:effectLst/>
                          <a:latin typeface="David" panose="020E0502060401010101" pitchFamily="34" charset="-79"/>
                          <a:ea typeface="+mn-ea"/>
                          <a:cs typeface="David" panose="020E0502060401010101" pitchFamily="34" charset="-79"/>
                        </a:rPr>
                        <a:t>השיעור יתבסס על דיון בגישה המדוברת, וקריאה בספר הזוהר על פי גישה זו.</a:t>
                      </a:r>
                    </a:p>
                  </a:txBody>
                  <a:tcPr marL="68580" marR="68580"/>
                </a:tc>
                <a:extLst>
                  <a:ext uri="{0D108BD9-81ED-4DB2-BD59-A6C34878D82A}">
                    <a16:rowId xmlns:a16="http://schemas.microsoft.com/office/drawing/2014/main" val="10001"/>
                  </a:ext>
                </a:extLst>
              </a:tr>
            </a:tbl>
          </a:graphicData>
        </a:graphic>
      </p:graphicFrame>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6241" y="77567"/>
            <a:ext cx="2240756"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3417903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1829526" y="1268762"/>
          <a:ext cx="8640961" cy="1373995"/>
        </p:xfrm>
        <a:graphic>
          <a:graphicData uri="http://schemas.openxmlformats.org/drawingml/2006/table">
            <a:tbl>
              <a:tblPr rtl="1" firstRow="1" bandRow="1">
                <a:tableStyleId>{E8B1032C-EA38-4F05-BA0D-38AFFFC7BED3}</a:tableStyleId>
              </a:tblPr>
              <a:tblGrid>
                <a:gridCol w="1963922">
                  <a:extLst>
                    <a:ext uri="{9D8B030D-6E8A-4147-A177-3AD203B41FA5}">
                      <a16:colId xmlns:a16="http://schemas.microsoft.com/office/drawing/2014/main" val="20000"/>
                    </a:ext>
                  </a:extLst>
                </a:gridCol>
                <a:gridCol w="2617611">
                  <a:extLst>
                    <a:ext uri="{9D8B030D-6E8A-4147-A177-3AD203B41FA5}">
                      <a16:colId xmlns:a16="http://schemas.microsoft.com/office/drawing/2014/main" val="20001"/>
                    </a:ext>
                  </a:extLst>
                </a:gridCol>
                <a:gridCol w="2106791">
                  <a:extLst>
                    <a:ext uri="{9D8B030D-6E8A-4147-A177-3AD203B41FA5}">
                      <a16:colId xmlns:a16="http://schemas.microsoft.com/office/drawing/2014/main" val="20002"/>
                    </a:ext>
                  </a:extLst>
                </a:gridCol>
                <a:gridCol w="514721">
                  <a:extLst>
                    <a:ext uri="{9D8B030D-6E8A-4147-A177-3AD203B41FA5}">
                      <a16:colId xmlns:a16="http://schemas.microsoft.com/office/drawing/2014/main" val="20003"/>
                    </a:ext>
                  </a:extLst>
                </a:gridCol>
                <a:gridCol w="368525">
                  <a:extLst>
                    <a:ext uri="{9D8B030D-6E8A-4147-A177-3AD203B41FA5}">
                      <a16:colId xmlns:a16="http://schemas.microsoft.com/office/drawing/2014/main" val="20004"/>
                    </a:ext>
                  </a:extLst>
                </a:gridCol>
                <a:gridCol w="1069391">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שם הקורס</a:t>
                      </a:r>
                    </a:p>
                  </a:txBody>
                  <a:tcPr marL="68580" marR="68580"/>
                </a:tc>
                <a:tc>
                  <a:txBody>
                    <a:bodyPr/>
                    <a:lstStyle/>
                    <a:p>
                      <a:pPr rtl="1"/>
                      <a:r>
                        <a:rPr lang="he-IL" dirty="0">
                          <a:latin typeface="David" panose="020E0502060401010101" pitchFamily="34" charset="-79"/>
                          <a:cs typeface="David" panose="020E0502060401010101" pitchFamily="34" charset="-79"/>
                        </a:rPr>
                        <a:t>מרצה</a:t>
                      </a:r>
                    </a:p>
                  </a:txBody>
                  <a:tcPr marL="68580" marR="68580"/>
                </a:tc>
                <a:tc>
                  <a:txBody>
                    <a:bodyPr/>
                    <a:lstStyle/>
                    <a:p>
                      <a:pPr rtl="1"/>
                      <a:r>
                        <a:rPr lang="he-IL" dirty="0">
                          <a:latin typeface="David" panose="020E0502060401010101" pitchFamily="34" charset="-79"/>
                          <a:cs typeface="David" panose="020E0502060401010101" pitchFamily="34" charset="-79"/>
                        </a:rPr>
                        <a:t>סמס'</a:t>
                      </a:r>
                    </a:p>
                  </a:txBody>
                  <a:tcPr marL="68580" marR="68580"/>
                </a:tc>
                <a:tc>
                  <a:txBody>
                    <a:bodyPr/>
                    <a:lstStyle/>
                    <a:p>
                      <a:pPr rtl="1"/>
                      <a:r>
                        <a:rPr lang="he-IL" dirty="0">
                          <a:latin typeface="David" panose="020E0502060401010101" pitchFamily="34" charset="-79"/>
                          <a:cs typeface="David" panose="020E0502060401010101" pitchFamily="34" charset="-79"/>
                        </a:rPr>
                        <a:t>יום</a:t>
                      </a:r>
                    </a:p>
                  </a:txBody>
                  <a:tcPr marL="68580" marR="68580"/>
                </a:tc>
                <a:tc>
                  <a:txBody>
                    <a:bodyPr/>
                    <a:lstStyle/>
                    <a:p>
                      <a:pPr rtl="1"/>
                      <a:r>
                        <a:rPr lang="he-IL" dirty="0">
                          <a:latin typeface="David" panose="020E0502060401010101" pitchFamily="34" charset="-79"/>
                          <a:cs typeface="David" panose="020E0502060401010101" pitchFamily="34" charset="-79"/>
                        </a:rPr>
                        <a:t>שעה</a:t>
                      </a:r>
                    </a:p>
                  </a:txBody>
                  <a:tcPr marL="68580" marR="68580"/>
                </a:tc>
                <a:extLst>
                  <a:ext uri="{0D108BD9-81ED-4DB2-BD59-A6C34878D82A}">
                    <a16:rowId xmlns:a16="http://schemas.microsoft.com/office/drawing/2014/main" val="10000"/>
                  </a:ext>
                </a:extLst>
              </a:tr>
              <a:tr h="733915">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126-1-1651</a:t>
                      </a:r>
                    </a:p>
                  </a:txBody>
                  <a:tcPr marL="68580" marR="68580"/>
                </a:tc>
                <a:tc>
                  <a:txBody>
                    <a:bodyPr/>
                    <a:lstStyle/>
                    <a:p>
                      <a:pPr rtl="1"/>
                      <a:r>
                        <a:rPr lang="he-IL" dirty="0">
                          <a:latin typeface="David" panose="020E0502060401010101" pitchFamily="34" charset="-79"/>
                          <a:cs typeface="David" panose="020E0502060401010101" pitchFamily="34" charset="-79"/>
                        </a:rPr>
                        <a:t>מבוא לפילוסופיה יהודית מודרנית</a:t>
                      </a:r>
                      <a:r>
                        <a:rPr lang="he-IL" baseline="0" dirty="0">
                          <a:latin typeface="David" panose="020E0502060401010101" pitchFamily="34" charset="-79"/>
                          <a:cs typeface="David" panose="020E0502060401010101" pitchFamily="34" charset="-79"/>
                        </a:rPr>
                        <a:t> המאה העשרים</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ד"ר ניחם רוס</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12-14</a:t>
                      </a:r>
                    </a:p>
                  </a:txBody>
                  <a:tcPr marL="68580" marR="68580"/>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907868" y="3110536"/>
          <a:ext cx="5464898" cy="3414809"/>
        </p:xfrm>
        <a:graphic>
          <a:graphicData uri="http://schemas.openxmlformats.org/drawingml/2006/table">
            <a:tbl>
              <a:tblPr rtl="1" firstRow="1" bandRow="1">
                <a:tableStyleId>{93296810-A885-4BE3-A3E7-6D5BEEA58F35}</a:tableStyleId>
              </a:tblPr>
              <a:tblGrid>
                <a:gridCol w="5464898">
                  <a:extLst>
                    <a:ext uri="{9D8B030D-6E8A-4147-A177-3AD203B41FA5}">
                      <a16:colId xmlns:a16="http://schemas.microsoft.com/office/drawing/2014/main" val="20000"/>
                    </a:ext>
                  </a:extLst>
                </a:gridCol>
              </a:tblGrid>
              <a:tr h="53812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marL="68580" marR="68580"/>
                </a:tc>
                <a:extLst>
                  <a:ext uri="{0D108BD9-81ED-4DB2-BD59-A6C34878D82A}">
                    <a16:rowId xmlns:a16="http://schemas.microsoft.com/office/drawing/2014/main" val="10000"/>
                  </a:ext>
                </a:extLst>
              </a:tr>
              <a:tr h="2876686">
                <a:tc>
                  <a:txBody>
                    <a:bodyPr/>
                    <a:lstStyle/>
                    <a:p>
                      <a:pPr rtl="1"/>
                      <a:r>
                        <a:rPr lang="he-IL" sz="1800" kern="1200" dirty="0">
                          <a:solidFill>
                            <a:schemeClr val="dk1"/>
                          </a:solidFill>
                          <a:effectLst/>
                          <a:latin typeface="David" panose="020E0502060401010101" pitchFamily="34" charset="-79"/>
                          <a:ea typeface="+mn-ea"/>
                          <a:cs typeface="David" panose="020E0502060401010101" pitchFamily="34" charset="-79"/>
                        </a:rPr>
                        <a:t>כיצד השפיעו רוחות העת החדשה על תפיסת היהדות של הוגים יהודיים?  </a:t>
                      </a:r>
                    </a:p>
                    <a:p>
                      <a:pPr rtl="1"/>
                      <a:r>
                        <a:rPr lang="he-IL" sz="1800" kern="1200">
                          <a:solidFill>
                            <a:schemeClr val="dk1"/>
                          </a:solidFill>
                          <a:effectLst/>
                          <a:latin typeface="David" panose="020E0502060401010101" pitchFamily="34" charset="-79"/>
                          <a:ea typeface="+mn-ea"/>
                          <a:cs typeface="David" panose="020E0502060401010101" pitchFamily="34" charset="-79"/>
                        </a:rPr>
                        <a:t>היכרות </a:t>
                      </a:r>
                      <a:r>
                        <a:rPr lang="he-IL" sz="1800" kern="1200" dirty="0">
                          <a:solidFill>
                            <a:schemeClr val="dk1"/>
                          </a:solidFill>
                          <a:effectLst/>
                          <a:latin typeface="David" panose="020E0502060401010101" pitchFamily="34" charset="-79"/>
                          <a:ea typeface="+mn-ea"/>
                          <a:cs typeface="David" panose="020E0502060401010101" pitchFamily="34" charset="-79"/>
                        </a:rPr>
                        <a:t>ראשונית עם שורה של הוגים וזרמים מרכזיים שהטביעו את חותמם המיוחד על השיח המחשבתי ביהדות המאה העשרים. </a:t>
                      </a:r>
                    </a:p>
                    <a:p>
                      <a:pPr rtl="1"/>
                      <a:r>
                        <a:rPr lang="he-IL" sz="1800" kern="1200" dirty="0">
                          <a:solidFill>
                            <a:schemeClr val="dk1"/>
                          </a:solidFill>
                          <a:effectLst/>
                          <a:latin typeface="David" panose="020E0502060401010101" pitchFamily="34" charset="-79"/>
                          <a:ea typeface="+mn-ea"/>
                          <a:cs typeface="David" panose="020E0502060401010101" pitchFamily="34" charset="-79"/>
                        </a:rPr>
                        <a:t>בין האישים אותם נבקש לסקור במפגשים השונים: אחד העם, הרב קוק, מרטין בובר, אברהם יהושע השל, פרנץ </a:t>
                      </a:r>
                      <a:r>
                        <a:rPr lang="he-IL" sz="1800" kern="1200" dirty="0" err="1">
                          <a:solidFill>
                            <a:schemeClr val="dk1"/>
                          </a:solidFill>
                          <a:effectLst/>
                          <a:latin typeface="David" panose="020E0502060401010101" pitchFamily="34" charset="-79"/>
                          <a:ea typeface="+mn-ea"/>
                          <a:cs typeface="David" panose="020E0502060401010101" pitchFamily="34" charset="-79"/>
                        </a:rPr>
                        <a:t>רוזנצוייג</a:t>
                      </a:r>
                      <a:r>
                        <a:rPr lang="he-IL" sz="1800" kern="1200" dirty="0">
                          <a:solidFill>
                            <a:schemeClr val="dk1"/>
                          </a:solidFill>
                          <a:effectLst/>
                          <a:latin typeface="David" panose="020E0502060401010101" pitchFamily="34" charset="-79"/>
                          <a:ea typeface="+mn-ea"/>
                          <a:cs typeface="David" panose="020E0502060401010101" pitchFamily="34" charset="-79"/>
                        </a:rPr>
                        <a:t>, מרדכי קפלן, גרשם שלום, הרב </a:t>
                      </a:r>
                      <a:r>
                        <a:rPr lang="he-IL" sz="1800" kern="1200" dirty="0" err="1">
                          <a:solidFill>
                            <a:schemeClr val="dk1"/>
                          </a:solidFill>
                          <a:effectLst/>
                          <a:latin typeface="David" panose="020E0502060401010101" pitchFamily="34" charset="-79"/>
                          <a:ea typeface="+mn-ea"/>
                          <a:cs typeface="David" panose="020E0502060401010101" pitchFamily="34" charset="-79"/>
                        </a:rPr>
                        <a:t>סולובייצ'יק</a:t>
                      </a:r>
                      <a:r>
                        <a:rPr lang="he-IL" sz="1800" kern="1200" dirty="0">
                          <a:solidFill>
                            <a:schemeClr val="dk1"/>
                          </a:solidFill>
                          <a:effectLst/>
                          <a:latin typeface="David" panose="020E0502060401010101" pitchFamily="34" charset="-79"/>
                          <a:ea typeface="+mn-ea"/>
                          <a:cs typeface="David" panose="020E0502060401010101" pitchFamily="34" charset="-79"/>
                        </a:rPr>
                        <a:t> וישעיהו </a:t>
                      </a:r>
                      <a:r>
                        <a:rPr lang="he-IL" sz="1800" kern="1200" dirty="0" err="1">
                          <a:solidFill>
                            <a:schemeClr val="dk1"/>
                          </a:solidFill>
                          <a:effectLst/>
                          <a:latin typeface="David" panose="020E0502060401010101" pitchFamily="34" charset="-79"/>
                          <a:ea typeface="+mn-ea"/>
                          <a:cs typeface="David" panose="020E0502060401010101" pitchFamily="34" charset="-79"/>
                        </a:rPr>
                        <a:t>לייבוביץ</a:t>
                      </a:r>
                      <a:r>
                        <a:rPr lang="he-IL" sz="1800" kern="1200" dirty="0">
                          <a:solidFill>
                            <a:schemeClr val="dk1"/>
                          </a:solidFill>
                          <a:effectLst/>
                          <a:latin typeface="David" panose="020E0502060401010101" pitchFamily="34" charset="-79"/>
                          <a:ea typeface="+mn-ea"/>
                          <a:cs typeface="David" panose="020E0502060401010101" pitchFamily="34" charset="-79"/>
                        </a:rPr>
                        <a:t>.</a:t>
                      </a:r>
                    </a:p>
                    <a:p>
                      <a:pPr algn="ctr" rtl="1"/>
                      <a:endParaRPr lang="he-IL" dirty="0">
                        <a:latin typeface="David" panose="020E0502060401010101" pitchFamily="34" charset="-79"/>
                        <a:cs typeface="David" panose="020E0502060401010101" pitchFamily="34" charset="-79"/>
                      </a:endParaRPr>
                    </a:p>
                  </a:txBody>
                  <a:tcPr marL="68580" marR="68580"/>
                </a:tc>
                <a:extLst>
                  <a:ext uri="{0D108BD9-81ED-4DB2-BD59-A6C34878D82A}">
                    <a16:rowId xmlns:a16="http://schemas.microsoft.com/office/drawing/2014/main" val="10001"/>
                  </a:ext>
                </a:extLst>
              </a:tr>
            </a:tbl>
          </a:graphicData>
        </a:graphic>
      </p:graphicFrame>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6241" y="77567"/>
            <a:ext cx="2240756"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2430802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321641928"/>
              </p:ext>
            </p:extLst>
          </p:nvPr>
        </p:nvGraphicFramePr>
        <p:xfrm>
          <a:off x="1829526" y="1268762"/>
          <a:ext cx="8640961" cy="1373995"/>
        </p:xfrm>
        <a:graphic>
          <a:graphicData uri="http://schemas.openxmlformats.org/drawingml/2006/table">
            <a:tbl>
              <a:tblPr rtl="1" firstRow="1" bandRow="1">
                <a:tableStyleId>{E8B1032C-EA38-4F05-BA0D-38AFFFC7BED3}</a:tableStyleId>
              </a:tblPr>
              <a:tblGrid>
                <a:gridCol w="1963922">
                  <a:extLst>
                    <a:ext uri="{9D8B030D-6E8A-4147-A177-3AD203B41FA5}">
                      <a16:colId xmlns:a16="http://schemas.microsoft.com/office/drawing/2014/main" val="20000"/>
                    </a:ext>
                  </a:extLst>
                </a:gridCol>
                <a:gridCol w="2617611">
                  <a:extLst>
                    <a:ext uri="{9D8B030D-6E8A-4147-A177-3AD203B41FA5}">
                      <a16:colId xmlns:a16="http://schemas.microsoft.com/office/drawing/2014/main" val="20001"/>
                    </a:ext>
                  </a:extLst>
                </a:gridCol>
                <a:gridCol w="2106791">
                  <a:extLst>
                    <a:ext uri="{9D8B030D-6E8A-4147-A177-3AD203B41FA5}">
                      <a16:colId xmlns:a16="http://schemas.microsoft.com/office/drawing/2014/main" val="20002"/>
                    </a:ext>
                  </a:extLst>
                </a:gridCol>
                <a:gridCol w="514721">
                  <a:extLst>
                    <a:ext uri="{9D8B030D-6E8A-4147-A177-3AD203B41FA5}">
                      <a16:colId xmlns:a16="http://schemas.microsoft.com/office/drawing/2014/main" val="20003"/>
                    </a:ext>
                  </a:extLst>
                </a:gridCol>
                <a:gridCol w="368525">
                  <a:extLst>
                    <a:ext uri="{9D8B030D-6E8A-4147-A177-3AD203B41FA5}">
                      <a16:colId xmlns:a16="http://schemas.microsoft.com/office/drawing/2014/main" val="20004"/>
                    </a:ext>
                  </a:extLst>
                </a:gridCol>
                <a:gridCol w="1069391">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שם הקורס</a:t>
                      </a:r>
                    </a:p>
                  </a:txBody>
                  <a:tcPr marL="68580" marR="68580"/>
                </a:tc>
                <a:tc>
                  <a:txBody>
                    <a:bodyPr/>
                    <a:lstStyle/>
                    <a:p>
                      <a:pPr rtl="1"/>
                      <a:r>
                        <a:rPr lang="he-IL" dirty="0">
                          <a:latin typeface="David" panose="020E0502060401010101" pitchFamily="34" charset="-79"/>
                          <a:cs typeface="David" panose="020E0502060401010101" pitchFamily="34" charset="-79"/>
                        </a:rPr>
                        <a:t>מרצה</a:t>
                      </a:r>
                    </a:p>
                  </a:txBody>
                  <a:tcPr marL="68580" marR="68580"/>
                </a:tc>
                <a:tc>
                  <a:txBody>
                    <a:bodyPr/>
                    <a:lstStyle/>
                    <a:p>
                      <a:pPr rtl="1"/>
                      <a:r>
                        <a:rPr lang="he-IL" dirty="0">
                          <a:latin typeface="David" panose="020E0502060401010101" pitchFamily="34" charset="-79"/>
                          <a:cs typeface="David" panose="020E0502060401010101" pitchFamily="34" charset="-79"/>
                        </a:rPr>
                        <a:t>סמס'</a:t>
                      </a:r>
                    </a:p>
                  </a:txBody>
                  <a:tcPr marL="68580" marR="68580"/>
                </a:tc>
                <a:tc>
                  <a:txBody>
                    <a:bodyPr/>
                    <a:lstStyle/>
                    <a:p>
                      <a:pPr rtl="1"/>
                      <a:r>
                        <a:rPr lang="he-IL" dirty="0">
                          <a:latin typeface="David" panose="020E0502060401010101" pitchFamily="34" charset="-79"/>
                          <a:cs typeface="David" panose="020E0502060401010101" pitchFamily="34" charset="-79"/>
                        </a:rPr>
                        <a:t>יום</a:t>
                      </a:r>
                    </a:p>
                  </a:txBody>
                  <a:tcPr marL="68580" marR="68580"/>
                </a:tc>
                <a:tc>
                  <a:txBody>
                    <a:bodyPr/>
                    <a:lstStyle/>
                    <a:p>
                      <a:pPr rtl="1"/>
                      <a:r>
                        <a:rPr lang="he-IL" dirty="0">
                          <a:latin typeface="David" panose="020E0502060401010101" pitchFamily="34" charset="-79"/>
                          <a:cs typeface="David" panose="020E0502060401010101" pitchFamily="34" charset="-79"/>
                        </a:rPr>
                        <a:t>שעה</a:t>
                      </a:r>
                    </a:p>
                  </a:txBody>
                  <a:tcPr marL="68580" marR="68580"/>
                </a:tc>
                <a:extLst>
                  <a:ext uri="{0D108BD9-81ED-4DB2-BD59-A6C34878D82A}">
                    <a16:rowId xmlns:a16="http://schemas.microsoft.com/office/drawing/2014/main" val="10000"/>
                  </a:ext>
                </a:extLst>
              </a:tr>
              <a:tr h="733915">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126-1-0292</a:t>
                      </a:r>
                    </a:p>
                  </a:txBody>
                  <a:tcPr marL="68580" marR="68580"/>
                </a:tc>
                <a:tc>
                  <a:txBody>
                    <a:bodyPr/>
                    <a:lstStyle/>
                    <a:p>
                      <a:pPr rtl="1"/>
                      <a:r>
                        <a:rPr lang="he-IL" dirty="0">
                          <a:latin typeface="David" panose="020E0502060401010101" pitchFamily="34" charset="-79"/>
                          <a:cs typeface="David" panose="020E0502060401010101" pitchFamily="34" charset="-79"/>
                        </a:rPr>
                        <a:t>מהפכה ורציפות ברעיון המסורת</a:t>
                      </a:r>
                    </a:p>
                  </a:txBody>
                  <a:tcPr marL="68580" marR="68580"/>
                </a:tc>
                <a:tc>
                  <a:txBody>
                    <a:bodyPr/>
                    <a:lstStyle/>
                    <a:p>
                      <a:pPr rtl="1"/>
                      <a:r>
                        <a:rPr lang="he-IL" dirty="0">
                          <a:latin typeface="David" panose="020E0502060401010101" pitchFamily="34" charset="-79"/>
                          <a:cs typeface="David" panose="020E0502060401010101" pitchFamily="34" charset="-79"/>
                        </a:rPr>
                        <a:t>ד"ר ניחם רוס</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16-18</a:t>
                      </a:r>
                    </a:p>
                  </a:txBody>
                  <a:tcPr marL="68580" marR="68580"/>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907869" y="3110536"/>
          <a:ext cx="5546991" cy="3414809"/>
        </p:xfrm>
        <a:graphic>
          <a:graphicData uri="http://schemas.openxmlformats.org/drawingml/2006/table">
            <a:tbl>
              <a:tblPr rtl="1" firstRow="1" bandRow="1">
                <a:tableStyleId>{93296810-A885-4BE3-A3E7-6D5BEEA58F35}</a:tableStyleId>
              </a:tblPr>
              <a:tblGrid>
                <a:gridCol w="5546991">
                  <a:extLst>
                    <a:ext uri="{9D8B030D-6E8A-4147-A177-3AD203B41FA5}">
                      <a16:colId xmlns:a16="http://schemas.microsoft.com/office/drawing/2014/main" val="20000"/>
                    </a:ext>
                  </a:extLst>
                </a:gridCol>
              </a:tblGrid>
              <a:tr h="53812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marL="68580" marR="68580"/>
                </a:tc>
                <a:extLst>
                  <a:ext uri="{0D108BD9-81ED-4DB2-BD59-A6C34878D82A}">
                    <a16:rowId xmlns:a16="http://schemas.microsoft.com/office/drawing/2014/main" val="10000"/>
                  </a:ext>
                </a:extLst>
              </a:tr>
              <a:tr h="2876686">
                <a:tc>
                  <a:txBody>
                    <a:bodyPr/>
                    <a:lstStyle/>
                    <a:p>
                      <a:pPr marL="0" marR="0" lvl="0" indent="0" algn="r" defTabSz="914400" rtl="1" eaLnBrk="1" fontAlgn="auto" latinLnBrk="0" hangingPunct="1">
                        <a:lnSpc>
                          <a:spcPct val="150000"/>
                        </a:lnSpc>
                        <a:spcBef>
                          <a:spcPts val="0"/>
                        </a:spcBef>
                        <a:spcAft>
                          <a:spcPts val="0"/>
                        </a:spcAft>
                        <a:buClrTx/>
                        <a:buSzTx/>
                        <a:buFontTx/>
                        <a:buNone/>
                        <a:tabLst/>
                        <a:defRPr/>
                      </a:pPr>
                      <a:r>
                        <a:rPr lang="he-IL" sz="1800" b="0" u="none" kern="1200" dirty="0">
                          <a:solidFill>
                            <a:schemeClr val="dk1"/>
                          </a:solidFill>
                          <a:effectLst/>
                          <a:latin typeface="David" panose="020E0502060401010101" pitchFamily="34" charset="-79"/>
                          <a:ea typeface="+mn-ea"/>
                          <a:cs typeface="David" panose="020E0502060401010101" pitchFamily="34" charset="-79"/>
                        </a:rPr>
                        <a:t>הקורס יתמקד ברעיון רציפותה של המסורת באמצעות דימוי שרשרת הדורות. האם רעיון הרציפות מאפשר גם חידושים, התאמות ושינויים בין דור לדור? במיוחד נדון בתמורות מודרניות שונות שחלו בדימוי החוליות הממשיכות ומפתחות את שלשלת הדורות במסורת.</a:t>
                      </a:r>
                      <a:endParaRPr lang="en-IL" sz="1800" b="0" u="none" kern="1200" dirty="0">
                        <a:solidFill>
                          <a:schemeClr val="dk1"/>
                        </a:solidFill>
                        <a:effectLst/>
                        <a:latin typeface="David" panose="020E0502060401010101" pitchFamily="34" charset="-79"/>
                        <a:ea typeface="+mn-ea"/>
                        <a:cs typeface="David" panose="020E0502060401010101" pitchFamily="34" charset="-79"/>
                      </a:endParaRPr>
                    </a:p>
                    <a:p>
                      <a:pPr algn="r" rtl="1"/>
                      <a:endParaRPr lang="he-IL" dirty="0">
                        <a:latin typeface="David" panose="020E0502060401010101" pitchFamily="34" charset="-79"/>
                        <a:cs typeface="David" panose="020E0502060401010101" pitchFamily="34" charset="-79"/>
                      </a:endParaRPr>
                    </a:p>
                  </a:txBody>
                  <a:tcPr marL="68580" marR="68580"/>
                </a:tc>
                <a:extLst>
                  <a:ext uri="{0D108BD9-81ED-4DB2-BD59-A6C34878D82A}">
                    <a16:rowId xmlns:a16="http://schemas.microsoft.com/office/drawing/2014/main" val="10001"/>
                  </a:ext>
                </a:extLst>
              </a:tr>
            </a:tbl>
          </a:graphicData>
        </a:graphic>
      </p:graphicFrame>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6241" y="77567"/>
            <a:ext cx="2240756"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2736336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1829526" y="1268762"/>
          <a:ext cx="8640961" cy="1373995"/>
        </p:xfrm>
        <a:graphic>
          <a:graphicData uri="http://schemas.openxmlformats.org/drawingml/2006/table">
            <a:tbl>
              <a:tblPr rtl="1" firstRow="1" bandRow="1">
                <a:tableStyleId>{E8B1032C-EA38-4F05-BA0D-38AFFFC7BED3}</a:tableStyleId>
              </a:tblPr>
              <a:tblGrid>
                <a:gridCol w="1963922">
                  <a:extLst>
                    <a:ext uri="{9D8B030D-6E8A-4147-A177-3AD203B41FA5}">
                      <a16:colId xmlns:a16="http://schemas.microsoft.com/office/drawing/2014/main" val="20000"/>
                    </a:ext>
                  </a:extLst>
                </a:gridCol>
                <a:gridCol w="2617611">
                  <a:extLst>
                    <a:ext uri="{9D8B030D-6E8A-4147-A177-3AD203B41FA5}">
                      <a16:colId xmlns:a16="http://schemas.microsoft.com/office/drawing/2014/main" val="20001"/>
                    </a:ext>
                  </a:extLst>
                </a:gridCol>
                <a:gridCol w="2106791">
                  <a:extLst>
                    <a:ext uri="{9D8B030D-6E8A-4147-A177-3AD203B41FA5}">
                      <a16:colId xmlns:a16="http://schemas.microsoft.com/office/drawing/2014/main" val="20002"/>
                    </a:ext>
                  </a:extLst>
                </a:gridCol>
                <a:gridCol w="495439">
                  <a:extLst>
                    <a:ext uri="{9D8B030D-6E8A-4147-A177-3AD203B41FA5}">
                      <a16:colId xmlns:a16="http://schemas.microsoft.com/office/drawing/2014/main" val="20003"/>
                    </a:ext>
                  </a:extLst>
                </a:gridCol>
                <a:gridCol w="370446">
                  <a:extLst>
                    <a:ext uri="{9D8B030D-6E8A-4147-A177-3AD203B41FA5}">
                      <a16:colId xmlns:a16="http://schemas.microsoft.com/office/drawing/2014/main" val="20004"/>
                    </a:ext>
                  </a:extLst>
                </a:gridCol>
                <a:gridCol w="1086752">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שם הקורס</a:t>
                      </a:r>
                    </a:p>
                  </a:txBody>
                  <a:tcPr marL="68580" marR="68580"/>
                </a:tc>
                <a:tc>
                  <a:txBody>
                    <a:bodyPr/>
                    <a:lstStyle/>
                    <a:p>
                      <a:pPr rtl="1"/>
                      <a:r>
                        <a:rPr lang="he-IL" dirty="0">
                          <a:latin typeface="David" panose="020E0502060401010101" pitchFamily="34" charset="-79"/>
                          <a:cs typeface="David" panose="020E0502060401010101" pitchFamily="34" charset="-79"/>
                        </a:rPr>
                        <a:t>מרצה</a:t>
                      </a:r>
                    </a:p>
                  </a:txBody>
                  <a:tcPr marL="68580" marR="68580"/>
                </a:tc>
                <a:tc>
                  <a:txBody>
                    <a:bodyPr/>
                    <a:lstStyle/>
                    <a:p>
                      <a:pPr rtl="1"/>
                      <a:r>
                        <a:rPr lang="he-IL" dirty="0">
                          <a:latin typeface="David" panose="020E0502060401010101" pitchFamily="34" charset="-79"/>
                          <a:cs typeface="David" panose="020E0502060401010101" pitchFamily="34" charset="-79"/>
                        </a:rPr>
                        <a:t>סמס'</a:t>
                      </a:r>
                    </a:p>
                  </a:txBody>
                  <a:tcPr marL="68580" marR="68580"/>
                </a:tc>
                <a:tc>
                  <a:txBody>
                    <a:bodyPr/>
                    <a:lstStyle/>
                    <a:p>
                      <a:pPr rtl="1"/>
                      <a:r>
                        <a:rPr lang="he-IL" dirty="0">
                          <a:latin typeface="David" panose="020E0502060401010101" pitchFamily="34" charset="-79"/>
                          <a:cs typeface="David" panose="020E0502060401010101" pitchFamily="34" charset="-79"/>
                        </a:rPr>
                        <a:t>יום</a:t>
                      </a:r>
                    </a:p>
                  </a:txBody>
                  <a:tcPr marL="68580" marR="68580"/>
                </a:tc>
                <a:tc>
                  <a:txBody>
                    <a:bodyPr/>
                    <a:lstStyle/>
                    <a:p>
                      <a:pPr rtl="1"/>
                      <a:r>
                        <a:rPr lang="he-IL" dirty="0">
                          <a:latin typeface="David" panose="020E0502060401010101" pitchFamily="34" charset="-79"/>
                          <a:cs typeface="David" panose="020E0502060401010101" pitchFamily="34" charset="-79"/>
                        </a:rPr>
                        <a:t>שעה</a:t>
                      </a:r>
                    </a:p>
                  </a:txBody>
                  <a:tcPr marL="68580" marR="68580"/>
                </a:tc>
                <a:extLst>
                  <a:ext uri="{0D108BD9-81ED-4DB2-BD59-A6C34878D82A}">
                    <a16:rowId xmlns:a16="http://schemas.microsoft.com/office/drawing/2014/main" val="10000"/>
                  </a:ext>
                </a:extLst>
              </a:tr>
              <a:tr h="733915">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126-1-1771</a:t>
                      </a:r>
                    </a:p>
                  </a:txBody>
                  <a:tcPr marL="68580" marR="68580"/>
                </a:tc>
                <a:tc>
                  <a:txBody>
                    <a:bodyPr/>
                    <a:lstStyle/>
                    <a:p>
                      <a:pPr rtl="1"/>
                      <a:r>
                        <a:rPr lang="he-IL" dirty="0">
                          <a:latin typeface="David" panose="020E0502060401010101" pitchFamily="34" charset="-79"/>
                          <a:cs typeface="David" panose="020E0502060401010101" pitchFamily="34" charset="-79"/>
                        </a:rPr>
                        <a:t>מבוא לפילוסופיה יהודית של הרמב"ם</a:t>
                      </a:r>
                    </a:p>
                  </a:txBody>
                  <a:tcPr marL="68580" marR="68580"/>
                </a:tc>
                <a:tc>
                  <a:txBody>
                    <a:bodyPr/>
                    <a:lstStyle/>
                    <a:p>
                      <a:r>
                        <a:rPr lang="he-IL" dirty="0">
                          <a:latin typeface="David" panose="020E0502060401010101" pitchFamily="34" charset="-79"/>
                          <a:cs typeface="David" panose="020E0502060401010101" pitchFamily="34" charset="-79"/>
                        </a:rPr>
                        <a:t>ד"ר שלום</a:t>
                      </a:r>
                      <a:r>
                        <a:rPr lang="he-IL" baseline="0" dirty="0">
                          <a:latin typeface="David" panose="020E0502060401010101" pitchFamily="34" charset="-79"/>
                          <a:cs typeface="David" panose="020E0502060401010101" pitchFamily="34" charset="-79"/>
                        </a:rPr>
                        <a:t> צדיק</a:t>
                      </a:r>
                      <a:endParaRPr lang="he-IL" dirty="0">
                        <a:latin typeface="David" panose="020E0502060401010101" pitchFamily="34" charset="-79"/>
                        <a:cs typeface="David" panose="020E0502060401010101" pitchFamily="34" charset="-79"/>
                      </a:endParaRPr>
                    </a:p>
                  </a:txBody>
                  <a:tcPr marL="68580" marR="68580"/>
                </a:tc>
                <a:tc>
                  <a:txBody>
                    <a:bodyPr/>
                    <a:lstStyle/>
                    <a:p>
                      <a:r>
                        <a:rPr lang="he-IL" dirty="0">
                          <a:latin typeface="David" panose="020E0502060401010101" pitchFamily="34" charset="-79"/>
                          <a:cs typeface="David" panose="020E0502060401010101" pitchFamily="34" charset="-79"/>
                        </a:rPr>
                        <a:t>ב</a:t>
                      </a:r>
                    </a:p>
                  </a:txBody>
                  <a:tcPr marL="68580" marR="68580"/>
                </a:tc>
                <a:tc>
                  <a:txBody>
                    <a:bodyPr/>
                    <a:lstStyle/>
                    <a:p>
                      <a:r>
                        <a:rPr lang="he-IL" dirty="0">
                          <a:latin typeface="David" panose="020E0502060401010101" pitchFamily="34" charset="-79"/>
                          <a:cs typeface="David" panose="020E0502060401010101" pitchFamily="34" charset="-79"/>
                        </a:rPr>
                        <a:t>א'</a:t>
                      </a:r>
                    </a:p>
                  </a:txBody>
                  <a:tcPr marL="68580" marR="68580"/>
                </a:tc>
                <a:tc>
                  <a:txBody>
                    <a:bodyPr/>
                    <a:lstStyle/>
                    <a:p>
                      <a:r>
                        <a:rPr lang="he-IL" dirty="0">
                          <a:latin typeface="David" panose="020E0502060401010101" pitchFamily="34" charset="-79"/>
                          <a:cs typeface="David" panose="020E0502060401010101" pitchFamily="34" charset="-79"/>
                        </a:rPr>
                        <a:t>10-12</a:t>
                      </a:r>
                    </a:p>
                  </a:txBody>
                  <a:tcPr marL="68580" marR="68580"/>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907869" y="3110536"/>
          <a:ext cx="5546991" cy="3414809"/>
        </p:xfrm>
        <a:graphic>
          <a:graphicData uri="http://schemas.openxmlformats.org/drawingml/2006/table">
            <a:tbl>
              <a:tblPr rtl="1" firstRow="1" bandRow="1">
                <a:tableStyleId>{93296810-A885-4BE3-A3E7-6D5BEEA58F35}</a:tableStyleId>
              </a:tblPr>
              <a:tblGrid>
                <a:gridCol w="5546991">
                  <a:extLst>
                    <a:ext uri="{9D8B030D-6E8A-4147-A177-3AD203B41FA5}">
                      <a16:colId xmlns:a16="http://schemas.microsoft.com/office/drawing/2014/main" val="20000"/>
                    </a:ext>
                  </a:extLst>
                </a:gridCol>
              </a:tblGrid>
              <a:tr h="538123">
                <a:tc>
                  <a:txBody>
                    <a:bodyPr/>
                    <a:lstStyle/>
                    <a:p>
                      <a:pPr algn="ctr" rtl="1"/>
                      <a:r>
                        <a:rPr lang="he-IL" sz="1400" dirty="0">
                          <a:latin typeface="David" panose="020E0502060401010101" pitchFamily="34" charset="-79"/>
                          <a:cs typeface="David" panose="020E0502060401010101" pitchFamily="34" charset="-79"/>
                        </a:rPr>
                        <a:t>תיאור קצר של הקורס</a:t>
                      </a:r>
                    </a:p>
                  </a:txBody>
                  <a:tcPr marL="68580" marR="68580"/>
                </a:tc>
                <a:extLst>
                  <a:ext uri="{0D108BD9-81ED-4DB2-BD59-A6C34878D82A}">
                    <a16:rowId xmlns:a16="http://schemas.microsoft.com/office/drawing/2014/main" val="10000"/>
                  </a:ext>
                </a:extLst>
              </a:tr>
              <a:tr h="2876686">
                <a:tc>
                  <a:txBody>
                    <a:bodyPr/>
                    <a:lstStyle/>
                    <a:p>
                      <a:r>
                        <a:rPr lang="he-IL" sz="1600" b="0" i="0" u="none" strike="noStrike" kern="1200" baseline="0" dirty="0">
                          <a:solidFill>
                            <a:schemeClr val="dk1"/>
                          </a:solidFill>
                          <a:latin typeface="David" panose="020E0502060401010101" pitchFamily="34" charset="-79"/>
                          <a:ea typeface="+mn-ea"/>
                          <a:cs typeface="David" panose="020E0502060401010101" pitchFamily="34" charset="-79"/>
                        </a:rPr>
                        <a:t>מטרת הקורס היא הקדמה כללית לפילוסופיה של הרמב"ם (1204-1138) בספר מורה נבוכים. הסטודנטים מתבקשים לקרוא את המקור עצמו ולהגיב עליו. גם תהיה קריאה נוספת בספרות המחקר.</a:t>
                      </a:r>
                    </a:p>
                    <a:p>
                      <a:r>
                        <a:rPr lang="he-IL" sz="1600" b="0" i="0" u="none" strike="noStrike" kern="1200" baseline="0" dirty="0">
                          <a:solidFill>
                            <a:schemeClr val="dk1"/>
                          </a:solidFill>
                          <a:latin typeface="David" panose="020E0502060401010101" pitchFamily="34" charset="-79"/>
                          <a:ea typeface="+mn-ea"/>
                          <a:cs typeface="David" panose="020E0502060401010101" pitchFamily="34" charset="-79"/>
                        </a:rPr>
                        <a:t>נושאים מרכזיים: מטרת הספר, תארי הא-ל ומציאותו, בריאת העולם, בעיית הרע והשגחה, טעמי המצוות, השלמות האנושית.</a:t>
                      </a:r>
                    </a:p>
                  </a:txBody>
                  <a:tcPr marL="68580" marR="68580"/>
                </a:tc>
                <a:extLst>
                  <a:ext uri="{0D108BD9-81ED-4DB2-BD59-A6C34878D82A}">
                    <a16:rowId xmlns:a16="http://schemas.microsoft.com/office/drawing/2014/main" val="10001"/>
                  </a:ext>
                </a:extLst>
              </a:tr>
            </a:tbl>
          </a:graphicData>
        </a:graphic>
      </p:graphicFrame>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6241" y="77567"/>
            <a:ext cx="2240756"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2109156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1829526" y="1282548"/>
          <a:ext cx="8640961" cy="1280160"/>
        </p:xfrm>
        <a:graphic>
          <a:graphicData uri="http://schemas.openxmlformats.org/drawingml/2006/table">
            <a:tbl>
              <a:tblPr rtl="1" firstRow="1" bandRow="1">
                <a:tableStyleId>{E8B1032C-EA38-4F05-BA0D-38AFFFC7BED3}</a:tableStyleId>
              </a:tblPr>
              <a:tblGrid>
                <a:gridCol w="1963922">
                  <a:extLst>
                    <a:ext uri="{9D8B030D-6E8A-4147-A177-3AD203B41FA5}">
                      <a16:colId xmlns:a16="http://schemas.microsoft.com/office/drawing/2014/main" val="20000"/>
                    </a:ext>
                  </a:extLst>
                </a:gridCol>
                <a:gridCol w="2617611">
                  <a:extLst>
                    <a:ext uri="{9D8B030D-6E8A-4147-A177-3AD203B41FA5}">
                      <a16:colId xmlns:a16="http://schemas.microsoft.com/office/drawing/2014/main" val="20001"/>
                    </a:ext>
                  </a:extLst>
                </a:gridCol>
                <a:gridCol w="1612645">
                  <a:extLst>
                    <a:ext uri="{9D8B030D-6E8A-4147-A177-3AD203B41FA5}">
                      <a16:colId xmlns:a16="http://schemas.microsoft.com/office/drawing/2014/main" val="20002"/>
                    </a:ext>
                  </a:extLst>
                </a:gridCol>
                <a:gridCol w="750502">
                  <a:extLst>
                    <a:ext uri="{9D8B030D-6E8A-4147-A177-3AD203B41FA5}">
                      <a16:colId xmlns:a16="http://schemas.microsoft.com/office/drawing/2014/main" val="20003"/>
                    </a:ext>
                  </a:extLst>
                </a:gridCol>
                <a:gridCol w="609529">
                  <a:extLst>
                    <a:ext uri="{9D8B030D-6E8A-4147-A177-3AD203B41FA5}">
                      <a16:colId xmlns:a16="http://schemas.microsoft.com/office/drawing/2014/main" val="20004"/>
                    </a:ext>
                  </a:extLst>
                </a:gridCol>
                <a:gridCol w="1086752">
                  <a:extLst>
                    <a:ext uri="{9D8B030D-6E8A-4147-A177-3AD203B41FA5}">
                      <a16:colId xmlns:a16="http://schemas.microsoft.com/office/drawing/2014/main" val="20005"/>
                    </a:ext>
                  </a:extLst>
                </a:gridCol>
              </a:tblGrid>
              <a:tr h="604460">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שם הקורס</a:t>
                      </a:r>
                    </a:p>
                  </a:txBody>
                  <a:tcPr marL="68580" marR="68580"/>
                </a:tc>
                <a:tc>
                  <a:txBody>
                    <a:bodyPr/>
                    <a:lstStyle/>
                    <a:p>
                      <a:pPr rtl="1"/>
                      <a:r>
                        <a:rPr lang="he-IL" dirty="0">
                          <a:latin typeface="David" panose="020E0502060401010101" pitchFamily="34" charset="-79"/>
                          <a:cs typeface="David" panose="020E0502060401010101" pitchFamily="34" charset="-79"/>
                        </a:rPr>
                        <a:t>מרצה</a:t>
                      </a:r>
                    </a:p>
                  </a:txBody>
                  <a:tcPr marL="68580" marR="68580"/>
                </a:tc>
                <a:tc>
                  <a:txBody>
                    <a:bodyPr/>
                    <a:lstStyle/>
                    <a:p>
                      <a:pPr rtl="1"/>
                      <a:r>
                        <a:rPr lang="he-IL" dirty="0">
                          <a:latin typeface="David" panose="020E0502060401010101" pitchFamily="34" charset="-79"/>
                          <a:cs typeface="David" panose="020E0502060401010101" pitchFamily="34" charset="-79"/>
                        </a:rPr>
                        <a:t>סמס'</a:t>
                      </a:r>
                    </a:p>
                  </a:txBody>
                  <a:tcPr marL="68580" marR="68580"/>
                </a:tc>
                <a:tc>
                  <a:txBody>
                    <a:bodyPr/>
                    <a:lstStyle/>
                    <a:p>
                      <a:pPr rtl="1"/>
                      <a:r>
                        <a:rPr lang="he-IL" dirty="0">
                          <a:latin typeface="David" panose="020E0502060401010101" pitchFamily="34" charset="-79"/>
                          <a:cs typeface="David" panose="020E0502060401010101" pitchFamily="34" charset="-79"/>
                        </a:rPr>
                        <a:t>יום</a:t>
                      </a:r>
                    </a:p>
                  </a:txBody>
                  <a:tcPr marL="68580" marR="68580"/>
                </a:tc>
                <a:tc>
                  <a:txBody>
                    <a:bodyPr/>
                    <a:lstStyle/>
                    <a:p>
                      <a:pPr rtl="1"/>
                      <a:r>
                        <a:rPr lang="he-IL" dirty="0">
                          <a:latin typeface="David" panose="020E0502060401010101" pitchFamily="34" charset="-79"/>
                          <a:cs typeface="David" panose="020E0502060401010101" pitchFamily="34" charset="-79"/>
                        </a:rPr>
                        <a:t>שעה</a:t>
                      </a:r>
                    </a:p>
                  </a:txBody>
                  <a:tcPr marL="68580" marR="68580"/>
                </a:tc>
                <a:extLst>
                  <a:ext uri="{0D108BD9-81ED-4DB2-BD59-A6C34878D82A}">
                    <a16:rowId xmlns:a16="http://schemas.microsoft.com/office/drawing/2014/main" val="10000"/>
                  </a:ext>
                </a:extLst>
              </a:tr>
              <a:tr h="617481">
                <a:tc>
                  <a:txBody>
                    <a:bodyPr/>
                    <a:lstStyle/>
                    <a:p>
                      <a:pPr rtl="1"/>
                      <a:r>
                        <a:rPr lang="he-IL" dirty="0">
                          <a:latin typeface="David" panose="020E0502060401010101" pitchFamily="34" charset="-79"/>
                          <a:cs typeface="David" panose="020E0502060401010101" pitchFamily="34" charset="-79"/>
                        </a:rPr>
                        <a:t>מחשבת ישראל</a:t>
                      </a:r>
                    </a:p>
                    <a:p>
                      <a:pPr rtl="1"/>
                      <a:r>
                        <a:rPr lang="en-US" dirty="0">
                          <a:latin typeface="David" panose="020E0502060401010101" pitchFamily="34" charset="-79"/>
                          <a:cs typeface="David" panose="020E0502060401010101" pitchFamily="34" charset="-79"/>
                        </a:rPr>
                        <a:t>126-1-0317</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זמן,מקום וטקס מקודש במדרשי האגדה </a:t>
                      </a:r>
                    </a:p>
                  </a:txBody>
                  <a:tcPr marL="68580" marR="68580"/>
                </a:tc>
                <a:tc>
                  <a:txBody>
                    <a:bodyPr/>
                    <a:lstStyle/>
                    <a:p>
                      <a:r>
                        <a:rPr lang="he-IL" dirty="0">
                          <a:latin typeface="David" panose="020E0502060401010101" pitchFamily="34" charset="-79"/>
                          <a:cs typeface="David" panose="020E0502060401010101" pitchFamily="34" charset="-79"/>
                        </a:rPr>
                        <a:t>פרופ' עדיאל קדרי</a:t>
                      </a:r>
                    </a:p>
                  </a:txBody>
                  <a:tcPr marL="68580" marR="68580"/>
                </a:tc>
                <a:tc>
                  <a:txBody>
                    <a:bodyPr/>
                    <a:lstStyle/>
                    <a:p>
                      <a:r>
                        <a:rPr lang="he-IL" dirty="0">
                          <a:latin typeface="David" panose="020E0502060401010101" pitchFamily="34" charset="-79"/>
                          <a:cs typeface="David" panose="020E0502060401010101" pitchFamily="34" charset="-79"/>
                        </a:rPr>
                        <a:t>ב</a:t>
                      </a:r>
                    </a:p>
                  </a:txBody>
                  <a:tcPr marL="68580" marR="68580"/>
                </a:tc>
                <a:tc>
                  <a:txBody>
                    <a:bodyPr/>
                    <a:lstStyle/>
                    <a:p>
                      <a:r>
                        <a:rPr lang="he-IL" dirty="0">
                          <a:latin typeface="David" panose="020E0502060401010101" pitchFamily="34" charset="-79"/>
                          <a:cs typeface="David" panose="020E0502060401010101" pitchFamily="34" charset="-79"/>
                        </a:rPr>
                        <a:t>ב</a:t>
                      </a:r>
                    </a:p>
                  </a:txBody>
                  <a:tcPr marL="68580" marR="68580"/>
                </a:tc>
                <a:tc>
                  <a:txBody>
                    <a:bodyPr/>
                    <a:lstStyle/>
                    <a:p>
                      <a:r>
                        <a:rPr lang="he-IL" dirty="0">
                          <a:latin typeface="David" panose="020E0502060401010101" pitchFamily="34" charset="-79"/>
                          <a:cs typeface="David" panose="020E0502060401010101" pitchFamily="34" charset="-79"/>
                        </a:rPr>
                        <a:t>10-12</a:t>
                      </a:r>
                    </a:p>
                  </a:txBody>
                  <a:tcPr marL="68580" marR="68580"/>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extLst>
              <p:ext uri="{D42A27DB-BD31-4B8C-83A1-F6EECF244321}">
                <p14:modId xmlns:p14="http://schemas.microsoft.com/office/powerpoint/2010/main" val="282264594"/>
              </p:ext>
            </p:extLst>
          </p:nvPr>
        </p:nvGraphicFramePr>
        <p:xfrm>
          <a:off x="4907869" y="3110536"/>
          <a:ext cx="5546991" cy="3414809"/>
        </p:xfrm>
        <a:graphic>
          <a:graphicData uri="http://schemas.openxmlformats.org/drawingml/2006/table">
            <a:tbl>
              <a:tblPr rtl="1" firstRow="1" bandRow="1">
                <a:tableStyleId>{93296810-A885-4BE3-A3E7-6D5BEEA58F35}</a:tableStyleId>
              </a:tblPr>
              <a:tblGrid>
                <a:gridCol w="5546991">
                  <a:extLst>
                    <a:ext uri="{9D8B030D-6E8A-4147-A177-3AD203B41FA5}">
                      <a16:colId xmlns:a16="http://schemas.microsoft.com/office/drawing/2014/main" val="20000"/>
                    </a:ext>
                  </a:extLst>
                </a:gridCol>
              </a:tblGrid>
              <a:tr h="538123">
                <a:tc>
                  <a:txBody>
                    <a:bodyPr/>
                    <a:lstStyle/>
                    <a:p>
                      <a:pPr algn="ctr" rtl="1"/>
                      <a:r>
                        <a:rPr lang="he-IL" sz="1400" dirty="0">
                          <a:latin typeface="David" panose="020E0502060401010101" pitchFamily="34" charset="-79"/>
                          <a:cs typeface="David" panose="020E0502060401010101" pitchFamily="34" charset="-79"/>
                        </a:rPr>
                        <a:t>תיאור קצר של הקורס</a:t>
                      </a:r>
                    </a:p>
                  </a:txBody>
                  <a:tcPr marL="68580" marR="68580"/>
                </a:tc>
                <a:extLst>
                  <a:ext uri="{0D108BD9-81ED-4DB2-BD59-A6C34878D82A}">
                    <a16:rowId xmlns:a16="http://schemas.microsoft.com/office/drawing/2014/main" val="10000"/>
                  </a:ext>
                </a:extLst>
              </a:tr>
              <a:tr h="2876686">
                <a:tc>
                  <a:txBody>
                    <a:bodyPr/>
                    <a:lstStyle/>
                    <a:p>
                      <a:r>
                        <a:rPr lang="he-IL" sz="1600" b="0" i="0" u="none" strike="noStrike" kern="1200" baseline="0" dirty="0">
                          <a:solidFill>
                            <a:schemeClr val="dk1"/>
                          </a:solidFill>
                          <a:latin typeface="David" panose="020E0502060401010101" pitchFamily="34" charset="-79"/>
                          <a:ea typeface="+mn-ea"/>
                          <a:cs typeface="David" panose="020E0502060401010101" pitchFamily="34" charset="-79"/>
                        </a:rPr>
                        <a:t>הקורס יעסוק במגוון מקורות העוסקים בזמן קדוש, מקום קדוש וטקסט קדוש. </a:t>
                      </a:r>
                    </a:p>
                    <a:p>
                      <a:r>
                        <a:rPr lang="he-IL" sz="1600" b="0" i="0" u="none" strike="noStrike" kern="1200" baseline="0" dirty="0">
                          <a:solidFill>
                            <a:schemeClr val="dk1"/>
                          </a:solidFill>
                          <a:latin typeface="David" panose="020E0502060401010101" pitchFamily="34" charset="-79"/>
                          <a:ea typeface="+mn-ea"/>
                          <a:cs typeface="David" panose="020E0502060401010101" pitchFamily="34" charset="-79"/>
                        </a:rPr>
                        <a:t>נלמד פרשיות מתוך מדרשי האגדה בראשית רבה, ויקרא רבה, איכה רבה ושיר השירים רבה העוסקים בהיבטים הנ"ל, </a:t>
                      </a:r>
                    </a:p>
                    <a:p>
                      <a:r>
                        <a:rPr lang="he-IL" sz="1600" b="0" i="0" u="none" strike="noStrike" kern="1200" baseline="0" dirty="0">
                          <a:solidFill>
                            <a:schemeClr val="dk1"/>
                          </a:solidFill>
                          <a:latin typeface="David" panose="020E0502060401010101" pitchFamily="34" charset="-79"/>
                          <a:ea typeface="+mn-ea"/>
                          <a:cs typeface="David" panose="020E0502060401010101" pitchFamily="34" charset="-79"/>
                        </a:rPr>
                        <a:t>נדון בעולם הרעיוני שבא לידי ביטוי במקורות אלה ובקשרים בין התפיסות הרעיונית לדרכי הפרשנות שלהם את הטקסט המקראי.</a:t>
                      </a:r>
                    </a:p>
                    <a:p>
                      <a:endParaRPr lang="he-IL" sz="1600" b="0" i="0" u="none" strike="noStrike" kern="1200" baseline="0" dirty="0">
                        <a:solidFill>
                          <a:schemeClr val="dk1"/>
                        </a:solidFill>
                        <a:latin typeface="David" panose="020E0502060401010101" pitchFamily="34" charset="-79"/>
                        <a:ea typeface="+mn-ea"/>
                        <a:cs typeface="David" panose="020E0502060401010101" pitchFamily="34" charset="-79"/>
                      </a:endParaRPr>
                    </a:p>
                  </a:txBody>
                  <a:tcPr marL="68580" marR="68580"/>
                </a:tc>
                <a:extLst>
                  <a:ext uri="{0D108BD9-81ED-4DB2-BD59-A6C34878D82A}">
                    <a16:rowId xmlns:a16="http://schemas.microsoft.com/office/drawing/2014/main" val="10001"/>
                  </a:ext>
                </a:extLst>
              </a:tr>
            </a:tbl>
          </a:graphicData>
        </a:graphic>
      </p:graphicFrame>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6241" y="77567"/>
            <a:ext cx="2240756"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0730279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2818989513"/>
              </p:ext>
            </p:extLst>
          </p:nvPr>
        </p:nvGraphicFramePr>
        <p:xfrm>
          <a:off x="1118270" y="1309181"/>
          <a:ext cx="9955459" cy="1280160"/>
        </p:xfrm>
        <a:graphic>
          <a:graphicData uri="http://schemas.openxmlformats.org/drawingml/2006/table">
            <a:tbl>
              <a:tblPr rtl="1" firstRow="1" bandRow="1">
                <a:tableStyleId>{E8B1032C-EA38-4F05-BA0D-38AFFFC7BED3}</a:tableStyleId>
              </a:tblPr>
              <a:tblGrid>
                <a:gridCol w="1845852">
                  <a:extLst>
                    <a:ext uri="{9D8B030D-6E8A-4147-A177-3AD203B41FA5}">
                      <a16:colId xmlns:a16="http://schemas.microsoft.com/office/drawing/2014/main" val="20000"/>
                    </a:ext>
                  </a:extLst>
                </a:gridCol>
                <a:gridCol w="3432642">
                  <a:extLst>
                    <a:ext uri="{9D8B030D-6E8A-4147-A177-3AD203B41FA5}">
                      <a16:colId xmlns:a16="http://schemas.microsoft.com/office/drawing/2014/main" val="20001"/>
                    </a:ext>
                  </a:extLst>
                </a:gridCol>
                <a:gridCol w="2315950">
                  <a:extLst>
                    <a:ext uri="{9D8B030D-6E8A-4147-A177-3AD203B41FA5}">
                      <a16:colId xmlns:a16="http://schemas.microsoft.com/office/drawing/2014/main" val="20002"/>
                    </a:ext>
                  </a:extLst>
                </a:gridCol>
                <a:gridCol w="817303">
                  <a:extLst>
                    <a:ext uri="{9D8B030D-6E8A-4147-A177-3AD203B41FA5}">
                      <a16:colId xmlns:a16="http://schemas.microsoft.com/office/drawing/2014/main" val="20003"/>
                    </a:ext>
                  </a:extLst>
                </a:gridCol>
                <a:gridCol w="592236">
                  <a:extLst>
                    <a:ext uri="{9D8B030D-6E8A-4147-A177-3AD203B41FA5}">
                      <a16:colId xmlns:a16="http://schemas.microsoft.com/office/drawing/2014/main" val="20004"/>
                    </a:ext>
                  </a:extLst>
                </a:gridCol>
                <a:gridCol w="951476">
                  <a:extLst>
                    <a:ext uri="{9D8B030D-6E8A-4147-A177-3AD203B41FA5}">
                      <a16:colId xmlns:a16="http://schemas.microsoft.com/office/drawing/2014/main" val="20005"/>
                    </a:ext>
                  </a:extLst>
                </a:gridCol>
              </a:tblGrid>
              <a:tr h="604460">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שם הקורס</a:t>
                      </a:r>
                    </a:p>
                  </a:txBody>
                  <a:tcPr marL="68580" marR="68580"/>
                </a:tc>
                <a:tc>
                  <a:txBody>
                    <a:bodyPr/>
                    <a:lstStyle/>
                    <a:p>
                      <a:pPr rtl="1"/>
                      <a:r>
                        <a:rPr lang="he-IL" dirty="0">
                          <a:latin typeface="David" panose="020E0502060401010101" pitchFamily="34" charset="-79"/>
                          <a:cs typeface="David" panose="020E0502060401010101" pitchFamily="34" charset="-79"/>
                        </a:rPr>
                        <a:t>מרצה</a:t>
                      </a:r>
                    </a:p>
                  </a:txBody>
                  <a:tcPr marL="68580" marR="68580"/>
                </a:tc>
                <a:tc>
                  <a:txBody>
                    <a:bodyPr/>
                    <a:lstStyle/>
                    <a:p>
                      <a:pPr rtl="1"/>
                      <a:r>
                        <a:rPr lang="he-IL" dirty="0">
                          <a:latin typeface="David" panose="020E0502060401010101" pitchFamily="34" charset="-79"/>
                          <a:cs typeface="David" panose="020E0502060401010101" pitchFamily="34" charset="-79"/>
                        </a:rPr>
                        <a:t>סמס'</a:t>
                      </a:r>
                    </a:p>
                  </a:txBody>
                  <a:tcPr marL="68580" marR="68580"/>
                </a:tc>
                <a:tc>
                  <a:txBody>
                    <a:bodyPr/>
                    <a:lstStyle/>
                    <a:p>
                      <a:pPr rtl="1"/>
                      <a:r>
                        <a:rPr lang="he-IL" dirty="0">
                          <a:latin typeface="David" panose="020E0502060401010101" pitchFamily="34" charset="-79"/>
                          <a:cs typeface="David" panose="020E0502060401010101" pitchFamily="34" charset="-79"/>
                        </a:rPr>
                        <a:t>יום</a:t>
                      </a:r>
                    </a:p>
                  </a:txBody>
                  <a:tcPr marL="68580" marR="68580"/>
                </a:tc>
                <a:tc>
                  <a:txBody>
                    <a:bodyPr/>
                    <a:lstStyle/>
                    <a:p>
                      <a:pPr rtl="1"/>
                      <a:r>
                        <a:rPr lang="he-IL" dirty="0">
                          <a:latin typeface="David" panose="020E0502060401010101" pitchFamily="34" charset="-79"/>
                          <a:cs typeface="David" panose="020E0502060401010101" pitchFamily="34" charset="-79"/>
                        </a:rPr>
                        <a:t>שעה</a:t>
                      </a:r>
                    </a:p>
                  </a:txBody>
                  <a:tcPr marL="68580" marR="68580"/>
                </a:tc>
                <a:extLst>
                  <a:ext uri="{0D108BD9-81ED-4DB2-BD59-A6C34878D82A}">
                    <a16:rowId xmlns:a16="http://schemas.microsoft.com/office/drawing/2014/main" val="10000"/>
                  </a:ext>
                </a:extLst>
              </a:tr>
              <a:tr h="617481">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126-1-0121</a:t>
                      </a:r>
                    </a:p>
                  </a:txBody>
                  <a:tcPr marL="68580" marR="68580"/>
                </a:tc>
                <a:tc>
                  <a:txBody>
                    <a:bodyPr/>
                    <a:lstStyle/>
                    <a:p>
                      <a:pPr rtl="1"/>
                      <a:r>
                        <a:rPr lang="he-IL" sz="1800" b="0" kern="1200" dirty="0">
                          <a:solidFill>
                            <a:schemeClr val="tx1"/>
                          </a:solidFill>
                          <a:effectLst/>
                          <a:latin typeface="David" panose="020E0502060401010101" pitchFamily="34" charset="-79"/>
                          <a:ea typeface="+mn-ea"/>
                          <a:cs typeface="David" panose="020E0502060401010101" pitchFamily="34" charset="-79"/>
                        </a:rPr>
                        <a:t>יהדות, אסלאם ומה שביניהם</a:t>
                      </a:r>
                      <a:endParaRPr lang="en-US" sz="1800" b="0" kern="1200" dirty="0">
                        <a:solidFill>
                          <a:schemeClr val="tx1"/>
                        </a:solidFill>
                        <a:effectLst/>
                        <a:latin typeface="David" panose="020E0502060401010101" pitchFamily="34" charset="-79"/>
                        <a:ea typeface="+mn-ea"/>
                        <a:cs typeface="David" panose="020E0502060401010101" pitchFamily="34" charset="-79"/>
                      </a:endParaRPr>
                    </a:p>
                    <a:p>
                      <a:pPr algn="ctr" rtl="1"/>
                      <a:r>
                        <a:rPr lang="he-IL" sz="1400" b="1" kern="1200" dirty="0">
                          <a:solidFill>
                            <a:schemeClr val="tx1"/>
                          </a:solidFill>
                          <a:effectLst/>
                          <a:latin typeface="David" panose="020E0502060401010101" pitchFamily="34" charset="-79"/>
                          <a:ea typeface="+mn-ea"/>
                          <a:cs typeface="David" panose="020E0502060401010101" pitchFamily="34" charset="-79"/>
                        </a:rPr>
                        <a:t>(קורס משותף על המחלקה ללימודי מזרח תיכון)</a:t>
                      </a:r>
                      <a:endParaRPr lang="he-IL" sz="1400" b="1" dirty="0">
                        <a:latin typeface="David" panose="020E0502060401010101" pitchFamily="34" charset="-79"/>
                        <a:cs typeface="David" panose="020E0502060401010101" pitchFamily="34" charset="-79"/>
                      </a:endParaRPr>
                    </a:p>
                  </a:txBody>
                  <a:tcPr marL="68580" marR="68580"/>
                </a:tc>
                <a:tc>
                  <a:txBody>
                    <a:bodyPr/>
                    <a:lstStyle/>
                    <a:p>
                      <a:r>
                        <a:rPr lang="he-IL" dirty="0">
                          <a:latin typeface="David" panose="020E0502060401010101" pitchFamily="34" charset="-79"/>
                          <a:cs typeface="David" panose="020E0502060401010101" pitchFamily="34" charset="-79"/>
                        </a:rPr>
                        <a:t>ד"ר שלום צדיק</a:t>
                      </a:r>
                    </a:p>
                    <a:p>
                      <a:r>
                        <a:rPr lang="he-IL" dirty="0">
                          <a:latin typeface="David" panose="020E0502060401010101" pitchFamily="34" charset="-79"/>
                          <a:cs typeface="David" panose="020E0502060401010101" pitchFamily="34" charset="-79"/>
                        </a:rPr>
                        <a:t>פרופ' דניאלה טלמון-הלר</a:t>
                      </a:r>
                    </a:p>
                  </a:txBody>
                  <a:tcPr marL="68580" marR="68580"/>
                </a:tc>
                <a:tc>
                  <a:txBody>
                    <a:bodyPr/>
                    <a:lstStyle/>
                    <a:p>
                      <a:r>
                        <a:rPr lang="he-IL" dirty="0">
                          <a:latin typeface="David" panose="020E0502060401010101" pitchFamily="34" charset="-79"/>
                          <a:cs typeface="David" panose="020E0502060401010101" pitchFamily="34" charset="-79"/>
                        </a:rPr>
                        <a:t>ב</a:t>
                      </a:r>
                    </a:p>
                  </a:txBody>
                  <a:tcPr marL="68580" marR="68580"/>
                </a:tc>
                <a:tc>
                  <a:txBody>
                    <a:bodyPr/>
                    <a:lstStyle/>
                    <a:p>
                      <a:r>
                        <a:rPr lang="he-IL" dirty="0">
                          <a:latin typeface="David" panose="020E0502060401010101" pitchFamily="34" charset="-79"/>
                          <a:cs typeface="David" panose="020E0502060401010101" pitchFamily="34" charset="-79"/>
                        </a:rPr>
                        <a:t>ד</a:t>
                      </a:r>
                    </a:p>
                  </a:txBody>
                  <a:tcPr marL="68580" marR="68580"/>
                </a:tc>
                <a:tc>
                  <a:txBody>
                    <a:bodyPr/>
                    <a:lstStyle/>
                    <a:p>
                      <a:r>
                        <a:rPr lang="he-IL" dirty="0">
                          <a:latin typeface="David" panose="020E0502060401010101" pitchFamily="34" charset="-79"/>
                          <a:cs typeface="David" panose="020E0502060401010101" pitchFamily="34" charset="-79"/>
                        </a:rPr>
                        <a:t>8-10</a:t>
                      </a:r>
                    </a:p>
                  </a:txBody>
                  <a:tcPr marL="68580" marR="68580"/>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extLst>
              <p:ext uri="{D42A27DB-BD31-4B8C-83A1-F6EECF244321}">
                <p14:modId xmlns:p14="http://schemas.microsoft.com/office/powerpoint/2010/main" val="982983001"/>
              </p:ext>
            </p:extLst>
          </p:nvPr>
        </p:nvGraphicFramePr>
        <p:xfrm>
          <a:off x="3888419" y="2701768"/>
          <a:ext cx="7185309" cy="4107289"/>
        </p:xfrm>
        <a:graphic>
          <a:graphicData uri="http://schemas.openxmlformats.org/drawingml/2006/table">
            <a:tbl>
              <a:tblPr rtl="1" firstRow="1" bandRow="1">
                <a:tableStyleId>{93296810-A885-4BE3-A3E7-6D5BEEA58F35}</a:tableStyleId>
              </a:tblPr>
              <a:tblGrid>
                <a:gridCol w="7185309">
                  <a:extLst>
                    <a:ext uri="{9D8B030D-6E8A-4147-A177-3AD203B41FA5}">
                      <a16:colId xmlns:a16="http://schemas.microsoft.com/office/drawing/2014/main" val="20000"/>
                    </a:ext>
                  </a:extLst>
                </a:gridCol>
              </a:tblGrid>
              <a:tr h="55049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1800" b="1" kern="1200" dirty="0">
                          <a:solidFill>
                            <a:schemeClr val="lt1"/>
                          </a:solidFill>
                          <a:effectLst/>
                          <a:latin typeface="+mn-lt"/>
                          <a:ea typeface="+mn-ea"/>
                          <a:cs typeface="+mn-cs"/>
                        </a:rPr>
                        <a:t> </a:t>
                      </a:r>
                      <a:r>
                        <a:rPr lang="he-IL" sz="1400" dirty="0">
                          <a:latin typeface="David" panose="020E0502060401010101" pitchFamily="34" charset="-79"/>
                          <a:cs typeface="David" panose="020E0502060401010101" pitchFamily="34" charset="-79"/>
                        </a:rPr>
                        <a:t>תיאור קצר של הקורס</a:t>
                      </a:r>
                    </a:p>
                    <a:p>
                      <a:pPr rtl="1"/>
                      <a:endParaRPr lang="en-IL" sz="1400" b="1" kern="1200" dirty="0">
                        <a:solidFill>
                          <a:schemeClr val="lt1"/>
                        </a:solidFill>
                        <a:effectLst/>
                        <a:latin typeface="David" panose="020E0502060401010101" pitchFamily="34" charset="-79"/>
                        <a:ea typeface="+mn-ea"/>
                        <a:cs typeface="David" panose="020E0502060401010101" pitchFamily="34" charset="-79"/>
                      </a:endParaRPr>
                    </a:p>
                  </a:txBody>
                  <a:tcPr marL="68580" marR="68580"/>
                </a:tc>
                <a:extLst>
                  <a:ext uri="{0D108BD9-81ED-4DB2-BD59-A6C34878D82A}">
                    <a16:rowId xmlns:a16="http://schemas.microsoft.com/office/drawing/2014/main" val="10000"/>
                  </a:ext>
                </a:extLst>
              </a:tr>
              <a:tr h="3528169">
                <a:tc>
                  <a:txBody>
                    <a:bodyPr/>
                    <a:lstStyle/>
                    <a:p>
                      <a:pPr rtl="1"/>
                      <a:r>
                        <a:rPr lang="he-IL" sz="1600" b="0" i="0" u="none" strike="noStrike" kern="1200" baseline="0" dirty="0">
                          <a:solidFill>
                            <a:schemeClr val="dk1"/>
                          </a:solidFill>
                          <a:latin typeface="David" panose="020E0502060401010101" pitchFamily="34" charset="-79"/>
                          <a:ea typeface="+mn-ea"/>
                          <a:cs typeface="David" panose="020E0502060401010101" pitchFamily="34" charset="-79"/>
                        </a:rPr>
                        <a:t>קורס זה יעסוק ביהדות ובאסלאם כשתי דתות אחיות ובפרספקטיבה השוואתית, היסטורית והגותית. </a:t>
                      </a:r>
                      <a:endParaRPr lang="en-IL" sz="1600" b="0" i="0" u="none" strike="noStrike" kern="1200" baseline="0" dirty="0">
                        <a:solidFill>
                          <a:schemeClr val="dk1"/>
                        </a:solidFill>
                        <a:latin typeface="David" panose="020E0502060401010101" pitchFamily="34" charset="-79"/>
                        <a:ea typeface="+mn-ea"/>
                        <a:cs typeface="David" panose="020E0502060401010101" pitchFamily="34" charset="-79"/>
                      </a:endParaRPr>
                    </a:p>
                    <a:p>
                      <a:pPr rtl="1"/>
                      <a:r>
                        <a:rPr lang="he-IL" sz="1600" b="0" i="0" u="none" strike="noStrike" kern="1200" baseline="0" dirty="0">
                          <a:solidFill>
                            <a:schemeClr val="dk1"/>
                          </a:solidFill>
                          <a:latin typeface="David" panose="020E0502060401010101" pitchFamily="34" charset="-79"/>
                          <a:ea typeface="+mn-ea"/>
                          <a:cs typeface="David" panose="020E0502060401010101" pitchFamily="34" charset="-79"/>
                        </a:rPr>
                        <a:t>אברהם, אבי היהדות, נחשב גם כאבי האומה המוסלמית, ומשה ודמויות מקראיות רבות אחרות נחשבים לנביאי האסלאם שהקדימו את הנביא מוחמד. רבים מסיפורי הקוראן מוקדשים לבני ישראל והיהודים, והוא מייחס להם מעמד מיוחד כעם הספר. היהדות הושפעה רבות מן האסלאם, בעיקר בימי הביניים, אז חיו רוב היהודים כמיעוט בעולם מוסלמי, אימצו את השפה הערבית ויצרו באמצעותה חיבורים מרכזיים בפילוסופיה, מיסטיקה והלכה. היבטים אלה ואחרים יידונו בקורס; דגש יושם על הדמיון אך גם על ההבדלים  והפולמוס בין שתי הדתות. כל נושא יידון בשני שיעורים עוקבים: הראשון יוקדש בעיקר ליהדות, והשני בעיקר לאסלאם. הקורס יחולק לשלושה חלקים מרכזיים: החלק הראשון יעסוק בראשיתן של הדתות ובצמיחת זרמים, אסכולות וכיתות בתוך כל אחת מהן. עיקר הקורס יוקדש לדיון במספר תמות מרכזיות כגון עיקרי אמונה, ההלכה ונושאי כליה, היחס לדתות אחרות, מגדר ועוד. לבסוף, נסכם את הקורס בשיעור שבו נבליט את הקשרים בין שתי הדתות הן בפרספקטיבה היסטורית והן הגותית. </a:t>
                      </a:r>
                      <a:endParaRPr lang="en-IL" sz="1600" b="0" i="0" u="none" strike="noStrike" kern="1200" baseline="0" dirty="0">
                        <a:solidFill>
                          <a:schemeClr val="dk1"/>
                        </a:solidFill>
                        <a:latin typeface="David" panose="020E0502060401010101" pitchFamily="34" charset="-79"/>
                        <a:ea typeface="+mn-ea"/>
                        <a:cs typeface="David" panose="020E0502060401010101" pitchFamily="34" charset="-79"/>
                      </a:endParaRPr>
                    </a:p>
                    <a:p>
                      <a:pPr rtl="1"/>
                      <a:r>
                        <a:rPr lang="he-IL" sz="1600" b="0" i="0" u="none" strike="noStrike" kern="1200" baseline="0" dirty="0">
                          <a:solidFill>
                            <a:schemeClr val="dk1"/>
                          </a:solidFill>
                          <a:latin typeface="David" panose="020E0502060401010101" pitchFamily="34" charset="-79"/>
                          <a:ea typeface="+mn-ea"/>
                          <a:cs typeface="David" panose="020E0502060401010101" pitchFamily="34" charset="-79"/>
                        </a:rPr>
                        <a:t>הקורס הוא בעל אופי מבואי ואינו מחייב רקע מוקדם.</a:t>
                      </a:r>
                      <a:endParaRPr lang="en-IL" sz="1600" b="0" i="0" u="none" strike="noStrike" kern="1200" baseline="0" dirty="0">
                        <a:solidFill>
                          <a:schemeClr val="dk1"/>
                        </a:solidFill>
                        <a:latin typeface="David" panose="020E0502060401010101" pitchFamily="34" charset="-79"/>
                        <a:ea typeface="+mn-ea"/>
                        <a:cs typeface="David" panose="020E0502060401010101" pitchFamily="34" charset="-79"/>
                      </a:endParaRPr>
                    </a:p>
                  </a:txBody>
                  <a:tcPr marL="68580" marR="68580"/>
                </a:tc>
                <a:extLst>
                  <a:ext uri="{0D108BD9-81ED-4DB2-BD59-A6C34878D82A}">
                    <a16:rowId xmlns:a16="http://schemas.microsoft.com/office/drawing/2014/main" val="10001"/>
                  </a:ext>
                </a:extLst>
              </a:tr>
            </a:tbl>
          </a:graphicData>
        </a:graphic>
      </p:graphicFrame>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6241" y="77567"/>
            <a:ext cx="2240756"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8345604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1829526" y="1268762"/>
          <a:ext cx="8640960" cy="1373995"/>
        </p:xfrm>
        <a:graphic>
          <a:graphicData uri="http://schemas.openxmlformats.org/drawingml/2006/table">
            <a:tbl>
              <a:tblPr rtl="1" firstRow="1" bandRow="1">
                <a:tableStyleId>{E8B1032C-EA38-4F05-BA0D-38AFFFC7BED3}</a:tableStyleId>
              </a:tblPr>
              <a:tblGrid>
                <a:gridCol w="1963922">
                  <a:extLst>
                    <a:ext uri="{9D8B030D-6E8A-4147-A177-3AD203B41FA5}">
                      <a16:colId xmlns:a16="http://schemas.microsoft.com/office/drawing/2014/main" val="20000"/>
                    </a:ext>
                  </a:extLst>
                </a:gridCol>
                <a:gridCol w="2617611">
                  <a:extLst>
                    <a:ext uri="{9D8B030D-6E8A-4147-A177-3AD203B41FA5}">
                      <a16:colId xmlns:a16="http://schemas.microsoft.com/office/drawing/2014/main" val="20001"/>
                    </a:ext>
                  </a:extLst>
                </a:gridCol>
                <a:gridCol w="2106791">
                  <a:extLst>
                    <a:ext uri="{9D8B030D-6E8A-4147-A177-3AD203B41FA5}">
                      <a16:colId xmlns:a16="http://schemas.microsoft.com/office/drawing/2014/main" val="20002"/>
                    </a:ext>
                  </a:extLst>
                </a:gridCol>
                <a:gridCol w="514721">
                  <a:extLst>
                    <a:ext uri="{9D8B030D-6E8A-4147-A177-3AD203B41FA5}">
                      <a16:colId xmlns:a16="http://schemas.microsoft.com/office/drawing/2014/main" val="20003"/>
                    </a:ext>
                  </a:extLst>
                </a:gridCol>
                <a:gridCol w="383967">
                  <a:extLst>
                    <a:ext uri="{9D8B030D-6E8A-4147-A177-3AD203B41FA5}">
                      <a16:colId xmlns:a16="http://schemas.microsoft.com/office/drawing/2014/main" val="20004"/>
                    </a:ext>
                  </a:extLst>
                </a:gridCol>
                <a:gridCol w="1053948">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שם הקורס</a:t>
                      </a:r>
                    </a:p>
                  </a:txBody>
                  <a:tcPr marL="68580" marR="68580"/>
                </a:tc>
                <a:tc>
                  <a:txBody>
                    <a:bodyPr/>
                    <a:lstStyle/>
                    <a:p>
                      <a:pPr rtl="1"/>
                      <a:r>
                        <a:rPr lang="he-IL" dirty="0">
                          <a:latin typeface="David" panose="020E0502060401010101" pitchFamily="34" charset="-79"/>
                          <a:cs typeface="David" panose="020E0502060401010101" pitchFamily="34" charset="-79"/>
                        </a:rPr>
                        <a:t>מרצה</a:t>
                      </a:r>
                    </a:p>
                  </a:txBody>
                  <a:tcPr marL="68580" marR="68580"/>
                </a:tc>
                <a:tc>
                  <a:txBody>
                    <a:bodyPr/>
                    <a:lstStyle/>
                    <a:p>
                      <a:pPr rtl="1"/>
                      <a:r>
                        <a:rPr lang="he-IL" dirty="0">
                          <a:latin typeface="David" panose="020E0502060401010101" pitchFamily="34" charset="-79"/>
                          <a:cs typeface="David" panose="020E0502060401010101" pitchFamily="34" charset="-79"/>
                        </a:rPr>
                        <a:t>סמס'</a:t>
                      </a:r>
                    </a:p>
                  </a:txBody>
                  <a:tcPr marL="68580" marR="68580"/>
                </a:tc>
                <a:tc>
                  <a:txBody>
                    <a:bodyPr/>
                    <a:lstStyle/>
                    <a:p>
                      <a:pPr rtl="1"/>
                      <a:r>
                        <a:rPr lang="he-IL" dirty="0">
                          <a:latin typeface="David" panose="020E0502060401010101" pitchFamily="34" charset="-79"/>
                          <a:cs typeface="David" panose="020E0502060401010101" pitchFamily="34" charset="-79"/>
                        </a:rPr>
                        <a:t>יום</a:t>
                      </a:r>
                    </a:p>
                  </a:txBody>
                  <a:tcPr marL="68580" marR="68580"/>
                </a:tc>
                <a:tc>
                  <a:txBody>
                    <a:bodyPr/>
                    <a:lstStyle/>
                    <a:p>
                      <a:pPr rtl="1"/>
                      <a:r>
                        <a:rPr lang="he-IL" dirty="0">
                          <a:latin typeface="David" panose="020E0502060401010101" pitchFamily="34" charset="-79"/>
                          <a:cs typeface="David" panose="020E0502060401010101" pitchFamily="34" charset="-79"/>
                        </a:rPr>
                        <a:t>שעה</a:t>
                      </a:r>
                    </a:p>
                  </a:txBody>
                  <a:tcPr marL="68580" marR="68580"/>
                </a:tc>
                <a:extLst>
                  <a:ext uri="{0D108BD9-81ED-4DB2-BD59-A6C34878D82A}">
                    <a16:rowId xmlns:a16="http://schemas.microsoft.com/office/drawing/2014/main" val="10000"/>
                  </a:ext>
                </a:extLst>
              </a:tr>
              <a:tr h="733915">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121-1-2791</a:t>
                      </a:r>
                    </a:p>
                  </a:txBody>
                  <a:tcPr marL="68580" marR="68580"/>
                </a:tc>
                <a:tc>
                  <a:txBody>
                    <a:bodyPr/>
                    <a:lstStyle/>
                    <a:p>
                      <a:pPr rtl="1"/>
                      <a:r>
                        <a:rPr lang="he-IL" dirty="0">
                          <a:latin typeface="David" panose="020E0502060401010101" pitchFamily="34" charset="-79"/>
                          <a:cs typeface="David" panose="020E0502060401010101" pitchFamily="34" charset="-79"/>
                        </a:rPr>
                        <a:t>מי כתב את התנ"ך? תהליכי התהוות ספרות המקרא</a:t>
                      </a:r>
                    </a:p>
                  </a:txBody>
                  <a:tcPr marL="68580" marR="68580"/>
                </a:tc>
                <a:tc>
                  <a:txBody>
                    <a:bodyPr/>
                    <a:lstStyle/>
                    <a:p>
                      <a:pPr rtl="1"/>
                      <a:r>
                        <a:rPr lang="he-IL" dirty="0">
                          <a:latin typeface="David" panose="020E0502060401010101" pitchFamily="34" charset="-79"/>
                          <a:cs typeface="David" panose="020E0502060401010101" pitchFamily="34" charset="-79"/>
                        </a:rPr>
                        <a:t>פרופ' ערן ויזל</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10-12</a:t>
                      </a:r>
                    </a:p>
                  </a:txBody>
                  <a:tcPr marL="68580" marR="68580"/>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907869" y="3110536"/>
          <a:ext cx="5546991" cy="3414809"/>
        </p:xfrm>
        <a:graphic>
          <a:graphicData uri="http://schemas.openxmlformats.org/drawingml/2006/table">
            <a:tbl>
              <a:tblPr rtl="1" firstRow="1" bandRow="1">
                <a:tableStyleId>{93296810-A885-4BE3-A3E7-6D5BEEA58F35}</a:tableStyleId>
              </a:tblPr>
              <a:tblGrid>
                <a:gridCol w="5546991">
                  <a:extLst>
                    <a:ext uri="{9D8B030D-6E8A-4147-A177-3AD203B41FA5}">
                      <a16:colId xmlns:a16="http://schemas.microsoft.com/office/drawing/2014/main" val="20000"/>
                    </a:ext>
                  </a:extLst>
                </a:gridCol>
              </a:tblGrid>
              <a:tr h="53812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marL="68580" marR="68580"/>
                </a:tc>
                <a:extLst>
                  <a:ext uri="{0D108BD9-81ED-4DB2-BD59-A6C34878D82A}">
                    <a16:rowId xmlns:a16="http://schemas.microsoft.com/office/drawing/2014/main" val="10000"/>
                  </a:ext>
                </a:extLst>
              </a:tr>
              <a:tr h="2876686">
                <a:tc>
                  <a:txBody>
                    <a:bodyPr/>
                    <a:lstStyle/>
                    <a:p>
                      <a:pPr rtl="1"/>
                      <a:r>
                        <a:rPr lang="he-IL" sz="1800" kern="1200" dirty="0">
                          <a:solidFill>
                            <a:schemeClr val="dk1"/>
                          </a:solidFill>
                          <a:effectLst/>
                          <a:latin typeface="David" panose="020E0502060401010101" pitchFamily="34" charset="-79"/>
                          <a:ea typeface="+mn-ea"/>
                          <a:cs typeface="David" panose="020E0502060401010101" pitchFamily="34" charset="-79"/>
                        </a:rPr>
                        <a:t>עיון בתולדות הספרות המקראית על פי חקר המקרא המודרני, השערות על חיבור התורה, חיבור ספרי נביאים ראשונים ואחרונים וחיבור ספרי כתובים. עיון בסוגות השונות: סיפור, חוק, היסטוריוגרפיה, נבואה, מזמורים וחכמה, ושאלת התקדשות הספרים.</a:t>
                      </a:r>
                      <a:r>
                        <a:rPr lang="he-IL" dirty="0">
                          <a:latin typeface="David" panose="020E0502060401010101" pitchFamily="34" charset="-79"/>
                          <a:cs typeface="David" panose="020E0502060401010101" pitchFamily="34" charset="-79"/>
                        </a:rPr>
                        <a:t> </a:t>
                      </a:r>
                    </a:p>
                    <a:p>
                      <a:pPr rtl="1"/>
                      <a:r>
                        <a:rPr lang="he-IL" sz="1800" kern="1200" dirty="0">
                          <a:solidFill>
                            <a:schemeClr val="dk1"/>
                          </a:solidFill>
                          <a:effectLst/>
                          <a:latin typeface="David" panose="020E0502060401010101" pitchFamily="34" charset="-79"/>
                          <a:ea typeface="+mn-ea"/>
                          <a:cs typeface="David" panose="020E0502060401010101" pitchFamily="34" charset="-79"/>
                        </a:rPr>
                        <a:t>סמס' א: תהליכי התהוות התורה</a:t>
                      </a:r>
                      <a:endParaRPr lang="en-IL" sz="1800" kern="1200" dirty="0">
                        <a:solidFill>
                          <a:schemeClr val="dk1"/>
                        </a:solidFill>
                        <a:effectLst/>
                        <a:latin typeface="David" panose="020E0502060401010101" pitchFamily="34" charset="-79"/>
                        <a:ea typeface="+mn-ea"/>
                        <a:cs typeface="David" panose="020E0502060401010101" pitchFamily="34" charset="-79"/>
                      </a:endParaRPr>
                    </a:p>
                    <a:p>
                      <a:pPr rtl="1"/>
                      <a:r>
                        <a:rPr lang="he-IL" sz="1800" kern="1200" dirty="0">
                          <a:solidFill>
                            <a:schemeClr val="dk1"/>
                          </a:solidFill>
                          <a:effectLst/>
                          <a:latin typeface="David" panose="020E0502060401010101" pitchFamily="34" charset="-79"/>
                          <a:ea typeface="+mn-ea"/>
                          <a:cs typeface="David" panose="020E0502060401010101" pitchFamily="34" charset="-79"/>
                        </a:rPr>
                        <a:t>סמס' ב: תהליכי התהוות ספרי נביאים וכתובים</a:t>
                      </a:r>
                    </a:p>
                    <a:p>
                      <a:pPr rtl="1"/>
                      <a:r>
                        <a:rPr lang="he-IL" sz="1800" kern="1200" dirty="0">
                          <a:solidFill>
                            <a:schemeClr val="dk1"/>
                          </a:solidFill>
                          <a:effectLst/>
                          <a:latin typeface="David" panose="020E0502060401010101" pitchFamily="34" charset="-79"/>
                          <a:ea typeface="+mn-ea"/>
                          <a:cs typeface="David" panose="020E0502060401010101" pitchFamily="34" charset="-79"/>
                        </a:rPr>
                        <a:t>(ניתן ללמוד את הקורס כולו או אחד מהסמסטרים בלבד)</a:t>
                      </a:r>
                      <a:endParaRPr lang="en-IL" sz="1800" kern="1200" dirty="0">
                        <a:solidFill>
                          <a:schemeClr val="dk1"/>
                        </a:solidFill>
                        <a:effectLst/>
                        <a:latin typeface="David" panose="020E0502060401010101" pitchFamily="34" charset="-79"/>
                        <a:ea typeface="+mn-ea"/>
                        <a:cs typeface="David" panose="020E0502060401010101" pitchFamily="34" charset="-79"/>
                      </a:endParaRPr>
                    </a:p>
                    <a:p>
                      <a:pPr rtl="1"/>
                      <a:endParaRPr lang="he-IL" dirty="0">
                        <a:latin typeface="David" panose="020E0502060401010101" pitchFamily="34" charset="-79"/>
                        <a:cs typeface="David" panose="020E0502060401010101" pitchFamily="34" charset="-79"/>
                      </a:endParaRPr>
                    </a:p>
                  </a:txBody>
                  <a:tcPr marL="68580" marR="68580"/>
                </a:tc>
                <a:extLst>
                  <a:ext uri="{0D108BD9-81ED-4DB2-BD59-A6C34878D82A}">
                    <a16:rowId xmlns:a16="http://schemas.microsoft.com/office/drawing/2014/main" val="10001"/>
                  </a:ext>
                </a:extLst>
              </a:tr>
            </a:tbl>
          </a:graphicData>
        </a:graphic>
      </p:graphicFrame>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6241" y="77567"/>
            <a:ext cx="2240756"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6052851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1829526" y="1268761"/>
          <a:ext cx="8640960" cy="1828800"/>
        </p:xfrm>
        <a:graphic>
          <a:graphicData uri="http://schemas.openxmlformats.org/drawingml/2006/table">
            <a:tbl>
              <a:tblPr rtl="1" firstRow="1" bandRow="1">
                <a:tableStyleId>{E8B1032C-EA38-4F05-BA0D-38AFFFC7BED3}</a:tableStyleId>
              </a:tblPr>
              <a:tblGrid>
                <a:gridCol w="1963922">
                  <a:extLst>
                    <a:ext uri="{9D8B030D-6E8A-4147-A177-3AD203B41FA5}">
                      <a16:colId xmlns:a16="http://schemas.microsoft.com/office/drawing/2014/main" val="20000"/>
                    </a:ext>
                  </a:extLst>
                </a:gridCol>
                <a:gridCol w="2617611">
                  <a:extLst>
                    <a:ext uri="{9D8B030D-6E8A-4147-A177-3AD203B41FA5}">
                      <a16:colId xmlns:a16="http://schemas.microsoft.com/office/drawing/2014/main" val="20001"/>
                    </a:ext>
                  </a:extLst>
                </a:gridCol>
                <a:gridCol w="2106791">
                  <a:extLst>
                    <a:ext uri="{9D8B030D-6E8A-4147-A177-3AD203B41FA5}">
                      <a16:colId xmlns:a16="http://schemas.microsoft.com/office/drawing/2014/main" val="20002"/>
                    </a:ext>
                  </a:extLst>
                </a:gridCol>
                <a:gridCol w="514721">
                  <a:extLst>
                    <a:ext uri="{9D8B030D-6E8A-4147-A177-3AD203B41FA5}">
                      <a16:colId xmlns:a16="http://schemas.microsoft.com/office/drawing/2014/main" val="20003"/>
                    </a:ext>
                  </a:extLst>
                </a:gridCol>
                <a:gridCol w="383967">
                  <a:extLst>
                    <a:ext uri="{9D8B030D-6E8A-4147-A177-3AD203B41FA5}">
                      <a16:colId xmlns:a16="http://schemas.microsoft.com/office/drawing/2014/main" val="20004"/>
                    </a:ext>
                  </a:extLst>
                </a:gridCol>
                <a:gridCol w="1053948">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שם הקורס</a:t>
                      </a:r>
                    </a:p>
                  </a:txBody>
                  <a:tcPr marL="68580" marR="68580"/>
                </a:tc>
                <a:tc>
                  <a:txBody>
                    <a:bodyPr/>
                    <a:lstStyle/>
                    <a:p>
                      <a:pPr rtl="1"/>
                      <a:r>
                        <a:rPr lang="he-IL" dirty="0">
                          <a:latin typeface="David" panose="020E0502060401010101" pitchFamily="34" charset="-79"/>
                          <a:cs typeface="David" panose="020E0502060401010101" pitchFamily="34" charset="-79"/>
                        </a:rPr>
                        <a:t>מרצה</a:t>
                      </a:r>
                    </a:p>
                  </a:txBody>
                  <a:tcPr marL="68580" marR="68580"/>
                </a:tc>
                <a:tc>
                  <a:txBody>
                    <a:bodyPr/>
                    <a:lstStyle/>
                    <a:p>
                      <a:pPr rtl="1"/>
                      <a:r>
                        <a:rPr lang="he-IL" dirty="0">
                          <a:latin typeface="David" panose="020E0502060401010101" pitchFamily="34" charset="-79"/>
                          <a:cs typeface="David" panose="020E0502060401010101" pitchFamily="34" charset="-79"/>
                        </a:rPr>
                        <a:t>סמס'</a:t>
                      </a:r>
                    </a:p>
                  </a:txBody>
                  <a:tcPr marL="68580" marR="68580"/>
                </a:tc>
                <a:tc>
                  <a:txBody>
                    <a:bodyPr/>
                    <a:lstStyle/>
                    <a:p>
                      <a:pPr rtl="1"/>
                      <a:r>
                        <a:rPr lang="he-IL" dirty="0">
                          <a:latin typeface="David" panose="020E0502060401010101" pitchFamily="34" charset="-79"/>
                          <a:cs typeface="David" panose="020E0502060401010101" pitchFamily="34" charset="-79"/>
                        </a:rPr>
                        <a:t>יום</a:t>
                      </a:r>
                    </a:p>
                  </a:txBody>
                  <a:tcPr marL="68580" marR="68580"/>
                </a:tc>
                <a:tc>
                  <a:txBody>
                    <a:bodyPr/>
                    <a:lstStyle/>
                    <a:p>
                      <a:pPr rtl="1"/>
                      <a:r>
                        <a:rPr lang="he-IL" dirty="0">
                          <a:latin typeface="David" panose="020E0502060401010101" pitchFamily="34" charset="-79"/>
                          <a:cs typeface="David" panose="020E0502060401010101" pitchFamily="34" charset="-79"/>
                        </a:rPr>
                        <a:t>שעה</a:t>
                      </a:r>
                    </a:p>
                  </a:txBody>
                  <a:tcPr marL="68580" marR="68580"/>
                </a:tc>
                <a:extLst>
                  <a:ext uri="{0D108BD9-81ED-4DB2-BD59-A6C34878D82A}">
                    <a16:rowId xmlns:a16="http://schemas.microsoft.com/office/drawing/2014/main" val="10000"/>
                  </a:ext>
                </a:extLst>
              </a:tr>
              <a:tr h="733915">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121-1-1522</a:t>
                      </a:r>
                    </a:p>
                  </a:txBody>
                  <a:tcPr marL="68580" marR="68580"/>
                </a:tc>
                <a:tc>
                  <a:txBody>
                    <a:bodyPr/>
                    <a:lstStyle/>
                    <a:p>
                      <a:pPr rtl="1"/>
                      <a:r>
                        <a:rPr lang="he-IL" dirty="0">
                          <a:latin typeface="David" panose="020E0502060401010101" pitchFamily="34" charset="-79"/>
                          <a:cs typeface="David" panose="020E0502060401010101" pitchFamily="34" charset="-79"/>
                        </a:rPr>
                        <a:t>איך להבין ולפרש את התנ"ך? מפרשנות המקרא בימי הביניים ועד לפרשנות המקרא בימינו</a:t>
                      </a:r>
                    </a:p>
                  </a:txBody>
                  <a:tcPr marL="68580" marR="68580"/>
                </a:tc>
                <a:tc>
                  <a:txBody>
                    <a:bodyPr/>
                    <a:lstStyle/>
                    <a:p>
                      <a:pPr rtl="1"/>
                      <a:r>
                        <a:rPr lang="he-IL" dirty="0">
                          <a:latin typeface="David" panose="020E0502060401010101" pitchFamily="34" charset="-79"/>
                          <a:cs typeface="David" panose="020E0502060401010101" pitchFamily="34" charset="-79"/>
                        </a:rPr>
                        <a:t>פרופ' ערן ויזל</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14-16</a:t>
                      </a:r>
                    </a:p>
                  </a:txBody>
                  <a:tcPr marL="68580" marR="68580"/>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583833" y="3326560"/>
          <a:ext cx="5871027" cy="3414809"/>
        </p:xfrm>
        <a:graphic>
          <a:graphicData uri="http://schemas.openxmlformats.org/drawingml/2006/table">
            <a:tbl>
              <a:tblPr rtl="1" firstRow="1" bandRow="1">
                <a:tableStyleId>{93296810-A885-4BE3-A3E7-6D5BEEA58F35}</a:tableStyleId>
              </a:tblPr>
              <a:tblGrid>
                <a:gridCol w="5871027">
                  <a:extLst>
                    <a:ext uri="{9D8B030D-6E8A-4147-A177-3AD203B41FA5}">
                      <a16:colId xmlns:a16="http://schemas.microsoft.com/office/drawing/2014/main" val="20000"/>
                    </a:ext>
                  </a:extLst>
                </a:gridCol>
              </a:tblGrid>
              <a:tr h="53812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marL="68580" marR="68580"/>
                </a:tc>
                <a:extLst>
                  <a:ext uri="{0D108BD9-81ED-4DB2-BD59-A6C34878D82A}">
                    <a16:rowId xmlns:a16="http://schemas.microsoft.com/office/drawing/2014/main" val="10000"/>
                  </a:ext>
                </a:extLst>
              </a:tr>
              <a:tr h="2876686">
                <a:tc>
                  <a:txBody>
                    <a:bodyPr/>
                    <a:lstStyle/>
                    <a:p>
                      <a:pPr rtl="1"/>
                      <a:r>
                        <a:rPr lang="he-IL" sz="1800" kern="1200" dirty="0">
                          <a:solidFill>
                            <a:schemeClr val="dk1"/>
                          </a:solidFill>
                          <a:effectLst/>
                          <a:latin typeface="David" panose="020E0502060401010101" pitchFamily="34" charset="-79"/>
                          <a:ea typeface="+mn-ea"/>
                          <a:cs typeface="David" panose="020E0502060401010101" pitchFamily="34" charset="-79"/>
                        </a:rPr>
                        <a:t>מתי החלו מפרשים את המקרא? מהן הסיבות והנסיבות להולדתה של פרשנות? אילו כלים ושיטות נוקטים פרשני המקרא לדורותיהם?</a:t>
                      </a:r>
                      <a:endParaRPr lang="en-IL" sz="1800" kern="1200" dirty="0">
                        <a:solidFill>
                          <a:schemeClr val="dk1"/>
                        </a:solidFill>
                        <a:effectLst/>
                        <a:latin typeface="David" panose="020E0502060401010101" pitchFamily="34" charset="-79"/>
                        <a:ea typeface="+mn-ea"/>
                        <a:cs typeface="David" panose="020E0502060401010101" pitchFamily="34" charset="-79"/>
                      </a:endParaRPr>
                    </a:p>
                    <a:p>
                      <a:pPr rtl="1"/>
                      <a:r>
                        <a:rPr lang="he-IL" sz="1800" kern="1200" dirty="0">
                          <a:solidFill>
                            <a:schemeClr val="dk1"/>
                          </a:solidFill>
                          <a:effectLst/>
                          <a:latin typeface="David" panose="020E0502060401010101" pitchFamily="34" charset="-79"/>
                          <a:ea typeface="+mn-ea"/>
                          <a:cs typeface="David" panose="020E0502060401010101" pitchFamily="34" charset="-79"/>
                        </a:rPr>
                        <a:t>על שאלות אלו ואחרות נשיב במהלך הקורס שבו נדון בטקסטים מהמקרא עצמו, עבור דרך הספרות החיצונית, ספרות חז"ל, כתביהם של פרשני ימי הביניים ופרשנות העת החדשה המוקדמת, ועד לפרשנות המקרא בתקופת ההשכלה ובזמן המודרני. </a:t>
                      </a:r>
                    </a:p>
                    <a:p>
                      <a:pPr rtl="1"/>
                      <a:r>
                        <a:rPr lang="he-IL" sz="1800" kern="1200" dirty="0">
                          <a:solidFill>
                            <a:schemeClr val="dk1"/>
                          </a:solidFill>
                          <a:effectLst/>
                          <a:latin typeface="David" panose="020E0502060401010101" pitchFamily="34" charset="-79"/>
                          <a:ea typeface="+mn-ea"/>
                          <a:cs typeface="David" panose="020E0502060401010101" pitchFamily="34" charset="-79"/>
                        </a:rPr>
                        <a:t>סמס' א: מהפרשנות הפנים-מקראית ועד לפרשנות המקרא בימי הביניים</a:t>
                      </a:r>
                      <a:endParaRPr lang="en-IL" sz="1800" kern="1200" dirty="0">
                        <a:solidFill>
                          <a:schemeClr val="dk1"/>
                        </a:solidFill>
                        <a:effectLst/>
                        <a:latin typeface="David" panose="020E0502060401010101" pitchFamily="34" charset="-79"/>
                        <a:ea typeface="+mn-ea"/>
                        <a:cs typeface="David" panose="020E0502060401010101" pitchFamily="34" charset="-79"/>
                      </a:endParaRPr>
                    </a:p>
                    <a:p>
                      <a:pPr rtl="1"/>
                      <a:r>
                        <a:rPr lang="he-IL" sz="1800" kern="1200" dirty="0">
                          <a:solidFill>
                            <a:schemeClr val="dk1"/>
                          </a:solidFill>
                          <a:effectLst/>
                          <a:latin typeface="David" panose="020E0502060401010101" pitchFamily="34" charset="-79"/>
                          <a:ea typeface="+mn-ea"/>
                          <a:cs typeface="David" panose="020E0502060401010101" pitchFamily="34" charset="-79"/>
                        </a:rPr>
                        <a:t>סמס' ב: מפרשנות המקרא בימי הביניים ועד לפרשנות המקרא בימינו (ניתן ללמוד את הקורס כולו או אחד מהסמסטרים בלבד)</a:t>
                      </a:r>
                      <a:endParaRPr lang="en-IL" sz="1800" kern="1200" dirty="0">
                        <a:solidFill>
                          <a:schemeClr val="dk1"/>
                        </a:solidFill>
                        <a:effectLst/>
                        <a:latin typeface="David" panose="020E0502060401010101" pitchFamily="34" charset="-79"/>
                        <a:ea typeface="+mn-ea"/>
                        <a:cs typeface="David" panose="020E0502060401010101" pitchFamily="34" charset="-79"/>
                      </a:endParaRPr>
                    </a:p>
                  </a:txBody>
                  <a:tcPr marL="68580" marR="68580"/>
                </a:tc>
                <a:extLst>
                  <a:ext uri="{0D108BD9-81ED-4DB2-BD59-A6C34878D82A}">
                    <a16:rowId xmlns:a16="http://schemas.microsoft.com/office/drawing/2014/main" val="10001"/>
                  </a:ext>
                </a:extLst>
              </a:tr>
            </a:tbl>
          </a:graphicData>
        </a:graphic>
      </p:graphicFrame>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6241" y="77567"/>
            <a:ext cx="2240756"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56210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2177859936"/>
              </p:ext>
            </p:extLst>
          </p:nvPr>
        </p:nvGraphicFramePr>
        <p:xfrm>
          <a:off x="386532" y="1263741"/>
          <a:ext cx="11521280" cy="1359173"/>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63145">
                  <a:extLst>
                    <a:ext uri="{9D8B030D-6E8A-4147-A177-3AD203B41FA5}">
                      <a16:colId xmlns:a16="http://schemas.microsoft.com/office/drawing/2014/main" val="20003"/>
                    </a:ext>
                  </a:extLst>
                </a:gridCol>
                <a:gridCol w="468218">
                  <a:extLst>
                    <a:ext uri="{9D8B030D-6E8A-4147-A177-3AD203B41FA5}">
                      <a16:colId xmlns:a16="http://schemas.microsoft.com/office/drawing/2014/main" val="20004"/>
                    </a:ext>
                  </a:extLst>
                </a:gridCol>
                <a:gridCol w="1472152">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שם הקורס</a:t>
                      </a:r>
                    </a:p>
                  </a:txBody>
                  <a:tcPr/>
                </a:tc>
                <a:tc>
                  <a:txBody>
                    <a:bodyPr/>
                    <a:lstStyle/>
                    <a:p>
                      <a:pPr rtl="1"/>
                      <a:r>
                        <a:rPr lang="he-IL" dirty="0">
                          <a:latin typeface="David" panose="020E0502060401010101" pitchFamily="34" charset="-79"/>
                          <a:cs typeface="David" panose="020E0502060401010101" pitchFamily="34" charset="-79"/>
                        </a:rPr>
                        <a:t>מרצה</a:t>
                      </a:r>
                    </a:p>
                  </a:txBody>
                  <a:tcPr/>
                </a:tc>
                <a:tc>
                  <a:txBody>
                    <a:bodyPr/>
                    <a:lstStyle/>
                    <a:p>
                      <a:pPr rtl="1"/>
                      <a:r>
                        <a:rPr lang="he-IL" dirty="0">
                          <a:latin typeface="David" panose="020E0502060401010101" pitchFamily="34" charset="-79"/>
                          <a:cs typeface="David" panose="020E0502060401010101" pitchFamily="34" charset="-79"/>
                        </a:rPr>
                        <a:t>סמס'</a:t>
                      </a:r>
                    </a:p>
                  </a:txBody>
                  <a:tcPr/>
                </a:tc>
                <a:tc>
                  <a:txBody>
                    <a:bodyPr/>
                    <a:lstStyle/>
                    <a:p>
                      <a:pPr rtl="1"/>
                      <a:r>
                        <a:rPr lang="he-IL" dirty="0">
                          <a:latin typeface="David" panose="020E0502060401010101" pitchFamily="34" charset="-79"/>
                          <a:cs typeface="David" panose="020E0502060401010101" pitchFamily="34" charset="-79"/>
                        </a:rPr>
                        <a:t>יום</a:t>
                      </a:r>
                    </a:p>
                  </a:txBody>
                  <a:tcPr/>
                </a:tc>
                <a:tc>
                  <a:txBody>
                    <a:bodyPr/>
                    <a:lstStyle/>
                    <a:p>
                      <a:pP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algn="r" rtl="1"/>
                      <a:r>
                        <a:rPr lang="he-IL" dirty="0" err="1">
                          <a:latin typeface="David" panose="020E0502060401010101" pitchFamily="34" charset="-79"/>
                          <a:cs typeface="David" panose="020E0502060401010101" pitchFamily="34" charset="-79"/>
                        </a:rPr>
                        <a:t>אמנויות</a:t>
                      </a:r>
                      <a:endParaRPr lang="he-IL" dirty="0">
                        <a:latin typeface="David" panose="020E0502060401010101" pitchFamily="34" charset="-79"/>
                        <a:cs typeface="David" panose="020E0502060401010101" pitchFamily="34" charset="-79"/>
                      </a:endParaRPr>
                    </a:p>
                    <a:p>
                      <a:pPr algn="r" rtl="1"/>
                      <a:r>
                        <a:rPr lang="he-IL" dirty="0">
                          <a:latin typeface="David" panose="020E0502060401010101" pitchFamily="34" charset="-79"/>
                          <a:cs typeface="David" panose="020E0502060401010101" pitchFamily="34" charset="-79"/>
                        </a:rPr>
                        <a:t>134-1-0210  </a:t>
                      </a:r>
                    </a:p>
                  </a:txBody>
                  <a:tcPr/>
                </a:tc>
                <a:tc>
                  <a:txBody>
                    <a:bodyPr/>
                    <a:lstStyle/>
                    <a:p>
                      <a:pPr algn="r" rtl="1"/>
                      <a:r>
                        <a:rPr lang="he-IL" dirty="0">
                          <a:latin typeface="David" panose="020E0502060401010101" pitchFamily="34" charset="-79"/>
                          <a:cs typeface="David" panose="020E0502060401010101" pitchFamily="34" charset="-79"/>
                        </a:rPr>
                        <a:t>מושגי יסוד בתולדות האמנות</a:t>
                      </a:r>
                    </a:p>
                  </a:txBody>
                  <a:tcPr/>
                </a:tc>
                <a:tc>
                  <a:txBody>
                    <a:bodyPr/>
                    <a:lstStyle/>
                    <a:p>
                      <a:pPr algn="r" rtl="1"/>
                      <a:r>
                        <a:rPr lang="he-IL" dirty="0">
                          <a:latin typeface="David" panose="020E0502060401010101" pitchFamily="34" charset="-79"/>
                          <a:cs typeface="David" panose="020E0502060401010101" pitchFamily="34" charset="-79"/>
                        </a:rPr>
                        <a:t>פרופ' דני אונגר</a:t>
                      </a:r>
                    </a:p>
                  </a:txBody>
                  <a:tcPr/>
                </a:tc>
                <a:tc>
                  <a:txBody>
                    <a:bodyPr/>
                    <a:lstStyle/>
                    <a:p>
                      <a:pPr algn="r" rtl="1"/>
                      <a:r>
                        <a:rPr lang="he-IL" dirty="0">
                          <a:latin typeface="David" panose="020E0502060401010101" pitchFamily="34" charset="-79"/>
                          <a:cs typeface="David" panose="020E0502060401010101" pitchFamily="34" charset="-79"/>
                        </a:rPr>
                        <a:t>א</a:t>
                      </a:r>
                    </a:p>
                  </a:txBody>
                  <a:tcPr/>
                </a:tc>
                <a:tc>
                  <a:txBody>
                    <a:bodyPr/>
                    <a:lstStyle/>
                    <a:p>
                      <a:pPr algn="r" rtl="1"/>
                      <a:r>
                        <a:rPr lang="he-IL" dirty="0">
                          <a:latin typeface="David" panose="020E0502060401010101" pitchFamily="34" charset="-79"/>
                          <a:cs typeface="David" panose="020E0502060401010101" pitchFamily="34" charset="-79"/>
                        </a:rPr>
                        <a:t>ה</a:t>
                      </a:r>
                    </a:p>
                  </a:txBody>
                  <a:tcPr/>
                </a:tc>
                <a:tc>
                  <a:txBody>
                    <a:bodyPr/>
                    <a:lstStyle/>
                    <a:p>
                      <a:pPr algn="r" rtl="1"/>
                      <a:r>
                        <a:rPr lang="he-IL" dirty="0">
                          <a:latin typeface="David" panose="020E0502060401010101" pitchFamily="34" charset="-79"/>
                          <a:cs typeface="David" panose="020E0502060401010101" pitchFamily="34" charset="-79"/>
                        </a:rPr>
                        <a:t>12-14</a:t>
                      </a:r>
                    </a:p>
                  </a:txBody>
                  <a:tcPr/>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511824" y="3022852"/>
          <a:ext cx="7395988" cy="3249039"/>
        </p:xfrm>
        <a:graphic>
          <a:graphicData uri="http://schemas.openxmlformats.org/drawingml/2006/table">
            <a:tbl>
              <a:tblPr rtl="1" firstRow="1" bandRow="1">
                <a:tableStyleId>{93296810-A885-4BE3-A3E7-6D5BEEA58F35}</a:tableStyleId>
              </a:tblPr>
              <a:tblGrid>
                <a:gridCol w="7395988">
                  <a:extLst>
                    <a:ext uri="{9D8B030D-6E8A-4147-A177-3AD203B41FA5}">
                      <a16:colId xmlns:a16="http://schemas.microsoft.com/office/drawing/2014/main" val="20000"/>
                    </a:ext>
                  </a:extLst>
                </a:gridCol>
              </a:tblGrid>
              <a:tr h="37235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2876686">
                <a:tc>
                  <a:txBody>
                    <a:bodyPr/>
                    <a:lstStyle/>
                    <a:p>
                      <a:pPr algn="r" rtl="1"/>
                      <a:r>
                        <a:rPr lang="he-IL" sz="1800" dirty="0">
                          <a:latin typeface="David" panose="020E0502060401010101" pitchFamily="34" charset="-79"/>
                          <a:cs typeface="David" panose="020E0502060401010101" pitchFamily="34" charset="-79"/>
                        </a:rPr>
                        <a:t>במסגרת הקורס נבחן מושגי יסוד מרכזיים בתולדות האמנות אשר להם משמעות משתנה במהלך ההיסטוריה או כאלה אשר מבטאים את דרכי המחקר המקובלים היום בעולם. נברר מה המשמעות של המושגים: קלאסיקה, אקדמיה, קונסורשיפ, איקונוגרפיה וכמובן מושגים נוספים ולעמוד על תולדות הדיסציפלינה של תולדות האמנות מאז המאה ה-18 ועד היום. נדון בהוגי דעות מרכזיים של העת החדשה המוקדמת ועד המאה העשרים</a:t>
                      </a:r>
                    </a:p>
                  </a:txBody>
                  <a:tcPr/>
                </a:tc>
                <a:extLst>
                  <a:ext uri="{0D108BD9-81ED-4DB2-BD59-A6C34878D82A}">
                    <a16:rowId xmlns:a16="http://schemas.microsoft.com/office/drawing/2014/main" val="10001"/>
                  </a:ext>
                </a:extLst>
              </a:tr>
            </a:tbl>
          </a:graphicData>
        </a:graphic>
      </p:graphicFrame>
      <p:sp>
        <p:nvSpPr>
          <p:cNvPr id="7" name="TextBox 6"/>
          <p:cNvSpPr txBox="1"/>
          <p:nvPr/>
        </p:nvSpPr>
        <p:spPr>
          <a:xfrm>
            <a:off x="9176147" y="889094"/>
            <a:ext cx="2781531" cy="369332"/>
          </a:xfrm>
          <a:prstGeom prst="rect">
            <a:avLst/>
          </a:prstGeom>
          <a:noFill/>
          <a:effectLst/>
        </p:spPr>
        <p:txBody>
          <a:bodyPr wrap="square"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Guttman Frnew" panose="02010401010101010101" pitchFamily="2" charset="-79"/>
                <a:ea typeface="+mn-ea"/>
                <a:cs typeface="Guttman Frnew" panose="02010401010101010101" pitchFamily="2" charset="-79"/>
              </a:rPr>
              <a:t>הפקולטה למדעי הרוח והחברה</a:t>
            </a:r>
          </a:p>
        </p:txBody>
      </p:sp>
      <p:sp>
        <p:nvSpPr>
          <p:cNvPr id="4" name="AutoShape 2" descr="×ª××¦××ª ×ª××× × ×¢×××¨ ×××ª×¨××"/>
          <p:cNvSpPr>
            <a:spLocks noChangeAspect="1" noChangeArrowheads="1"/>
          </p:cNvSpPr>
          <p:nvPr/>
        </p:nvSpPr>
        <p:spPr bwMode="auto">
          <a:xfrm rot="9471088">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8" name="AutoShape 4" descr="×ª××¦××ª ×ª××× × ×¢×××¨ ×××ª×¨××"/>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2" name="טבלה 11"/>
          <p:cNvGraphicFramePr>
            <a:graphicFrameLocks noGrp="1"/>
          </p:cNvGraphicFramePr>
          <p:nvPr/>
        </p:nvGraphicFramePr>
        <p:xfrm>
          <a:off x="454406" y="226771"/>
          <a:ext cx="6336704" cy="883920"/>
        </p:xfrm>
        <a:graphic>
          <a:graphicData uri="http://schemas.openxmlformats.org/drawingml/2006/table">
            <a:tbl>
              <a:tblPr rtl="1" firstRow="1" bandRow="1">
                <a:tableStyleId>{93296810-A885-4BE3-A3E7-6D5BEEA58F35}</a:tableStyleId>
              </a:tblPr>
              <a:tblGrid>
                <a:gridCol w="6336704">
                  <a:extLst>
                    <a:ext uri="{9D8B030D-6E8A-4147-A177-3AD203B41FA5}">
                      <a16:colId xmlns:a16="http://schemas.microsoft.com/office/drawing/2014/main" val="20000"/>
                    </a:ext>
                  </a:extLst>
                </a:gridCol>
              </a:tblGrid>
              <a:tr h="357692">
                <a:tc>
                  <a:txBody>
                    <a:bodyPr/>
                    <a:lstStyle/>
                    <a:p>
                      <a:pPr algn="ctr" rtl="1"/>
                      <a:r>
                        <a:rPr lang="he-IL" sz="2800" dirty="0">
                          <a:latin typeface="David" panose="020E0502060401010101" pitchFamily="34" charset="-79"/>
                          <a:cs typeface="David" panose="020E0502060401010101" pitchFamily="34" charset="-79"/>
                        </a:rPr>
                        <a:t>סמסטר א</a:t>
                      </a:r>
                    </a:p>
                  </a:txBody>
                  <a:tcPr/>
                </a:tc>
                <a:extLst>
                  <a:ext uri="{0D108BD9-81ED-4DB2-BD59-A6C34878D82A}">
                    <a16:rowId xmlns:a16="http://schemas.microsoft.com/office/drawing/2014/main" val="10000"/>
                  </a:ext>
                </a:extLst>
              </a:tr>
              <a:tr h="290379">
                <a:tc>
                  <a:txBody>
                    <a:bodyPr/>
                    <a:lstStyle/>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87571970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1829526" y="1268762"/>
          <a:ext cx="8640960" cy="1373995"/>
        </p:xfrm>
        <a:graphic>
          <a:graphicData uri="http://schemas.openxmlformats.org/drawingml/2006/table">
            <a:tbl>
              <a:tblPr rtl="1" firstRow="1" bandRow="1">
                <a:tableStyleId>{E8B1032C-EA38-4F05-BA0D-38AFFFC7BED3}</a:tableStyleId>
              </a:tblPr>
              <a:tblGrid>
                <a:gridCol w="1963922">
                  <a:extLst>
                    <a:ext uri="{9D8B030D-6E8A-4147-A177-3AD203B41FA5}">
                      <a16:colId xmlns:a16="http://schemas.microsoft.com/office/drawing/2014/main" val="20000"/>
                    </a:ext>
                  </a:extLst>
                </a:gridCol>
                <a:gridCol w="2617611">
                  <a:extLst>
                    <a:ext uri="{9D8B030D-6E8A-4147-A177-3AD203B41FA5}">
                      <a16:colId xmlns:a16="http://schemas.microsoft.com/office/drawing/2014/main" val="20001"/>
                    </a:ext>
                  </a:extLst>
                </a:gridCol>
                <a:gridCol w="2106791">
                  <a:extLst>
                    <a:ext uri="{9D8B030D-6E8A-4147-A177-3AD203B41FA5}">
                      <a16:colId xmlns:a16="http://schemas.microsoft.com/office/drawing/2014/main" val="20002"/>
                    </a:ext>
                  </a:extLst>
                </a:gridCol>
                <a:gridCol w="514721">
                  <a:extLst>
                    <a:ext uri="{9D8B030D-6E8A-4147-A177-3AD203B41FA5}">
                      <a16:colId xmlns:a16="http://schemas.microsoft.com/office/drawing/2014/main" val="20003"/>
                    </a:ext>
                  </a:extLst>
                </a:gridCol>
                <a:gridCol w="383967">
                  <a:extLst>
                    <a:ext uri="{9D8B030D-6E8A-4147-A177-3AD203B41FA5}">
                      <a16:colId xmlns:a16="http://schemas.microsoft.com/office/drawing/2014/main" val="20004"/>
                    </a:ext>
                  </a:extLst>
                </a:gridCol>
                <a:gridCol w="1053948">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שם הקורס</a:t>
                      </a:r>
                    </a:p>
                  </a:txBody>
                  <a:tcPr marL="68580" marR="68580"/>
                </a:tc>
                <a:tc>
                  <a:txBody>
                    <a:bodyPr/>
                    <a:lstStyle/>
                    <a:p>
                      <a:pPr rtl="1"/>
                      <a:r>
                        <a:rPr lang="he-IL" dirty="0">
                          <a:latin typeface="David" panose="020E0502060401010101" pitchFamily="34" charset="-79"/>
                          <a:cs typeface="David" panose="020E0502060401010101" pitchFamily="34" charset="-79"/>
                        </a:rPr>
                        <a:t>מרצה</a:t>
                      </a:r>
                    </a:p>
                  </a:txBody>
                  <a:tcPr marL="68580" marR="68580"/>
                </a:tc>
                <a:tc>
                  <a:txBody>
                    <a:bodyPr/>
                    <a:lstStyle/>
                    <a:p>
                      <a:pPr rtl="1"/>
                      <a:r>
                        <a:rPr lang="he-IL" dirty="0">
                          <a:latin typeface="David" panose="020E0502060401010101" pitchFamily="34" charset="-79"/>
                          <a:cs typeface="David" panose="020E0502060401010101" pitchFamily="34" charset="-79"/>
                        </a:rPr>
                        <a:t>סמס'</a:t>
                      </a:r>
                    </a:p>
                  </a:txBody>
                  <a:tcPr marL="68580" marR="68580"/>
                </a:tc>
                <a:tc>
                  <a:txBody>
                    <a:bodyPr/>
                    <a:lstStyle/>
                    <a:p>
                      <a:pPr rtl="1"/>
                      <a:r>
                        <a:rPr lang="he-IL" dirty="0">
                          <a:latin typeface="David" panose="020E0502060401010101" pitchFamily="34" charset="-79"/>
                          <a:cs typeface="David" panose="020E0502060401010101" pitchFamily="34" charset="-79"/>
                        </a:rPr>
                        <a:t>יום</a:t>
                      </a:r>
                    </a:p>
                  </a:txBody>
                  <a:tcPr marL="68580" marR="68580"/>
                </a:tc>
                <a:tc>
                  <a:txBody>
                    <a:bodyPr/>
                    <a:lstStyle/>
                    <a:p>
                      <a:pPr rtl="1"/>
                      <a:r>
                        <a:rPr lang="he-IL" dirty="0">
                          <a:latin typeface="David" panose="020E0502060401010101" pitchFamily="34" charset="-79"/>
                          <a:cs typeface="David" panose="020E0502060401010101" pitchFamily="34" charset="-79"/>
                        </a:rPr>
                        <a:t>שעה</a:t>
                      </a:r>
                    </a:p>
                  </a:txBody>
                  <a:tcPr marL="68580" marR="68580"/>
                </a:tc>
                <a:extLst>
                  <a:ext uri="{0D108BD9-81ED-4DB2-BD59-A6C34878D82A}">
                    <a16:rowId xmlns:a16="http://schemas.microsoft.com/office/drawing/2014/main" val="10000"/>
                  </a:ext>
                </a:extLst>
              </a:tr>
              <a:tr h="733915">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121-1-1901</a:t>
                      </a:r>
                    </a:p>
                  </a:txBody>
                  <a:tcPr marL="68580" marR="68580"/>
                </a:tc>
                <a:tc>
                  <a:txBody>
                    <a:bodyPr/>
                    <a:lstStyle/>
                    <a:p>
                      <a:pPr rtl="1"/>
                      <a:r>
                        <a:rPr lang="he-IL" dirty="0">
                          <a:latin typeface="David" panose="020E0502060401010101" pitchFamily="34" charset="-79"/>
                          <a:cs typeface="David" panose="020E0502060401010101" pitchFamily="34" charset="-79"/>
                        </a:rPr>
                        <a:t>'טובה חכמה מפנינים': קריאה בספר משלי</a:t>
                      </a:r>
                    </a:p>
                  </a:txBody>
                  <a:tcPr marL="68580" marR="68580"/>
                </a:tc>
                <a:tc>
                  <a:txBody>
                    <a:bodyPr/>
                    <a:lstStyle/>
                    <a:p>
                      <a:pPr rtl="1"/>
                      <a:r>
                        <a:rPr lang="he-IL" dirty="0">
                          <a:latin typeface="David" panose="020E0502060401010101" pitchFamily="34" charset="-79"/>
                          <a:cs typeface="David" panose="020E0502060401010101" pitchFamily="34" charset="-79"/>
                        </a:rPr>
                        <a:t>ד"ר עתר לבנה</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8-10</a:t>
                      </a:r>
                    </a:p>
                  </a:txBody>
                  <a:tcPr marL="68580" marR="68580"/>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583833" y="3140969"/>
          <a:ext cx="5871027" cy="3414809"/>
        </p:xfrm>
        <a:graphic>
          <a:graphicData uri="http://schemas.openxmlformats.org/drawingml/2006/table">
            <a:tbl>
              <a:tblPr rtl="1" firstRow="1" bandRow="1">
                <a:tableStyleId>{93296810-A885-4BE3-A3E7-6D5BEEA58F35}</a:tableStyleId>
              </a:tblPr>
              <a:tblGrid>
                <a:gridCol w="5871027">
                  <a:extLst>
                    <a:ext uri="{9D8B030D-6E8A-4147-A177-3AD203B41FA5}">
                      <a16:colId xmlns:a16="http://schemas.microsoft.com/office/drawing/2014/main" val="20000"/>
                    </a:ext>
                  </a:extLst>
                </a:gridCol>
              </a:tblGrid>
              <a:tr h="53812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marL="68580" marR="68580"/>
                </a:tc>
                <a:extLst>
                  <a:ext uri="{0D108BD9-81ED-4DB2-BD59-A6C34878D82A}">
                    <a16:rowId xmlns:a16="http://schemas.microsoft.com/office/drawing/2014/main" val="10000"/>
                  </a:ext>
                </a:extLst>
              </a:tr>
              <a:tr h="2876686">
                <a:tc>
                  <a:txBody>
                    <a:bodyPr/>
                    <a:lstStyle/>
                    <a:p>
                      <a:pPr rtl="1"/>
                      <a:r>
                        <a:rPr lang="he-IL" sz="1800" kern="1200" dirty="0">
                          <a:solidFill>
                            <a:schemeClr val="dk1"/>
                          </a:solidFill>
                          <a:effectLst/>
                          <a:latin typeface="David" panose="020E0502060401010101" pitchFamily="34" charset="-79"/>
                          <a:ea typeface="+mn-ea"/>
                          <a:cs typeface="David" panose="020E0502060401010101" pitchFamily="34" charset="-79"/>
                        </a:rPr>
                        <a:t>ספרות החכמה היא ספרות אוניברסלית, הנעדרת גוון לאומי, ושמה במרכזה את היחיד. לספר משלי, המשתייך אל ספרות זו, מטרה דידקטית: להורות לאדם כיצד ראוי לנהוג במצבי חיים שונים, וללמדו מהי הדרך שתוביל להצלחתו. בקורס נעיין ביחידות נבחרות מתוך ספר משלי, תוך התייחסות לטיפוסים האנושיים המוצגים בו, לטרמינולוגיה האופיינית לו, ולהקשר הספרותי והחברתי שבו הוא נטוע.</a:t>
                      </a:r>
                      <a:endParaRPr lang="en-IL" sz="1800" kern="1200" dirty="0">
                        <a:solidFill>
                          <a:schemeClr val="dk1"/>
                        </a:solidFill>
                        <a:effectLst/>
                        <a:latin typeface="David" panose="020E0502060401010101" pitchFamily="34" charset="-79"/>
                        <a:ea typeface="+mn-ea"/>
                        <a:cs typeface="David" panose="020E0502060401010101" pitchFamily="34" charset="-79"/>
                      </a:endParaRPr>
                    </a:p>
                  </a:txBody>
                  <a:tcPr marL="68580" marR="68580"/>
                </a:tc>
                <a:extLst>
                  <a:ext uri="{0D108BD9-81ED-4DB2-BD59-A6C34878D82A}">
                    <a16:rowId xmlns:a16="http://schemas.microsoft.com/office/drawing/2014/main" val="10001"/>
                  </a:ext>
                </a:extLst>
              </a:tr>
            </a:tbl>
          </a:graphicData>
        </a:graphic>
      </p:graphicFrame>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6241" y="77567"/>
            <a:ext cx="2240756"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5781617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1829526" y="1268762"/>
          <a:ext cx="8640960" cy="1373995"/>
        </p:xfrm>
        <a:graphic>
          <a:graphicData uri="http://schemas.openxmlformats.org/drawingml/2006/table">
            <a:tbl>
              <a:tblPr rtl="1" firstRow="1" bandRow="1">
                <a:tableStyleId>{E8B1032C-EA38-4F05-BA0D-38AFFFC7BED3}</a:tableStyleId>
              </a:tblPr>
              <a:tblGrid>
                <a:gridCol w="1963922">
                  <a:extLst>
                    <a:ext uri="{9D8B030D-6E8A-4147-A177-3AD203B41FA5}">
                      <a16:colId xmlns:a16="http://schemas.microsoft.com/office/drawing/2014/main" val="20000"/>
                    </a:ext>
                  </a:extLst>
                </a:gridCol>
                <a:gridCol w="2617611">
                  <a:extLst>
                    <a:ext uri="{9D8B030D-6E8A-4147-A177-3AD203B41FA5}">
                      <a16:colId xmlns:a16="http://schemas.microsoft.com/office/drawing/2014/main" val="20001"/>
                    </a:ext>
                  </a:extLst>
                </a:gridCol>
                <a:gridCol w="2106791">
                  <a:extLst>
                    <a:ext uri="{9D8B030D-6E8A-4147-A177-3AD203B41FA5}">
                      <a16:colId xmlns:a16="http://schemas.microsoft.com/office/drawing/2014/main" val="20002"/>
                    </a:ext>
                  </a:extLst>
                </a:gridCol>
                <a:gridCol w="514721">
                  <a:extLst>
                    <a:ext uri="{9D8B030D-6E8A-4147-A177-3AD203B41FA5}">
                      <a16:colId xmlns:a16="http://schemas.microsoft.com/office/drawing/2014/main" val="20003"/>
                    </a:ext>
                  </a:extLst>
                </a:gridCol>
                <a:gridCol w="383967">
                  <a:extLst>
                    <a:ext uri="{9D8B030D-6E8A-4147-A177-3AD203B41FA5}">
                      <a16:colId xmlns:a16="http://schemas.microsoft.com/office/drawing/2014/main" val="20004"/>
                    </a:ext>
                  </a:extLst>
                </a:gridCol>
                <a:gridCol w="1053948">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שם הקורס</a:t>
                      </a:r>
                    </a:p>
                  </a:txBody>
                  <a:tcPr marL="68580" marR="68580"/>
                </a:tc>
                <a:tc>
                  <a:txBody>
                    <a:bodyPr/>
                    <a:lstStyle/>
                    <a:p>
                      <a:pPr rtl="1"/>
                      <a:r>
                        <a:rPr lang="he-IL" dirty="0">
                          <a:latin typeface="David" panose="020E0502060401010101" pitchFamily="34" charset="-79"/>
                          <a:cs typeface="David" panose="020E0502060401010101" pitchFamily="34" charset="-79"/>
                        </a:rPr>
                        <a:t>מרצה</a:t>
                      </a:r>
                    </a:p>
                  </a:txBody>
                  <a:tcPr marL="68580" marR="68580"/>
                </a:tc>
                <a:tc>
                  <a:txBody>
                    <a:bodyPr/>
                    <a:lstStyle/>
                    <a:p>
                      <a:pPr rtl="1"/>
                      <a:r>
                        <a:rPr lang="he-IL" dirty="0">
                          <a:latin typeface="David" panose="020E0502060401010101" pitchFamily="34" charset="-79"/>
                          <a:cs typeface="David" panose="020E0502060401010101" pitchFamily="34" charset="-79"/>
                        </a:rPr>
                        <a:t>סמס'</a:t>
                      </a:r>
                    </a:p>
                  </a:txBody>
                  <a:tcPr marL="68580" marR="68580"/>
                </a:tc>
                <a:tc>
                  <a:txBody>
                    <a:bodyPr/>
                    <a:lstStyle/>
                    <a:p>
                      <a:pPr rtl="1"/>
                      <a:r>
                        <a:rPr lang="he-IL" dirty="0">
                          <a:latin typeface="David" panose="020E0502060401010101" pitchFamily="34" charset="-79"/>
                          <a:cs typeface="David" panose="020E0502060401010101" pitchFamily="34" charset="-79"/>
                        </a:rPr>
                        <a:t>יום</a:t>
                      </a:r>
                    </a:p>
                  </a:txBody>
                  <a:tcPr marL="68580" marR="68580"/>
                </a:tc>
                <a:tc>
                  <a:txBody>
                    <a:bodyPr/>
                    <a:lstStyle/>
                    <a:p>
                      <a:pPr rtl="1"/>
                      <a:r>
                        <a:rPr lang="he-IL" dirty="0">
                          <a:latin typeface="David" panose="020E0502060401010101" pitchFamily="34" charset="-79"/>
                          <a:cs typeface="David" panose="020E0502060401010101" pitchFamily="34" charset="-79"/>
                        </a:rPr>
                        <a:t>שעה</a:t>
                      </a:r>
                    </a:p>
                  </a:txBody>
                  <a:tcPr marL="68580" marR="68580"/>
                </a:tc>
                <a:extLst>
                  <a:ext uri="{0D108BD9-81ED-4DB2-BD59-A6C34878D82A}">
                    <a16:rowId xmlns:a16="http://schemas.microsoft.com/office/drawing/2014/main" val="10000"/>
                  </a:ext>
                </a:extLst>
              </a:tr>
              <a:tr h="733915">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121-1-1291</a:t>
                      </a:r>
                    </a:p>
                  </a:txBody>
                  <a:tcPr marL="68580" marR="68580"/>
                </a:tc>
                <a:tc>
                  <a:txBody>
                    <a:bodyPr/>
                    <a:lstStyle/>
                    <a:p>
                      <a:pPr rtl="1"/>
                      <a:r>
                        <a:rPr lang="he-IL" dirty="0">
                          <a:latin typeface="David" panose="020E0502060401010101" pitchFamily="34" charset="-79"/>
                          <a:cs typeface="David" panose="020E0502060401010101" pitchFamily="34" charset="-79"/>
                        </a:rPr>
                        <a:t>סיפורי יוסף</a:t>
                      </a:r>
                    </a:p>
                  </a:txBody>
                  <a:tcPr marL="68580" marR="68580"/>
                </a:tc>
                <a:tc>
                  <a:txBody>
                    <a:bodyPr/>
                    <a:lstStyle/>
                    <a:p>
                      <a:pPr rtl="1"/>
                      <a:r>
                        <a:rPr lang="he-IL" dirty="0">
                          <a:latin typeface="David" panose="020E0502060401010101" pitchFamily="34" charset="-79"/>
                          <a:cs typeface="David" panose="020E0502060401010101" pitchFamily="34" charset="-79"/>
                        </a:rPr>
                        <a:t>ד"ר עתר לבנה</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ד</a:t>
                      </a:r>
                    </a:p>
                  </a:txBody>
                  <a:tcPr marL="68580" marR="68580"/>
                </a:tc>
                <a:tc>
                  <a:txBody>
                    <a:bodyPr/>
                    <a:lstStyle/>
                    <a:p>
                      <a:pPr rtl="1"/>
                      <a:r>
                        <a:rPr lang="he-IL" dirty="0">
                          <a:latin typeface="David" panose="020E0502060401010101" pitchFamily="34" charset="-79"/>
                          <a:cs typeface="David" panose="020E0502060401010101" pitchFamily="34" charset="-79"/>
                        </a:rPr>
                        <a:t>10-12</a:t>
                      </a:r>
                    </a:p>
                  </a:txBody>
                  <a:tcPr marL="68580" marR="68580"/>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583833" y="3140969"/>
          <a:ext cx="5871027" cy="3414809"/>
        </p:xfrm>
        <a:graphic>
          <a:graphicData uri="http://schemas.openxmlformats.org/drawingml/2006/table">
            <a:tbl>
              <a:tblPr rtl="1" firstRow="1" bandRow="1">
                <a:tableStyleId>{93296810-A885-4BE3-A3E7-6D5BEEA58F35}</a:tableStyleId>
              </a:tblPr>
              <a:tblGrid>
                <a:gridCol w="5871027">
                  <a:extLst>
                    <a:ext uri="{9D8B030D-6E8A-4147-A177-3AD203B41FA5}">
                      <a16:colId xmlns:a16="http://schemas.microsoft.com/office/drawing/2014/main" val="20000"/>
                    </a:ext>
                  </a:extLst>
                </a:gridCol>
              </a:tblGrid>
              <a:tr h="53812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marL="68580" marR="68580"/>
                </a:tc>
                <a:extLst>
                  <a:ext uri="{0D108BD9-81ED-4DB2-BD59-A6C34878D82A}">
                    <a16:rowId xmlns:a16="http://schemas.microsoft.com/office/drawing/2014/main" val="10000"/>
                  </a:ext>
                </a:extLst>
              </a:tr>
              <a:tr h="2876686">
                <a:tc>
                  <a:txBody>
                    <a:bodyPr/>
                    <a:lstStyle/>
                    <a:p>
                      <a:pPr rtl="1"/>
                      <a:r>
                        <a:rPr lang="he-IL" sz="1800" kern="1200" dirty="0">
                          <a:solidFill>
                            <a:schemeClr val="dk1"/>
                          </a:solidFill>
                          <a:effectLst/>
                          <a:latin typeface="David" panose="020E0502060401010101" pitchFamily="34" charset="-79"/>
                          <a:ea typeface="+mn-ea"/>
                          <a:cs typeface="David" panose="020E0502060401010101" pitchFamily="34" charset="-79"/>
                        </a:rPr>
                        <a:t>תולדותיו של יוסף מנערותו ועד מותו מתוארות בחטיבה הספרותית, החותמת את סיפורי האבות (בראשית לט–נ). גורלו של יוסף – המשולב כמעט ללא הפרד בגורלם של בני משפחתו – פורש בפני הקורא את הרקע והנסיבות לירידתם של בני ישראל מצרימה. בקורס נדון בסיפור יוסף באופן בקורתי, בדגש על דרכי העיצוב הספרותי של פרקים מקראיים אלה, ומתוך תשומת לב מיוחדת לפרשנות שניתנה להם בעת העתיקה.</a:t>
                      </a:r>
                      <a:endParaRPr lang="en-IL" sz="1800" kern="1200" dirty="0">
                        <a:solidFill>
                          <a:schemeClr val="dk1"/>
                        </a:solidFill>
                        <a:effectLst/>
                        <a:latin typeface="David" panose="020E0502060401010101" pitchFamily="34" charset="-79"/>
                        <a:ea typeface="+mn-ea"/>
                        <a:cs typeface="David" panose="020E0502060401010101" pitchFamily="34" charset="-79"/>
                      </a:endParaRPr>
                    </a:p>
                  </a:txBody>
                  <a:tcPr marL="68580" marR="68580"/>
                </a:tc>
                <a:extLst>
                  <a:ext uri="{0D108BD9-81ED-4DB2-BD59-A6C34878D82A}">
                    <a16:rowId xmlns:a16="http://schemas.microsoft.com/office/drawing/2014/main" val="10001"/>
                  </a:ext>
                </a:extLst>
              </a:tr>
            </a:tbl>
          </a:graphicData>
        </a:graphic>
      </p:graphicFrame>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6241" y="77567"/>
            <a:ext cx="2240756"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1774147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1829526" y="1268761"/>
          <a:ext cx="8640960" cy="1554480"/>
        </p:xfrm>
        <a:graphic>
          <a:graphicData uri="http://schemas.openxmlformats.org/drawingml/2006/table">
            <a:tbl>
              <a:tblPr rtl="1" firstRow="1" bandRow="1">
                <a:tableStyleId>{E8B1032C-EA38-4F05-BA0D-38AFFFC7BED3}</a:tableStyleId>
              </a:tblPr>
              <a:tblGrid>
                <a:gridCol w="1963922">
                  <a:extLst>
                    <a:ext uri="{9D8B030D-6E8A-4147-A177-3AD203B41FA5}">
                      <a16:colId xmlns:a16="http://schemas.microsoft.com/office/drawing/2014/main" val="20000"/>
                    </a:ext>
                  </a:extLst>
                </a:gridCol>
                <a:gridCol w="2617611">
                  <a:extLst>
                    <a:ext uri="{9D8B030D-6E8A-4147-A177-3AD203B41FA5}">
                      <a16:colId xmlns:a16="http://schemas.microsoft.com/office/drawing/2014/main" val="20001"/>
                    </a:ext>
                  </a:extLst>
                </a:gridCol>
                <a:gridCol w="2106791">
                  <a:extLst>
                    <a:ext uri="{9D8B030D-6E8A-4147-A177-3AD203B41FA5}">
                      <a16:colId xmlns:a16="http://schemas.microsoft.com/office/drawing/2014/main" val="20002"/>
                    </a:ext>
                  </a:extLst>
                </a:gridCol>
                <a:gridCol w="514721">
                  <a:extLst>
                    <a:ext uri="{9D8B030D-6E8A-4147-A177-3AD203B41FA5}">
                      <a16:colId xmlns:a16="http://schemas.microsoft.com/office/drawing/2014/main" val="20003"/>
                    </a:ext>
                  </a:extLst>
                </a:gridCol>
                <a:gridCol w="383967">
                  <a:extLst>
                    <a:ext uri="{9D8B030D-6E8A-4147-A177-3AD203B41FA5}">
                      <a16:colId xmlns:a16="http://schemas.microsoft.com/office/drawing/2014/main" val="20004"/>
                    </a:ext>
                  </a:extLst>
                </a:gridCol>
                <a:gridCol w="1053948">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marL="68580" marR="68580"/>
                </a:tc>
                <a:tc>
                  <a:txBody>
                    <a:bodyPr/>
                    <a:lstStyle/>
                    <a:p>
                      <a:pPr rtl="1"/>
                      <a:r>
                        <a:rPr lang="he-IL" dirty="0">
                          <a:latin typeface="David" panose="020E0502060401010101" pitchFamily="34" charset="-79"/>
                          <a:cs typeface="David" panose="020E0502060401010101" pitchFamily="34" charset="-79"/>
                        </a:rPr>
                        <a:t>שם הקורס</a:t>
                      </a:r>
                    </a:p>
                  </a:txBody>
                  <a:tcPr marL="68580" marR="68580"/>
                </a:tc>
                <a:tc>
                  <a:txBody>
                    <a:bodyPr/>
                    <a:lstStyle/>
                    <a:p>
                      <a:pPr rtl="1"/>
                      <a:r>
                        <a:rPr lang="he-IL" dirty="0">
                          <a:latin typeface="David" panose="020E0502060401010101" pitchFamily="34" charset="-79"/>
                          <a:cs typeface="David" panose="020E0502060401010101" pitchFamily="34" charset="-79"/>
                        </a:rPr>
                        <a:t>מרצה</a:t>
                      </a:r>
                    </a:p>
                  </a:txBody>
                  <a:tcPr marL="68580" marR="68580"/>
                </a:tc>
                <a:tc>
                  <a:txBody>
                    <a:bodyPr/>
                    <a:lstStyle/>
                    <a:p>
                      <a:pPr rtl="1"/>
                      <a:r>
                        <a:rPr lang="he-IL" dirty="0">
                          <a:latin typeface="David" panose="020E0502060401010101" pitchFamily="34" charset="-79"/>
                          <a:cs typeface="David" panose="020E0502060401010101" pitchFamily="34" charset="-79"/>
                        </a:rPr>
                        <a:t>סמס'</a:t>
                      </a:r>
                    </a:p>
                  </a:txBody>
                  <a:tcPr marL="68580" marR="68580"/>
                </a:tc>
                <a:tc>
                  <a:txBody>
                    <a:bodyPr/>
                    <a:lstStyle/>
                    <a:p>
                      <a:pPr rtl="1"/>
                      <a:r>
                        <a:rPr lang="he-IL" dirty="0">
                          <a:latin typeface="David" panose="020E0502060401010101" pitchFamily="34" charset="-79"/>
                          <a:cs typeface="David" panose="020E0502060401010101" pitchFamily="34" charset="-79"/>
                        </a:rPr>
                        <a:t>יום</a:t>
                      </a:r>
                    </a:p>
                  </a:txBody>
                  <a:tcPr marL="68580" marR="68580"/>
                </a:tc>
                <a:tc>
                  <a:txBody>
                    <a:bodyPr/>
                    <a:lstStyle/>
                    <a:p>
                      <a:pPr rtl="1"/>
                      <a:r>
                        <a:rPr lang="he-IL" dirty="0">
                          <a:latin typeface="David" panose="020E0502060401010101" pitchFamily="34" charset="-79"/>
                          <a:cs typeface="David" panose="020E0502060401010101" pitchFamily="34" charset="-79"/>
                        </a:rPr>
                        <a:t>שעה</a:t>
                      </a:r>
                    </a:p>
                  </a:txBody>
                  <a:tcPr marL="68580" marR="68580"/>
                </a:tc>
                <a:extLst>
                  <a:ext uri="{0D108BD9-81ED-4DB2-BD59-A6C34878D82A}">
                    <a16:rowId xmlns:a16="http://schemas.microsoft.com/office/drawing/2014/main" val="10000"/>
                  </a:ext>
                </a:extLst>
              </a:tr>
              <a:tr h="733915">
                <a:tc>
                  <a:txBody>
                    <a:bodyPr/>
                    <a:lstStyle/>
                    <a:p>
                      <a:pPr rtl="1"/>
                      <a:r>
                        <a:rPr lang="he-IL" dirty="0">
                          <a:latin typeface="David" panose="020E0502060401010101" pitchFamily="34" charset="-79"/>
                          <a:cs typeface="David" panose="020E0502060401010101" pitchFamily="34" charset="-79"/>
                        </a:rPr>
                        <a:t>מחשבת ישראל</a:t>
                      </a:r>
                    </a:p>
                    <a:p>
                      <a:pPr rtl="1"/>
                      <a:r>
                        <a:rPr lang="he-IL" dirty="0">
                          <a:latin typeface="David" panose="020E0502060401010101" pitchFamily="34" charset="-79"/>
                          <a:cs typeface="David" panose="020E0502060401010101" pitchFamily="34" charset="-79"/>
                        </a:rPr>
                        <a:t>121-1-0114</a:t>
                      </a:r>
                    </a:p>
                  </a:txBody>
                  <a:tcPr marL="68580" marR="68580"/>
                </a:tc>
                <a:tc>
                  <a:txBody>
                    <a:bodyPr/>
                    <a:lstStyle/>
                    <a:p>
                      <a:pPr rtl="1"/>
                      <a:r>
                        <a:rPr lang="he-IL" dirty="0">
                          <a:latin typeface="David" panose="020E0502060401010101" pitchFamily="34" charset="-79"/>
                          <a:cs typeface="David" panose="020E0502060401010101" pitchFamily="34" charset="-79"/>
                        </a:rPr>
                        <a:t>ספרות המקרא על רקע מקבילות מספרות העולם העתיק</a:t>
                      </a:r>
                    </a:p>
                  </a:txBody>
                  <a:tcPr marL="68580" marR="68580"/>
                </a:tc>
                <a:tc>
                  <a:txBody>
                    <a:bodyPr/>
                    <a:lstStyle/>
                    <a:p>
                      <a:pPr rtl="1"/>
                      <a:r>
                        <a:rPr lang="he-IL" dirty="0">
                          <a:latin typeface="David" panose="020E0502060401010101" pitchFamily="34" charset="-79"/>
                          <a:cs typeface="David" panose="020E0502060401010101" pitchFamily="34" charset="-79"/>
                        </a:rPr>
                        <a:t>ד"ר דני ויינשטוב</a:t>
                      </a:r>
                    </a:p>
                  </a:txBody>
                  <a:tcPr marL="68580" marR="68580"/>
                </a:tc>
                <a:tc>
                  <a:txBody>
                    <a:bodyPr/>
                    <a:lstStyle/>
                    <a:p>
                      <a:pPr rtl="1"/>
                      <a:r>
                        <a:rPr lang="he-IL" dirty="0">
                          <a:latin typeface="David" panose="020E0502060401010101" pitchFamily="34" charset="-79"/>
                          <a:cs typeface="David" panose="020E0502060401010101" pitchFamily="34" charset="-79"/>
                        </a:rPr>
                        <a:t>ב'</a:t>
                      </a:r>
                    </a:p>
                  </a:txBody>
                  <a:tcPr marL="68580" marR="68580"/>
                </a:tc>
                <a:tc>
                  <a:txBody>
                    <a:bodyPr/>
                    <a:lstStyle/>
                    <a:p>
                      <a:pPr rtl="1"/>
                      <a:r>
                        <a:rPr lang="he-IL" dirty="0">
                          <a:latin typeface="David" panose="020E0502060401010101" pitchFamily="34" charset="-79"/>
                          <a:cs typeface="David" panose="020E0502060401010101" pitchFamily="34" charset="-79"/>
                        </a:rPr>
                        <a:t>ד</a:t>
                      </a:r>
                    </a:p>
                  </a:txBody>
                  <a:tcPr marL="68580" marR="68580"/>
                </a:tc>
                <a:tc>
                  <a:txBody>
                    <a:bodyPr/>
                    <a:lstStyle/>
                    <a:p>
                      <a:pPr rtl="1"/>
                      <a:r>
                        <a:rPr lang="he-IL" dirty="0">
                          <a:latin typeface="David" panose="020E0502060401010101" pitchFamily="34" charset="-79"/>
                          <a:cs typeface="David" panose="020E0502060401010101" pitchFamily="34" charset="-79"/>
                        </a:rPr>
                        <a:t>14-16</a:t>
                      </a:r>
                    </a:p>
                  </a:txBody>
                  <a:tcPr marL="68580" marR="68580"/>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583833" y="3140969"/>
          <a:ext cx="5871027" cy="3414809"/>
        </p:xfrm>
        <a:graphic>
          <a:graphicData uri="http://schemas.openxmlformats.org/drawingml/2006/table">
            <a:tbl>
              <a:tblPr rtl="1" firstRow="1" bandRow="1">
                <a:tableStyleId>{93296810-A885-4BE3-A3E7-6D5BEEA58F35}</a:tableStyleId>
              </a:tblPr>
              <a:tblGrid>
                <a:gridCol w="5871027">
                  <a:extLst>
                    <a:ext uri="{9D8B030D-6E8A-4147-A177-3AD203B41FA5}">
                      <a16:colId xmlns:a16="http://schemas.microsoft.com/office/drawing/2014/main" val="20000"/>
                    </a:ext>
                  </a:extLst>
                </a:gridCol>
              </a:tblGrid>
              <a:tr h="53812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marL="68580" marR="68580"/>
                </a:tc>
                <a:extLst>
                  <a:ext uri="{0D108BD9-81ED-4DB2-BD59-A6C34878D82A}">
                    <a16:rowId xmlns:a16="http://schemas.microsoft.com/office/drawing/2014/main" val="10000"/>
                  </a:ext>
                </a:extLst>
              </a:tr>
              <a:tr h="2876686">
                <a:tc>
                  <a:txBody>
                    <a:bodyPr/>
                    <a:lstStyle/>
                    <a:p>
                      <a:pPr rtl="1"/>
                      <a:r>
                        <a:rPr lang="he-IL" sz="1800" kern="1200" dirty="0">
                          <a:solidFill>
                            <a:schemeClr val="dk1"/>
                          </a:solidFill>
                          <a:effectLst/>
                          <a:latin typeface="David" panose="020E0502060401010101" pitchFamily="34" charset="-79"/>
                          <a:ea typeface="+mn-ea"/>
                          <a:cs typeface="David" panose="020E0502060401010101" pitchFamily="34" charset="-79"/>
                        </a:rPr>
                        <a:t>במסגרת הקורס נלמד על מיקומה של היצירה המקראית בין יתר יצירות הספרות בתרבויות העתיקות השכנות למן מצרים במערב ועד למסופוטמיה במזרח ואף באגן המזרחי של הים התיכון. הלימוד ייערך על פי סוגות ספרותיות שונות כגון המיתוס, החוק, והשירה.</a:t>
                      </a:r>
                      <a:endParaRPr lang="en-IL" sz="1800" kern="1200" dirty="0">
                        <a:solidFill>
                          <a:schemeClr val="dk1"/>
                        </a:solidFill>
                        <a:effectLst/>
                        <a:latin typeface="David" panose="020E0502060401010101" pitchFamily="34" charset="-79"/>
                        <a:ea typeface="+mn-ea"/>
                        <a:cs typeface="David" panose="020E0502060401010101" pitchFamily="34" charset="-79"/>
                      </a:endParaRPr>
                    </a:p>
                  </a:txBody>
                  <a:tcPr marL="68580" marR="68580"/>
                </a:tc>
                <a:extLst>
                  <a:ext uri="{0D108BD9-81ED-4DB2-BD59-A6C34878D82A}">
                    <a16:rowId xmlns:a16="http://schemas.microsoft.com/office/drawing/2014/main" val="10001"/>
                  </a:ext>
                </a:extLst>
              </a:tr>
            </a:tbl>
          </a:graphicData>
        </a:graphic>
      </p:graphicFrame>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6241" y="77567"/>
            <a:ext cx="2240756"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6644429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386532" y="1263741"/>
          <a:ext cx="11521280" cy="1359173"/>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63145">
                  <a:extLst>
                    <a:ext uri="{9D8B030D-6E8A-4147-A177-3AD203B41FA5}">
                      <a16:colId xmlns:a16="http://schemas.microsoft.com/office/drawing/2014/main" val="20003"/>
                    </a:ext>
                  </a:extLst>
                </a:gridCol>
                <a:gridCol w="468218">
                  <a:extLst>
                    <a:ext uri="{9D8B030D-6E8A-4147-A177-3AD203B41FA5}">
                      <a16:colId xmlns:a16="http://schemas.microsoft.com/office/drawing/2014/main" val="20004"/>
                    </a:ext>
                  </a:extLst>
                </a:gridCol>
                <a:gridCol w="1472152">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שם הקורס</a:t>
                      </a:r>
                    </a:p>
                  </a:txBody>
                  <a:tcPr/>
                </a:tc>
                <a:tc>
                  <a:txBody>
                    <a:bodyPr/>
                    <a:lstStyle/>
                    <a:p>
                      <a:pPr rtl="1"/>
                      <a:r>
                        <a:rPr lang="he-IL" dirty="0">
                          <a:latin typeface="David" panose="020E0502060401010101" pitchFamily="34" charset="-79"/>
                          <a:cs typeface="David" panose="020E0502060401010101" pitchFamily="34" charset="-79"/>
                        </a:rPr>
                        <a:t>מרצה</a:t>
                      </a:r>
                    </a:p>
                  </a:txBody>
                  <a:tcPr/>
                </a:tc>
                <a:tc>
                  <a:txBody>
                    <a:bodyPr/>
                    <a:lstStyle/>
                    <a:p>
                      <a:pPr rtl="1"/>
                      <a:r>
                        <a:rPr lang="he-IL" dirty="0">
                          <a:latin typeface="David" panose="020E0502060401010101" pitchFamily="34" charset="-79"/>
                          <a:cs typeface="David" panose="020E0502060401010101" pitchFamily="34" charset="-79"/>
                        </a:rPr>
                        <a:t>סמס'</a:t>
                      </a:r>
                    </a:p>
                  </a:txBody>
                  <a:tcPr/>
                </a:tc>
                <a:tc>
                  <a:txBody>
                    <a:bodyPr/>
                    <a:lstStyle/>
                    <a:p>
                      <a:pPr rtl="1"/>
                      <a:r>
                        <a:rPr lang="he-IL" dirty="0">
                          <a:latin typeface="David" panose="020E0502060401010101" pitchFamily="34" charset="-79"/>
                          <a:cs typeface="David" panose="020E0502060401010101" pitchFamily="34" charset="-79"/>
                        </a:rPr>
                        <a:t>יום</a:t>
                      </a:r>
                    </a:p>
                  </a:txBody>
                  <a:tcPr/>
                </a:tc>
                <a:tc>
                  <a:txBody>
                    <a:bodyPr/>
                    <a:lstStyle/>
                    <a:p>
                      <a:pP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ארכיאולוגיה</a:t>
                      </a:r>
                    </a:p>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135-1-1021</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tc>
                <a:tc>
                  <a:txBody>
                    <a:bodyPr/>
                    <a:lstStyle/>
                    <a:p>
                      <a:pPr marL="90488" indent="0" algn="r" rtl="1"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מבוא לפרהיסטוריה של ארץ ישראל</a:t>
                      </a:r>
                    </a:p>
                  </a:txBody>
                  <a:tcPr marL="9525" marR="9525" marT="9525" marB="0" anchor="ctr"/>
                </a:tc>
                <a:tc>
                  <a:txBody>
                    <a:bodyPr/>
                    <a:lstStyle/>
                    <a:p>
                      <a:pPr algn="ctr" rtl="1"/>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פרופ' עפר מרדר</a:t>
                      </a:r>
                    </a:p>
                  </a:txBody>
                  <a:tcPr anchor="ctr"/>
                </a:tc>
                <a:tc>
                  <a:txBody>
                    <a:bodyPr/>
                    <a:lstStyle/>
                    <a:p>
                      <a:pPr algn="ctr" rtl="1"/>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ב'</a:t>
                      </a:r>
                    </a:p>
                  </a:txBody>
                  <a:tcPr anchor="ctr"/>
                </a:tc>
                <a:tc>
                  <a:txBody>
                    <a:bodyPr/>
                    <a:lstStyle/>
                    <a:p>
                      <a:pPr algn="ctr" rtl="1"/>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ב'</a:t>
                      </a:r>
                    </a:p>
                  </a:txBody>
                  <a:tcPr anchor="ctr"/>
                </a:tc>
                <a:tc>
                  <a:txBody>
                    <a:bodyPr/>
                    <a:lstStyle/>
                    <a:p>
                      <a:pPr algn="ctr" rtl="1"/>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14:00-16:00</a:t>
                      </a:r>
                    </a:p>
                  </a:txBody>
                  <a:tcPr anchor="ctr"/>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511824" y="3022852"/>
          <a:ext cx="7395988" cy="3249039"/>
        </p:xfrm>
        <a:graphic>
          <a:graphicData uri="http://schemas.openxmlformats.org/drawingml/2006/table">
            <a:tbl>
              <a:tblPr rtl="1" firstRow="1" bandRow="1">
                <a:tableStyleId>{93296810-A885-4BE3-A3E7-6D5BEEA58F35}</a:tableStyleId>
              </a:tblPr>
              <a:tblGrid>
                <a:gridCol w="7395988">
                  <a:extLst>
                    <a:ext uri="{9D8B030D-6E8A-4147-A177-3AD203B41FA5}">
                      <a16:colId xmlns:a16="http://schemas.microsoft.com/office/drawing/2014/main" val="20000"/>
                    </a:ext>
                  </a:extLst>
                </a:gridCol>
              </a:tblGrid>
              <a:tr h="37235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2876686">
                <a:tc>
                  <a:txBody>
                    <a:bodyPr/>
                    <a:lstStyle/>
                    <a:p>
                      <a:pPr marL="90488" indent="0" algn="r" rtl="1"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סקירה של התפתחות האדם ותרבותו בארץ-ישראל במהלך התקופות הפרהיסטוריות, החל מהתקופה הפליאוליתית התחתונה לפני </a:t>
                      </a:r>
                      <a:r>
                        <a:rPr lang="he-IL" sz="1800" b="0" i="0" u="none" strike="noStrike" kern="1200" dirty="0" err="1">
                          <a:solidFill>
                            <a:srgbClr val="000000"/>
                          </a:solidFill>
                          <a:effectLst/>
                          <a:latin typeface="David" panose="020E0502060401010101" pitchFamily="34" charset="-79"/>
                          <a:ea typeface="+mn-ea"/>
                          <a:cs typeface="David" panose="020E0502060401010101" pitchFamily="34" charset="-79"/>
                        </a:rPr>
                        <a:t>כמליון</a:t>
                      </a: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 וחצי שנה ועד לתקופה הניאוליתית המוקדמת, לפני כ-9,000 שנים. זו התקופה שהחלה עם הגירת האדם הפרהיסטורי מאפריקה, כחברה של ציידים ולקטים, ועד התיישבות קבע והתפתחות חברות חקלאיות מורכבות. הקורס יכלול גם סקירה של אקלים ונוף </a:t>
                      </a:r>
                      <a:r>
                        <a:rPr lang="he-IL" sz="1800" b="0" i="0" u="none" strike="noStrike" kern="1200" dirty="0" err="1">
                          <a:solidFill>
                            <a:srgbClr val="000000"/>
                          </a:solidFill>
                          <a:effectLst/>
                          <a:latin typeface="David" panose="020E0502060401010101" pitchFamily="34" charset="-79"/>
                          <a:ea typeface="+mn-ea"/>
                          <a:cs typeface="David" panose="020E0502060401010101" pitchFamily="34" charset="-79"/>
                        </a:rPr>
                        <a:t>הפלייסטוקן</a:t>
                      </a: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-הולוקן באזורנו. </a:t>
                      </a:r>
                    </a:p>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sp>
        <p:nvSpPr>
          <p:cNvPr id="7" name="TextBox 6"/>
          <p:cNvSpPr txBox="1"/>
          <p:nvPr/>
        </p:nvSpPr>
        <p:spPr>
          <a:xfrm>
            <a:off x="9176147" y="889094"/>
            <a:ext cx="2781531" cy="369332"/>
          </a:xfrm>
          <a:prstGeom prst="rect">
            <a:avLst/>
          </a:prstGeom>
          <a:noFill/>
          <a:effectLst/>
        </p:spPr>
        <p:txBody>
          <a:bodyPr wrap="square"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Guttman Frnew" panose="02010401010101010101" pitchFamily="2" charset="-79"/>
                <a:ea typeface="+mn-ea"/>
                <a:cs typeface="Guttman Frnew" panose="02010401010101010101" pitchFamily="2" charset="-79"/>
              </a:rPr>
              <a:t>הפקולטה למדעי הרוח והחברה</a:t>
            </a:r>
          </a:p>
        </p:txBody>
      </p:sp>
      <p:sp>
        <p:nvSpPr>
          <p:cNvPr id="4" name="AutoShape 2" descr="×ª××¦××ª ×ª××× × ×¢×××¨ ×××ª×¨××"/>
          <p:cNvSpPr>
            <a:spLocks noChangeAspect="1" noChangeArrowheads="1"/>
          </p:cNvSpPr>
          <p:nvPr/>
        </p:nvSpPr>
        <p:spPr bwMode="auto">
          <a:xfrm rot="9471088">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8" name="AutoShape 4" descr="×ª××¦××ª ×ª××× × ×¢×××¨ ×××ª×¨××"/>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2" name="טבלה 11"/>
          <p:cNvGraphicFramePr>
            <a:graphicFrameLocks noGrp="1"/>
          </p:cNvGraphicFramePr>
          <p:nvPr/>
        </p:nvGraphicFramePr>
        <p:xfrm>
          <a:off x="454406" y="226771"/>
          <a:ext cx="6336704" cy="883920"/>
        </p:xfrm>
        <a:graphic>
          <a:graphicData uri="http://schemas.openxmlformats.org/drawingml/2006/table">
            <a:tbl>
              <a:tblPr rtl="1" firstRow="1" bandRow="1">
                <a:tableStyleId>{93296810-A885-4BE3-A3E7-6D5BEEA58F35}</a:tableStyleId>
              </a:tblPr>
              <a:tblGrid>
                <a:gridCol w="6336704">
                  <a:extLst>
                    <a:ext uri="{9D8B030D-6E8A-4147-A177-3AD203B41FA5}">
                      <a16:colId xmlns:a16="http://schemas.microsoft.com/office/drawing/2014/main" val="20000"/>
                    </a:ext>
                  </a:extLst>
                </a:gridCol>
              </a:tblGrid>
              <a:tr h="357692">
                <a:tc>
                  <a:txBody>
                    <a:bodyPr/>
                    <a:lstStyle/>
                    <a:p>
                      <a:pPr algn="ctr" rtl="1"/>
                      <a:r>
                        <a:rPr lang="he-IL" sz="2800" dirty="0">
                          <a:latin typeface="David" panose="020E0502060401010101" pitchFamily="34" charset="-79"/>
                          <a:cs typeface="David" panose="020E0502060401010101" pitchFamily="34" charset="-79"/>
                        </a:rPr>
                        <a:t>סמסטר ב</a:t>
                      </a:r>
                    </a:p>
                  </a:txBody>
                  <a:tcPr/>
                </a:tc>
                <a:extLst>
                  <a:ext uri="{0D108BD9-81ED-4DB2-BD59-A6C34878D82A}">
                    <a16:rowId xmlns:a16="http://schemas.microsoft.com/office/drawing/2014/main" val="10000"/>
                  </a:ext>
                </a:extLst>
              </a:tr>
              <a:tr h="290379">
                <a:tc>
                  <a:txBody>
                    <a:bodyPr/>
                    <a:lstStyle/>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28680687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386532" y="1263741"/>
          <a:ext cx="11521280" cy="1359173"/>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63145">
                  <a:extLst>
                    <a:ext uri="{9D8B030D-6E8A-4147-A177-3AD203B41FA5}">
                      <a16:colId xmlns:a16="http://schemas.microsoft.com/office/drawing/2014/main" val="20003"/>
                    </a:ext>
                  </a:extLst>
                </a:gridCol>
                <a:gridCol w="468218">
                  <a:extLst>
                    <a:ext uri="{9D8B030D-6E8A-4147-A177-3AD203B41FA5}">
                      <a16:colId xmlns:a16="http://schemas.microsoft.com/office/drawing/2014/main" val="20004"/>
                    </a:ext>
                  </a:extLst>
                </a:gridCol>
                <a:gridCol w="1472152">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שם הקורס</a:t>
                      </a:r>
                    </a:p>
                  </a:txBody>
                  <a:tcPr/>
                </a:tc>
                <a:tc>
                  <a:txBody>
                    <a:bodyPr/>
                    <a:lstStyle/>
                    <a:p>
                      <a:pPr rtl="1"/>
                      <a:r>
                        <a:rPr lang="he-IL" dirty="0">
                          <a:latin typeface="David" panose="020E0502060401010101" pitchFamily="34" charset="-79"/>
                          <a:cs typeface="David" panose="020E0502060401010101" pitchFamily="34" charset="-79"/>
                        </a:rPr>
                        <a:t>מרצה</a:t>
                      </a:r>
                    </a:p>
                  </a:txBody>
                  <a:tcPr/>
                </a:tc>
                <a:tc>
                  <a:txBody>
                    <a:bodyPr/>
                    <a:lstStyle/>
                    <a:p>
                      <a:pPr rtl="1"/>
                      <a:r>
                        <a:rPr lang="he-IL" dirty="0">
                          <a:latin typeface="David" panose="020E0502060401010101" pitchFamily="34" charset="-79"/>
                          <a:cs typeface="David" panose="020E0502060401010101" pitchFamily="34" charset="-79"/>
                        </a:rPr>
                        <a:t>סמס'</a:t>
                      </a:r>
                    </a:p>
                  </a:txBody>
                  <a:tcPr/>
                </a:tc>
                <a:tc>
                  <a:txBody>
                    <a:bodyPr/>
                    <a:lstStyle/>
                    <a:p>
                      <a:pPr rtl="1"/>
                      <a:r>
                        <a:rPr lang="he-IL" dirty="0">
                          <a:latin typeface="David" panose="020E0502060401010101" pitchFamily="34" charset="-79"/>
                          <a:cs typeface="David" panose="020E0502060401010101" pitchFamily="34" charset="-79"/>
                        </a:rPr>
                        <a:t>יום</a:t>
                      </a:r>
                    </a:p>
                  </a:txBody>
                  <a:tcPr/>
                </a:tc>
                <a:tc>
                  <a:txBody>
                    <a:bodyPr/>
                    <a:lstStyle/>
                    <a:p>
                      <a:pP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ארכיאולוגיה</a:t>
                      </a:r>
                    </a:p>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135-1-0054</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tc>
                <a:tc>
                  <a:txBody>
                    <a:bodyPr/>
                    <a:lstStyle/>
                    <a:p>
                      <a:pPr marL="90488" indent="0" algn="r" rtl="1" fontAlgn="ctr"/>
                      <a:r>
                        <a:rPr lang="he-IL" sz="1800" b="0" i="0" u="none" strike="noStrike" dirty="0">
                          <a:solidFill>
                            <a:srgbClr val="000000"/>
                          </a:solidFill>
                          <a:effectLst/>
                          <a:latin typeface="David" panose="020E0502060401010101" pitchFamily="34" charset="-79"/>
                          <a:cs typeface="David" panose="020E0502060401010101" pitchFamily="34" charset="-79"/>
                        </a:rPr>
                        <a:t>מבוא לארכיאולוגיה וארכיטקטורה קלאסית של ארץ ישראל</a:t>
                      </a:r>
                    </a:p>
                  </a:txBody>
                  <a:tcPr marL="9525" marR="9525" marT="9525" marB="0" anchor="ctr"/>
                </a:tc>
                <a:tc>
                  <a:txBody>
                    <a:bodyPr/>
                    <a:lstStyle/>
                    <a:p>
                      <a:pPr algn="ctr" rtl="1"/>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פרופ' חיים גולדפוס</a:t>
                      </a:r>
                    </a:p>
                  </a:txBody>
                  <a:tcPr anchor="ctr"/>
                </a:tc>
                <a:tc>
                  <a:txBody>
                    <a:bodyPr/>
                    <a:lstStyle/>
                    <a:p>
                      <a:pPr algn="ctr" rtl="1"/>
                      <a:r>
                        <a:rPr lang="he-IL" sz="1800" dirty="0">
                          <a:latin typeface="David" panose="020E0502060401010101" pitchFamily="34" charset="-79"/>
                          <a:cs typeface="David" panose="020E0502060401010101" pitchFamily="34" charset="-79"/>
                        </a:rPr>
                        <a:t>ב'</a:t>
                      </a:r>
                    </a:p>
                  </a:txBody>
                  <a:tcPr anchor="ctr"/>
                </a:tc>
                <a:tc>
                  <a:txBody>
                    <a:bodyPr/>
                    <a:lstStyle/>
                    <a:p>
                      <a:pPr algn="ctr" rtl="1" fontAlgn="ctr"/>
                      <a:r>
                        <a:rPr lang="he-IL" sz="1800" b="0" i="0" u="none" strike="noStrike" dirty="0">
                          <a:solidFill>
                            <a:srgbClr val="000000"/>
                          </a:solidFill>
                          <a:effectLst/>
                          <a:latin typeface="David" panose="020E0502060401010101" pitchFamily="34" charset="-79"/>
                          <a:cs typeface="David" panose="020E0502060401010101" pitchFamily="34" charset="-79"/>
                        </a:rPr>
                        <a:t>ב'</a:t>
                      </a:r>
                    </a:p>
                  </a:txBody>
                  <a:tcPr marL="9525" marR="9525" marT="9525" marB="0" anchor="ctr"/>
                </a:tc>
                <a:tc>
                  <a:txBody>
                    <a:bodyPr/>
                    <a:lstStyle/>
                    <a:p>
                      <a:pPr algn="ctr" rtl="0" fontAlgn="ctr"/>
                      <a:r>
                        <a:rPr lang="he-IL" sz="1800" b="0" i="0" u="none" strike="noStrike" dirty="0">
                          <a:solidFill>
                            <a:srgbClr val="000000"/>
                          </a:solidFill>
                          <a:effectLst/>
                          <a:latin typeface="David" panose="020E0502060401010101" pitchFamily="34" charset="-79"/>
                          <a:cs typeface="David" panose="020E0502060401010101" pitchFamily="34" charset="-79"/>
                        </a:rPr>
                        <a:t>16:00-18:00</a:t>
                      </a:r>
                    </a:p>
                  </a:txBody>
                  <a:tcPr marL="9525" marR="9525" marT="9525" marB="0" anchor="ctr"/>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511824" y="3022852"/>
          <a:ext cx="7395988" cy="3249039"/>
        </p:xfrm>
        <a:graphic>
          <a:graphicData uri="http://schemas.openxmlformats.org/drawingml/2006/table">
            <a:tbl>
              <a:tblPr rtl="1" firstRow="1" bandRow="1">
                <a:tableStyleId>{93296810-A885-4BE3-A3E7-6D5BEEA58F35}</a:tableStyleId>
              </a:tblPr>
              <a:tblGrid>
                <a:gridCol w="7395988">
                  <a:extLst>
                    <a:ext uri="{9D8B030D-6E8A-4147-A177-3AD203B41FA5}">
                      <a16:colId xmlns:a16="http://schemas.microsoft.com/office/drawing/2014/main" val="20000"/>
                    </a:ext>
                  </a:extLst>
                </a:gridCol>
              </a:tblGrid>
              <a:tr h="37235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2876686">
                <a:tc>
                  <a:txBody>
                    <a:bodyPr/>
                    <a:lstStyle/>
                    <a:p>
                      <a:pPr marL="90488" indent="0" algn="r" rtl="1" fontAlgn="auto"/>
                      <a:r>
                        <a:rPr lang="he-IL" sz="1800" b="0" i="0" u="none" strike="noStrike" dirty="0">
                          <a:solidFill>
                            <a:srgbClr val="000000"/>
                          </a:solidFill>
                          <a:effectLst/>
                          <a:latin typeface="David" panose="020E0502060401010101" pitchFamily="34" charset="-79"/>
                          <a:cs typeface="David" panose="020E0502060401010101" pitchFamily="34" charset="-79"/>
                        </a:rPr>
                        <a:t>הקורס מיועד להעניק לסטודנט היכרות כללית עם הגיאוגרפיה ההיסטורית, האתרים והממצאים הארכיאולוגיים המרכזיים (בתחומי מדינת ישראל וירדן של היום), מתקופתו של אלכסנדר מוקדון ועד לכיבוש הערבי של המרחב ( ~332 לפנה"ס - 640 </a:t>
                      </a:r>
                      <a:r>
                        <a:rPr lang="he-IL" sz="1800" b="0" i="0" u="none" strike="noStrike" dirty="0" err="1">
                          <a:solidFill>
                            <a:srgbClr val="000000"/>
                          </a:solidFill>
                          <a:effectLst/>
                          <a:latin typeface="David" panose="020E0502060401010101" pitchFamily="34" charset="-79"/>
                          <a:cs typeface="David" panose="020E0502060401010101" pitchFamily="34" charset="-79"/>
                        </a:rPr>
                        <a:t>לספ</a:t>
                      </a:r>
                      <a:r>
                        <a:rPr lang="he-IL" sz="1800" b="0" i="0" u="none" strike="noStrike" dirty="0">
                          <a:solidFill>
                            <a:srgbClr val="000000"/>
                          </a:solidFill>
                          <a:effectLst/>
                          <a:latin typeface="David" panose="020E0502060401010101" pitchFamily="34" charset="-79"/>
                          <a:cs typeface="David" panose="020E0502060401010101" pitchFamily="34" charset="-79"/>
                        </a:rPr>
                        <a:t>').</a:t>
                      </a:r>
                      <a:r>
                        <a:rPr lang="he-IL" sz="1800" b="0" i="0" u="none" strike="noStrike" baseline="0" dirty="0">
                          <a:solidFill>
                            <a:srgbClr val="000000"/>
                          </a:solidFill>
                          <a:effectLst/>
                          <a:latin typeface="David" panose="020E0502060401010101" pitchFamily="34" charset="-79"/>
                          <a:cs typeface="David" panose="020E0502060401010101" pitchFamily="34" charset="-79"/>
                        </a:rPr>
                        <a:t> </a:t>
                      </a:r>
                      <a:endParaRPr lang="en-US" sz="1800" b="0" i="0" u="none" strike="noStrike" dirty="0">
                        <a:solidFill>
                          <a:srgbClr val="000000"/>
                        </a:solidFill>
                        <a:effectLst/>
                        <a:latin typeface="David" panose="020E0502060401010101" pitchFamily="34" charset="-79"/>
                        <a:cs typeface="David" panose="020E0502060401010101" pitchFamily="34" charset="-79"/>
                      </a:endParaRPr>
                    </a:p>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sp>
        <p:nvSpPr>
          <p:cNvPr id="7" name="TextBox 6"/>
          <p:cNvSpPr txBox="1"/>
          <p:nvPr/>
        </p:nvSpPr>
        <p:spPr>
          <a:xfrm>
            <a:off x="9176147" y="889094"/>
            <a:ext cx="2781531" cy="369332"/>
          </a:xfrm>
          <a:prstGeom prst="rect">
            <a:avLst/>
          </a:prstGeom>
          <a:noFill/>
          <a:effectLst/>
        </p:spPr>
        <p:txBody>
          <a:bodyPr wrap="square"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Guttman Frnew" panose="02010401010101010101" pitchFamily="2" charset="-79"/>
                <a:ea typeface="+mn-ea"/>
                <a:cs typeface="Guttman Frnew" panose="02010401010101010101" pitchFamily="2" charset="-79"/>
              </a:rPr>
              <a:t>הפקולטה למדעי הרוח והחברה</a:t>
            </a:r>
          </a:p>
        </p:txBody>
      </p:sp>
      <p:sp>
        <p:nvSpPr>
          <p:cNvPr id="4" name="AutoShape 2" descr="×ª××¦××ª ×ª××× × ×¢×××¨ ×××ª×¨××"/>
          <p:cNvSpPr>
            <a:spLocks noChangeAspect="1" noChangeArrowheads="1"/>
          </p:cNvSpPr>
          <p:nvPr/>
        </p:nvSpPr>
        <p:spPr bwMode="auto">
          <a:xfrm rot="9471088">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8" name="AutoShape 4" descr="×ª××¦××ª ×ª××× × ×¢×××¨ ×××ª×¨××"/>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2" name="טבלה 11"/>
          <p:cNvGraphicFramePr>
            <a:graphicFrameLocks noGrp="1"/>
          </p:cNvGraphicFramePr>
          <p:nvPr/>
        </p:nvGraphicFramePr>
        <p:xfrm>
          <a:off x="454406" y="226771"/>
          <a:ext cx="6336704" cy="883920"/>
        </p:xfrm>
        <a:graphic>
          <a:graphicData uri="http://schemas.openxmlformats.org/drawingml/2006/table">
            <a:tbl>
              <a:tblPr rtl="1" firstRow="1" bandRow="1">
                <a:tableStyleId>{93296810-A885-4BE3-A3E7-6D5BEEA58F35}</a:tableStyleId>
              </a:tblPr>
              <a:tblGrid>
                <a:gridCol w="6336704">
                  <a:extLst>
                    <a:ext uri="{9D8B030D-6E8A-4147-A177-3AD203B41FA5}">
                      <a16:colId xmlns:a16="http://schemas.microsoft.com/office/drawing/2014/main" val="20000"/>
                    </a:ext>
                  </a:extLst>
                </a:gridCol>
              </a:tblGrid>
              <a:tr h="357692">
                <a:tc>
                  <a:txBody>
                    <a:bodyPr/>
                    <a:lstStyle/>
                    <a:p>
                      <a:pPr algn="ctr" rtl="1"/>
                      <a:r>
                        <a:rPr lang="he-IL" sz="2800" dirty="0">
                          <a:latin typeface="David" panose="020E0502060401010101" pitchFamily="34" charset="-79"/>
                          <a:cs typeface="David" panose="020E0502060401010101" pitchFamily="34" charset="-79"/>
                        </a:rPr>
                        <a:t>סמסטר ב</a:t>
                      </a:r>
                    </a:p>
                  </a:txBody>
                  <a:tcPr/>
                </a:tc>
                <a:extLst>
                  <a:ext uri="{0D108BD9-81ED-4DB2-BD59-A6C34878D82A}">
                    <a16:rowId xmlns:a16="http://schemas.microsoft.com/office/drawing/2014/main" val="10000"/>
                  </a:ext>
                </a:extLst>
              </a:tr>
              <a:tr h="290379">
                <a:tc>
                  <a:txBody>
                    <a:bodyPr/>
                    <a:lstStyle/>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31586642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386532" y="1263741"/>
          <a:ext cx="11521280" cy="1359173"/>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63145">
                  <a:extLst>
                    <a:ext uri="{9D8B030D-6E8A-4147-A177-3AD203B41FA5}">
                      <a16:colId xmlns:a16="http://schemas.microsoft.com/office/drawing/2014/main" val="20003"/>
                    </a:ext>
                  </a:extLst>
                </a:gridCol>
                <a:gridCol w="468218">
                  <a:extLst>
                    <a:ext uri="{9D8B030D-6E8A-4147-A177-3AD203B41FA5}">
                      <a16:colId xmlns:a16="http://schemas.microsoft.com/office/drawing/2014/main" val="20004"/>
                    </a:ext>
                  </a:extLst>
                </a:gridCol>
                <a:gridCol w="1472152">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שם הקורס</a:t>
                      </a:r>
                    </a:p>
                  </a:txBody>
                  <a:tcPr/>
                </a:tc>
                <a:tc>
                  <a:txBody>
                    <a:bodyPr/>
                    <a:lstStyle/>
                    <a:p>
                      <a:pPr rtl="1"/>
                      <a:r>
                        <a:rPr lang="he-IL" dirty="0">
                          <a:latin typeface="David" panose="020E0502060401010101" pitchFamily="34" charset="-79"/>
                          <a:cs typeface="David" panose="020E0502060401010101" pitchFamily="34" charset="-79"/>
                        </a:rPr>
                        <a:t>מרצה</a:t>
                      </a:r>
                    </a:p>
                  </a:txBody>
                  <a:tcPr/>
                </a:tc>
                <a:tc>
                  <a:txBody>
                    <a:bodyPr/>
                    <a:lstStyle/>
                    <a:p>
                      <a:pPr rtl="1"/>
                      <a:r>
                        <a:rPr lang="he-IL" dirty="0">
                          <a:latin typeface="David" panose="020E0502060401010101" pitchFamily="34" charset="-79"/>
                          <a:cs typeface="David" panose="020E0502060401010101" pitchFamily="34" charset="-79"/>
                        </a:rPr>
                        <a:t>סמס'</a:t>
                      </a:r>
                    </a:p>
                  </a:txBody>
                  <a:tcPr/>
                </a:tc>
                <a:tc>
                  <a:txBody>
                    <a:bodyPr/>
                    <a:lstStyle/>
                    <a:p>
                      <a:pPr rtl="1"/>
                      <a:r>
                        <a:rPr lang="he-IL" dirty="0">
                          <a:latin typeface="David" panose="020E0502060401010101" pitchFamily="34" charset="-79"/>
                          <a:cs typeface="David" panose="020E0502060401010101" pitchFamily="34" charset="-79"/>
                        </a:rPr>
                        <a:t>יום</a:t>
                      </a:r>
                    </a:p>
                  </a:txBody>
                  <a:tcPr/>
                </a:tc>
                <a:tc>
                  <a:txBody>
                    <a:bodyPr/>
                    <a:lstStyle/>
                    <a:p>
                      <a:pP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algn="r" rtl="0"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ארכיאולוגיה</a:t>
                      </a:r>
                    </a:p>
                    <a:p>
                      <a:pPr algn="r" rtl="0" fontAlgn="ctr"/>
                      <a:r>
                        <a:rPr lang="en-US" sz="1800" b="0" i="0" u="none" strike="noStrike" kern="1200" dirty="0">
                          <a:solidFill>
                            <a:srgbClr val="000000"/>
                          </a:solidFill>
                          <a:effectLst/>
                          <a:latin typeface="David" panose="020E0502060401010101" pitchFamily="34" charset="-79"/>
                          <a:ea typeface="+mn-ea"/>
                          <a:cs typeface="David" panose="020E0502060401010101" pitchFamily="34" charset="-79"/>
                          <a:hlinkClick r:id="" action="ppaction://noaction"/>
                        </a:rPr>
                        <a:t>135-1-1411</a:t>
                      </a:r>
                      <a:endParaRPr lang="he-IL" sz="1800" b="0" i="0" u="none" strike="noStrike" kern="1200" dirty="0">
                        <a:solidFill>
                          <a:srgbClr val="000000"/>
                        </a:solidFill>
                        <a:effectLst/>
                        <a:latin typeface="David" panose="020E0502060401010101" pitchFamily="34" charset="-79"/>
                        <a:ea typeface="+mn-ea"/>
                        <a:cs typeface="David" panose="020E0502060401010101" pitchFamily="34" charset="-79"/>
                      </a:endParaRPr>
                    </a:p>
                  </a:txBody>
                  <a:tcPr/>
                </a:tc>
                <a:tc>
                  <a:txBody>
                    <a:bodyPr/>
                    <a:lstStyle/>
                    <a:p>
                      <a:pPr marL="90488" indent="0" algn="r" rtl="1" fontAlgn="ct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מבוא לארכיאולוגיה של א"י וסוריה בתקופת הברונזה המאוחרת והברזל</a:t>
                      </a:r>
                    </a:p>
                  </a:txBody>
                  <a:tcPr marL="9525" marR="9525" marT="9525" marB="0" anchor="ctr"/>
                </a:tc>
                <a:tc>
                  <a:txBody>
                    <a:bodyPr/>
                    <a:lstStyle/>
                    <a:p>
                      <a:pPr algn="ctr" rtl="1"/>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פרופ' </a:t>
                      </a:r>
                      <a:r>
                        <a:rPr lang="he-IL" sz="1800" b="0" i="0" u="none" strike="noStrike" kern="1200" dirty="0" err="1">
                          <a:solidFill>
                            <a:srgbClr val="000000"/>
                          </a:solidFill>
                          <a:effectLst/>
                          <a:latin typeface="David" panose="020E0502060401010101" pitchFamily="34" charset="-79"/>
                          <a:ea typeface="+mn-ea"/>
                          <a:cs typeface="David" panose="020E0502060401010101" pitchFamily="34" charset="-79"/>
                        </a:rPr>
                        <a:t>גונר</a:t>
                      </a:r>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 להמן</a:t>
                      </a:r>
                    </a:p>
                  </a:txBody>
                  <a:tcPr anchor="ctr"/>
                </a:tc>
                <a:tc>
                  <a:txBody>
                    <a:bodyPr/>
                    <a:lstStyle/>
                    <a:p>
                      <a:pPr algn="ctr" rtl="1"/>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ב'</a:t>
                      </a:r>
                    </a:p>
                  </a:txBody>
                  <a:tcPr anchor="ctr"/>
                </a:tc>
                <a:tc>
                  <a:txBody>
                    <a:bodyPr/>
                    <a:lstStyle/>
                    <a:p>
                      <a:pPr algn="ctr" rtl="1"/>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ד'</a:t>
                      </a:r>
                    </a:p>
                  </a:txBody>
                  <a:tcPr anchor="ctr"/>
                </a:tc>
                <a:tc>
                  <a:txBody>
                    <a:bodyPr/>
                    <a:lstStyle/>
                    <a:p>
                      <a:pPr algn="ctr" rtl="1"/>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14:00-16:00</a:t>
                      </a:r>
                    </a:p>
                  </a:txBody>
                  <a:tcPr anchor="ctr"/>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511824" y="3022852"/>
          <a:ext cx="7395988" cy="3249039"/>
        </p:xfrm>
        <a:graphic>
          <a:graphicData uri="http://schemas.openxmlformats.org/drawingml/2006/table">
            <a:tbl>
              <a:tblPr rtl="1" firstRow="1" bandRow="1">
                <a:tableStyleId>{93296810-A885-4BE3-A3E7-6D5BEEA58F35}</a:tableStyleId>
              </a:tblPr>
              <a:tblGrid>
                <a:gridCol w="7395988">
                  <a:extLst>
                    <a:ext uri="{9D8B030D-6E8A-4147-A177-3AD203B41FA5}">
                      <a16:colId xmlns:a16="http://schemas.microsoft.com/office/drawing/2014/main" val="20000"/>
                    </a:ext>
                  </a:extLst>
                </a:gridCol>
              </a:tblGrid>
              <a:tr h="37235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2876686">
                <a:tc>
                  <a:txBody>
                    <a:bodyPr/>
                    <a:lstStyle/>
                    <a:p>
                      <a:pPr marL="180975" indent="0" algn="r" rtl="1" fontAlgn="auto"/>
                      <a:r>
                        <a:rPr lang="he-IL" sz="1800" b="0" i="0" u="none" strike="noStrike" kern="1200" dirty="0">
                          <a:solidFill>
                            <a:srgbClr val="000000"/>
                          </a:solidFill>
                          <a:effectLst/>
                          <a:latin typeface="David" panose="020E0502060401010101" pitchFamily="34" charset="-79"/>
                          <a:ea typeface="+mn-ea"/>
                          <a:cs typeface="David" panose="020E0502060401010101" pitchFamily="34" charset="-79"/>
                        </a:rPr>
                        <a:t>בקורס זה יוצג המבוא לארכיאולוגיה של תקופת הברונזה המאוחרת ותקופת הברזל בישראל הקדומה. תקופות אלו מייצגות את עיקרי התקופות של הנרטיבים המקראיים. הקורס יתמקד בתרבות החומרית ובקונטקסט של תרבות זו בתהליכים ההיסטוריים. </a:t>
                      </a:r>
                    </a:p>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sp>
        <p:nvSpPr>
          <p:cNvPr id="7" name="TextBox 6"/>
          <p:cNvSpPr txBox="1"/>
          <p:nvPr/>
        </p:nvSpPr>
        <p:spPr>
          <a:xfrm>
            <a:off x="9176147" y="889094"/>
            <a:ext cx="2781531" cy="369332"/>
          </a:xfrm>
          <a:prstGeom prst="rect">
            <a:avLst/>
          </a:prstGeom>
          <a:noFill/>
          <a:effectLst/>
        </p:spPr>
        <p:txBody>
          <a:bodyPr wrap="square"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Guttman Frnew" panose="02010401010101010101" pitchFamily="2" charset="-79"/>
                <a:ea typeface="+mn-ea"/>
                <a:cs typeface="Guttman Frnew" panose="02010401010101010101" pitchFamily="2" charset="-79"/>
              </a:rPr>
              <a:t>הפקולטה למדעי הרוח והחברה</a:t>
            </a:r>
          </a:p>
        </p:txBody>
      </p:sp>
      <p:sp>
        <p:nvSpPr>
          <p:cNvPr id="4" name="AutoShape 2" descr="×ª××¦××ª ×ª××× × ×¢×××¨ ×××ª×¨××"/>
          <p:cNvSpPr>
            <a:spLocks noChangeAspect="1" noChangeArrowheads="1"/>
          </p:cNvSpPr>
          <p:nvPr/>
        </p:nvSpPr>
        <p:spPr bwMode="auto">
          <a:xfrm rot="9471088">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8" name="AutoShape 4" descr="×ª××¦××ª ×ª××× × ×¢×××¨ ×××ª×¨××"/>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2" name="טבלה 11"/>
          <p:cNvGraphicFramePr>
            <a:graphicFrameLocks noGrp="1"/>
          </p:cNvGraphicFramePr>
          <p:nvPr/>
        </p:nvGraphicFramePr>
        <p:xfrm>
          <a:off x="454406" y="226771"/>
          <a:ext cx="6336704" cy="883920"/>
        </p:xfrm>
        <a:graphic>
          <a:graphicData uri="http://schemas.openxmlformats.org/drawingml/2006/table">
            <a:tbl>
              <a:tblPr rtl="1" firstRow="1" bandRow="1">
                <a:tableStyleId>{93296810-A885-4BE3-A3E7-6D5BEEA58F35}</a:tableStyleId>
              </a:tblPr>
              <a:tblGrid>
                <a:gridCol w="6336704">
                  <a:extLst>
                    <a:ext uri="{9D8B030D-6E8A-4147-A177-3AD203B41FA5}">
                      <a16:colId xmlns:a16="http://schemas.microsoft.com/office/drawing/2014/main" val="20000"/>
                    </a:ext>
                  </a:extLst>
                </a:gridCol>
              </a:tblGrid>
              <a:tr h="357692">
                <a:tc>
                  <a:txBody>
                    <a:bodyPr/>
                    <a:lstStyle/>
                    <a:p>
                      <a:pPr algn="ctr" rtl="1"/>
                      <a:r>
                        <a:rPr lang="he-IL" sz="2800" dirty="0">
                          <a:latin typeface="David" panose="020E0502060401010101" pitchFamily="34" charset="-79"/>
                          <a:cs typeface="David" panose="020E0502060401010101" pitchFamily="34" charset="-79"/>
                        </a:rPr>
                        <a:t>סמסטר ב</a:t>
                      </a:r>
                    </a:p>
                  </a:txBody>
                  <a:tcPr/>
                </a:tc>
                <a:extLst>
                  <a:ext uri="{0D108BD9-81ED-4DB2-BD59-A6C34878D82A}">
                    <a16:rowId xmlns:a16="http://schemas.microsoft.com/office/drawing/2014/main" val="10000"/>
                  </a:ext>
                </a:extLst>
              </a:tr>
              <a:tr h="290379">
                <a:tc>
                  <a:txBody>
                    <a:bodyPr/>
                    <a:lstStyle/>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4205295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1696914456"/>
              </p:ext>
            </p:extLst>
          </p:nvPr>
        </p:nvGraphicFramePr>
        <p:xfrm>
          <a:off x="386532" y="1263741"/>
          <a:ext cx="11521280" cy="1539658"/>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63145">
                  <a:extLst>
                    <a:ext uri="{9D8B030D-6E8A-4147-A177-3AD203B41FA5}">
                      <a16:colId xmlns:a16="http://schemas.microsoft.com/office/drawing/2014/main" val="20003"/>
                    </a:ext>
                  </a:extLst>
                </a:gridCol>
                <a:gridCol w="468218">
                  <a:extLst>
                    <a:ext uri="{9D8B030D-6E8A-4147-A177-3AD203B41FA5}">
                      <a16:colId xmlns:a16="http://schemas.microsoft.com/office/drawing/2014/main" val="20004"/>
                    </a:ext>
                  </a:extLst>
                </a:gridCol>
                <a:gridCol w="1472152">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שם הקורס</a:t>
                      </a:r>
                    </a:p>
                  </a:txBody>
                  <a:tcPr/>
                </a:tc>
                <a:tc>
                  <a:txBody>
                    <a:bodyPr/>
                    <a:lstStyle/>
                    <a:p>
                      <a:pPr rtl="1"/>
                      <a:r>
                        <a:rPr lang="he-IL" dirty="0">
                          <a:latin typeface="David" panose="020E0502060401010101" pitchFamily="34" charset="-79"/>
                          <a:cs typeface="David" panose="020E0502060401010101" pitchFamily="34" charset="-79"/>
                        </a:rPr>
                        <a:t>מרצה</a:t>
                      </a:r>
                    </a:p>
                  </a:txBody>
                  <a:tcPr/>
                </a:tc>
                <a:tc>
                  <a:txBody>
                    <a:bodyPr/>
                    <a:lstStyle/>
                    <a:p>
                      <a:pPr rtl="1"/>
                      <a:r>
                        <a:rPr lang="he-IL" dirty="0">
                          <a:latin typeface="David" panose="020E0502060401010101" pitchFamily="34" charset="-79"/>
                          <a:cs typeface="David" panose="020E0502060401010101" pitchFamily="34" charset="-79"/>
                        </a:rPr>
                        <a:t>סמס'</a:t>
                      </a:r>
                    </a:p>
                  </a:txBody>
                  <a:tcPr/>
                </a:tc>
                <a:tc>
                  <a:txBody>
                    <a:bodyPr/>
                    <a:lstStyle/>
                    <a:p>
                      <a:pPr rtl="1"/>
                      <a:r>
                        <a:rPr lang="he-IL" dirty="0">
                          <a:latin typeface="David" panose="020E0502060401010101" pitchFamily="34" charset="-79"/>
                          <a:cs typeface="David" panose="020E0502060401010101" pitchFamily="34" charset="-79"/>
                        </a:rPr>
                        <a:t>יום</a:t>
                      </a:r>
                    </a:p>
                  </a:txBody>
                  <a:tcPr/>
                </a:tc>
                <a:tc>
                  <a:txBody>
                    <a:bodyPr/>
                    <a:lstStyle/>
                    <a:p>
                      <a:pP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algn="r" rtl="1"/>
                      <a:r>
                        <a:rPr lang="he-IL" dirty="0">
                          <a:latin typeface="David" panose="020E0502060401010101" pitchFamily="34" charset="-79"/>
                          <a:cs typeface="David" panose="020E0502060401010101" pitchFamily="34" charset="-79"/>
                        </a:rPr>
                        <a:t>לימודי מדינת ישראל</a:t>
                      </a:r>
                    </a:p>
                    <a:p>
                      <a:pPr algn="r" rtl="1"/>
                      <a:r>
                        <a:rPr lang="he-IL" dirty="0">
                          <a:latin typeface="David" panose="020E0502060401010101" pitchFamily="34" charset="-79"/>
                          <a:cs typeface="David" panose="020E0502060401010101" pitchFamily="34" charset="-79"/>
                        </a:rPr>
                        <a:t>167-1-0098</a:t>
                      </a:r>
                    </a:p>
                    <a:p>
                      <a:pPr algn="r" rtl="1"/>
                      <a:endParaRPr lang="he-IL" dirty="0">
                        <a:latin typeface="David" panose="020E0502060401010101" pitchFamily="34" charset="-79"/>
                        <a:cs typeface="David" panose="020E0502060401010101" pitchFamily="34" charset="-79"/>
                      </a:endParaRPr>
                    </a:p>
                  </a:txBody>
                  <a:tcPr/>
                </a:tc>
                <a:tc>
                  <a:txBody>
                    <a:bodyPr/>
                    <a:lstStyle/>
                    <a:p>
                      <a:pPr algn="r" rtl="1"/>
                      <a:r>
                        <a:rPr lang="he-IL" dirty="0">
                          <a:latin typeface="David" panose="020E0502060401010101" pitchFamily="34" charset="-79"/>
                          <a:cs typeface="David" panose="020E0502060401010101" pitchFamily="34" charset="-79"/>
                        </a:rPr>
                        <a:t>מי מנהיג? נק'</a:t>
                      </a:r>
                      <a:r>
                        <a:rPr lang="he-IL" baseline="0" dirty="0">
                          <a:latin typeface="David" panose="020E0502060401010101" pitchFamily="34" charset="-79"/>
                          <a:cs typeface="David" panose="020E0502060401010101" pitchFamily="34" charset="-79"/>
                        </a:rPr>
                        <a:t> מפנה בין ישראל והתפוצה היהודית </a:t>
                      </a:r>
                      <a:endParaRPr lang="he-IL" dirty="0">
                        <a:latin typeface="David" panose="020E0502060401010101" pitchFamily="34" charset="-79"/>
                        <a:cs typeface="David" panose="020E0502060401010101" pitchFamily="34" charset="-79"/>
                      </a:endParaRPr>
                    </a:p>
                  </a:txBody>
                  <a:tcPr/>
                </a:tc>
                <a:tc>
                  <a:txBody>
                    <a:bodyPr/>
                    <a:lstStyle/>
                    <a:p>
                      <a:pPr algn="r" rtl="1"/>
                      <a:r>
                        <a:rPr lang="he-IL" dirty="0">
                          <a:latin typeface="David" panose="020E0502060401010101" pitchFamily="34" charset="-79"/>
                          <a:cs typeface="David" panose="020E0502060401010101" pitchFamily="34" charset="-79"/>
                        </a:rPr>
                        <a:t>דר'</a:t>
                      </a:r>
                      <a:r>
                        <a:rPr lang="he-IL" baseline="0" dirty="0">
                          <a:latin typeface="David" panose="020E0502060401010101" pitchFamily="34" charset="-79"/>
                          <a:cs typeface="David" panose="020E0502060401010101" pitchFamily="34" charset="-79"/>
                        </a:rPr>
                        <a:t> נתן ארידן </a:t>
                      </a:r>
                      <a:endParaRPr lang="he-IL" dirty="0">
                        <a:latin typeface="David" panose="020E0502060401010101" pitchFamily="34" charset="-79"/>
                        <a:cs typeface="David" panose="020E0502060401010101" pitchFamily="34" charset="-79"/>
                      </a:endParaRPr>
                    </a:p>
                  </a:txBody>
                  <a:tcPr/>
                </a:tc>
                <a:tc>
                  <a:txBody>
                    <a:bodyPr/>
                    <a:lstStyle/>
                    <a:p>
                      <a:pPr algn="r" rtl="1"/>
                      <a:r>
                        <a:rPr lang="he-IL" dirty="0">
                          <a:latin typeface="David" panose="020E0502060401010101" pitchFamily="34" charset="-79"/>
                          <a:cs typeface="David" panose="020E0502060401010101" pitchFamily="34" charset="-79"/>
                        </a:rPr>
                        <a:t>ב</a:t>
                      </a:r>
                    </a:p>
                  </a:txBody>
                  <a:tcPr/>
                </a:tc>
                <a:tc>
                  <a:txBody>
                    <a:bodyPr/>
                    <a:lstStyle/>
                    <a:p>
                      <a:pPr algn="r" rtl="1"/>
                      <a:r>
                        <a:rPr lang="he-IL" dirty="0">
                          <a:latin typeface="David" panose="020E0502060401010101" pitchFamily="34" charset="-79"/>
                          <a:cs typeface="David" panose="020E0502060401010101" pitchFamily="34" charset="-79"/>
                        </a:rPr>
                        <a:t>א</a:t>
                      </a:r>
                    </a:p>
                  </a:txBody>
                  <a:tcPr/>
                </a:tc>
                <a:tc>
                  <a:txBody>
                    <a:bodyPr/>
                    <a:lstStyle/>
                    <a:p>
                      <a:pPr algn="r" rtl="1"/>
                      <a:r>
                        <a:rPr lang="he-IL" dirty="0">
                          <a:latin typeface="David" panose="020E0502060401010101" pitchFamily="34" charset="-79"/>
                          <a:cs typeface="David" panose="020E0502060401010101" pitchFamily="34" charset="-79"/>
                        </a:rPr>
                        <a:t>14-16</a:t>
                      </a:r>
                    </a:p>
                  </a:txBody>
                  <a:tcPr/>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511824" y="3022852"/>
          <a:ext cx="7395988" cy="3249039"/>
        </p:xfrm>
        <a:graphic>
          <a:graphicData uri="http://schemas.openxmlformats.org/drawingml/2006/table">
            <a:tbl>
              <a:tblPr rtl="1" firstRow="1" bandRow="1">
                <a:tableStyleId>{93296810-A885-4BE3-A3E7-6D5BEEA58F35}</a:tableStyleId>
              </a:tblPr>
              <a:tblGrid>
                <a:gridCol w="7395988">
                  <a:extLst>
                    <a:ext uri="{9D8B030D-6E8A-4147-A177-3AD203B41FA5}">
                      <a16:colId xmlns:a16="http://schemas.microsoft.com/office/drawing/2014/main" val="20000"/>
                    </a:ext>
                  </a:extLst>
                </a:gridCol>
              </a:tblGrid>
              <a:tr h="37235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2876686">
                <a:tc>
                  <a:txBody>
                    <a:bodyPr/>
                    <a:lstStyle/>
                    <a:p>
                      <a:pPr algn="r" rtl="1"/>
                      <a:r>
                        <a:rPr lang="he-IL" sz="1800" dirty="0">
                          <a:latin typeface="David" panose="020E0502060401010101" pitchFamily="34" charset="-79"/>
                          <a:cs typeface="David" panose="020E0502060401010101" pitchFamily="34" charset="-79"/>
                        </a:rPr>
                        <a:t>הקורס בוחן את מערכת המורכבת ביחסים הייחודיים בין מדינת ישראל לבין יהדות התפוצות  באמצעות מיפוי הארגונים, המוסדות, ובניתוח קבלת החלטות. נדון בסוגיות: מי דיבר בשם העם היהודי ועל סמך מה, מי הוביל את מי בקביעת עמדות ומדיניות בתחומים דת ומדינה, פדיון השבויים, והקמת  קבוצות לחץ ושדולות למען ישראל. </a:t>
                      </a:r>
                      <a:r>
                        <a:rPr lang="he-IL" sz="1800">
                          <a:latin typeface="David" panose="020E0502060401010101" pitchFamily="34" charset="-79"/>
                          <a:cs typeface="David" panose="020E0502060401010101" pitchFamily="34" charset="-79"/>
                        </a:rPr>
                        <a:t>סטודנטים ירכשו כלים לניתוח מאפיינים אלו דרך שימוש במקורות מידע בחומר ארכיונים מהארץ ומחו"ל.</a:t>
                      </a:r>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sp>
        <p:nvSpPr>
          <p:cNvPr id="7" name="TextBox 6"/>
          <p:cNvSpPr txBox="1"/>
          <p:nvPr/>
        </p:nvSpPr>
        <p:spPr>
          <a:xfrm>
            <a:off x="9176147" y="889094"/>
            <a:ext cx="2781531" cy="369332"/>
          </a:xfrm>
          <a:prstGeom prst="rect">
            <a:avLst/>
          </a:prstGeom>
          <a:noFill/>
          <a:effectLst/>
        </p:spPr>
        <p:txBody>
          <a:bodyPr wrap="square"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Guttman Frnew" panose="02010401010101010101" pitchFamily="2" charset="-79"/>
                <a:ea typeface="+mn-ea"/>
                <a:cs typeface="Guttman Frnew" panose="02010401010101010101" pitchFamily="2" charset="-79"/>
              </a:rPr>
              <a:t>הפקולטה למדעי הרוח והחברה</a:t>
            </a:r>
          </a:p>
        </p:txBody>
      </p:sp>
      <p:sp>
        <p:nvSpPr>
          <p:cNvPr id="4" name="AutoShape 2" descr="×ª××¦××ª ×ª××× × ×¢×××¨ ×××ª×¨××"/>
          <p:cNvSpPr>
            <a:spLocks noChangeAspect="1" noChangeArrowheads="1"/>
          </p:cNvSpPr>
          <p:nvPr/>
        </p:nvSpPr>
        <p:spPr bwMode="auto">
          <a:xfrm rot="9471088">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8" name="AutoShape 4" descr="×ª××¦××ª ×ª××× × ×¢×××¨ ×××ª×¨××"/>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2" name="טבלה 11"/>
          <p:cNvGraphicFramePr>
            <a:graphicFrameLocks noGrp="1"/>
          </p:cNvGraphicFramePr>
          <p:nvPr/>
        </p:nvGraphicFramePr>
        <p:xfrm>
          <a:off x="454406" y="226771"/>
          <a:ext cx="6336704" cy="883920"/>
        </p:xfrm>
        <a:graphic>
          <a:graphicData uri="http://schemas.openxmlformats.org/drawingml/2006/table">
            <a:tbl>
              <a:tblPr rtl="1" firstRow="1" bandRow="1">
                <a:tableStyleId>{93296810-A885-4BE3-A3E7-6D5BEEA58F35}</a:tableStyleId>
              </a:tblPr>
              <a:tblGrid>
                <a:gridCol w="6336704">
                  <a:extLst>
                    <a:ext uri="{9D8B030D-6E8A-4147-A177-3AD203B41FA5}">
                      <a16:colId xmlns:a16="http://schemas.microsoft.com/office/drawing/2014/main" val="20000"/>
                    </a:ext>
                  </a:extLst>
                </a:gridCol>
              </a:tblGrid>
              <a:tr h="357692">
                <a:tc>
                  <a:txBody>
                    <a:bodyPr/>
                    <a:lstStyle/>
                    <a:p>
                      <a:pPr algn="ctr" rtl="1"/>
                      <a:r>
                        <a:rPr lang="he-IL" sz="2800" dirty="0">
                          <a:latin typeface="David" panose="020E0502060401010101" pitchFamily="34" charset="-79"/>
                          <a:cs typeface="David" panose="020E0502060401010101" pitchFamily="34" charset="-79"/>
                        </a:rPr>
                        <a:t>סמסטר ב</a:t>
                      </a:r>
                    </a:p>
                  </a:txBody>
                  <a:tcPr/>
                </a:tc>
                <a:extLst>
                  <a:ext uri="{0D108BD9-81ED-4DB2-BD59-A6C34878D82A}">
                    <a16:rowId xmlns:a16="http://schemas.microsoft.com/office/drawing/2014/main" val="10000"/>
                  </a:ext>
                </a:extLst>
              </a:tr>
              <a:tr h="290379">
                <a:tc>
                  <a:txBody>
                    <a:bodyPr/>
                    <a:lstStyle/>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5141965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524262850"/>
              </p:ext>
            </p:extLst>
          </p:nvPr>
        </p:nvGraphicFramePr>
        <p:xfrm>
          <a:off x="386532" y="1263741"/>
          <a:ext cx="11521280" cy="1539658"/>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63145">
                  <a:extLst>
                    <a:ext uri="{9D8B030D-6E8A-4147-A177-3AD203B41FA5}">
                      <a16:colId xmlns:a16="http://schemas.microsoft.com/office/drawing/2014/main" val="20003"/>
                    </a:ext>
                  </a:extLst>
                </a:gridCol>
                <a:gridCol w="468218">
                  <a:extLst>
                    <a:ext uri="{9D8B030D-6E8A-4147-A177-3AD203B41FA5}">
                      <a16:colId xmlns:a16="http://schemas.microsoft.com/office/drawing/2014/main" val="20004"/>
                    </a:ext>
                  </a:extLst>
                </a:gridCol>
                <a:gridCol w="1472152">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שם הקורס</a:t>
                      </a:r>
                    </a:p>
                  </a:txBody>
                  <a:tcPr/>
                </a:tc>
                <a:tc>
                  <a:txBody>
                    <a:bodyPr/>
                    <a:lstStyle/>
                    <a:p>
                      <a:pPr rtl="1"/>
                      <a:r>
                        <a:rPr lang="he-IL" dirty="0">
                          <a:latin typeface="David" panose="020E0502060401010101" pitchFamily="34" charset="-79"/>
                          <a:cs typeface="David" panose="020E0502060401010101" pitchFamily="34" charset="-79"/>
                        </a:rPr>
                        <a:t>מרצה</a:t>
                      </a:r>
                    </a:p>
                  </a:txBody>
                  <a:tcPr/>
                </a:tc>
                <a:tc>
                  <a:txBody>
                    <a:bodyPr/>
                    <a:lstStyle/>
                    <a:p>
                      <a:pPr rtl="1"/>
                      <a:r>
                        <a:rPr lang="he-IL" dirty="0">
                          <a:latin typeface="David" panose="020E0502060401010101" pitchFamily="34" charset="-79"/>
                          <a:cs typeface="David" panose="020E0502060401010101" pitchFamily="34" charset="-79"/>
                        </a:rPr>
                        <a:t>סמס'</a:t>
                      </a:r>
                    </a:p>
                  </a:txBody>
                  <a:tcPr/>
                </a:tc>
                <a:tc>
                  <a:txBody>
                    <a:bodyPr/>
                    <a:lstStyle/>
                    <a:p>
                      <a:pPr rtl="1"/>
                      <a:r>
                        <a:rPr lang="he-IL" dirty="0">
                          <a:latin typeface="David" panose="020E0502060401010101" pitchFamily="34" charset="-79"/>
                          <a:cs typeface="David" panose="020E0502060401010101" pitchFamily="34" charset="-79"/>
                        </a:rPr>
                        <a:t>יום</a:t>
                      </a:r>
                    </a:p>
                  </a:txBody>
                  <a:tcPr/>
                </a:tc>
                <a:tc>
                  <a:txBody>
                    <a:bodyPr/>
                    <a:lstStyle/>
                    <a:p>
                      <a:pP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rPr>
                        <a:t>לימודי מדינת ישראל</a:t>
                      </a:r>
                    </a:p>
                    <a:p>
                      <a:pPr marL="0" marR="0" lvl="0" indent="0" algn="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rPr>
                        <a:t>167-1-0262</a:t>
                      </a:r>
                    </a:p>
                    <a:p>
                      <a:pPr algn="r" rtl="1"/>
                      <a:endParaRPr lang="he-IL" dirty="0">
                        <a:latin typeface="David" panose="020E0502060401010101" pitchFamily="34" charset="-79"/>
                        <a:cs typeface="David" panose="020E0502060401010101" pitchFamily="34" charset="-79"/>
                      </a:endParaRPr>
                    </a:p>
                  </a:txBody>
                  <a:tcPr/>
                </a:tc>
                <a:tc>
                  <a:txBody>
                    <a:bodyPr/>
                    <a:lstStyle/>
                    <a:p>
                      <a:pPr algn="r" rtl="1"/>
                      <a:r>
                        <a:rPr lang="he-IL" dirty="0">
                          <a:latin typeface="David" panose="020E0502060401010101" pitchFamily="34" charset="-79"/>
                          <a:cs typeface="David" panose="020E0502060401010101" pitchFamily="34" charset="-79"/>
                        </a:rPr>
                        <a:t>דילמות והחלטות גורליות מהקמת המדינה עד היום</a:t>
                      </a:r>
                    </a:p>
                  </a:txBody>
                  <a:tcPr/>
                </a:tc>
                <a:tc>
                  <a:txBody>
                    <a:bodyPr/>
                    <a:lstStyle/>
                    <a:p>
                      <a:pPr algn="r" rtl="1"/>
                      <a:r>
                        <a:rPr lang="he-IL" dirty="0">
                          <a:latin typeface="David" panose="020E0502060401010101" pitchFamily="34" charset="-79"/>
                          <a:cs typeface="David" panose="020E0502060401010101" pitchFamily="34" charset="-79"/>
                        </a:rPr>
                        <a:t>דר נתן ארידן</a:t>
                      </a:r>
                    </a:p>
                  </a:txBody>
                  <a:tcPr/>
                </a:tc>
                <a:tc>
                  <a:txBody>
                    <a:bodyPr/>
                    <a:lstStyle/>
                    <a:p>
                      <a:pPr algn="r" rtl="1"/>
                      <a:r>
                        <a:rPr lang="he-IL" dirty="0">
                          <a:highlight>
                            <a:srgbClr val="FFFF00"/>
                          </a:highlight>
                          <a:latin typeface="David" panose="020E0502060401010101" pitchFamily="34" charset="-79"/>
                          <a:cs typeface="David" panose="020E0502060401010101" pitchFamily="34" charset="-79"/>
                        </a:rPr>
                        <a:t>א</a:t>
                      </a:r>
                    </a:p>
                  </a:txBody>
                  <a:tcPr/>
                </a:tc>
                <a:tc>
                  <a:txBody>
                    <a:bodyPr/>
                    <a:lstStyle/>
                    <a:p>
                      <a:pPr algn="r" rtl="1"/>
                      <a:r>
                        <a:rPr lang="he-IL" dirty="0">
                          <a:latin typeface="David" panose="020E0502060401010101" pitchFamily="34" charset="-79"/>
                          <a:cs typeface="David" panose="020E0502060401010101" pitchFamily="34" charset="-79"/>
                        </a:rPr>
                        <a:t>א</a:t>
                      </a:r>
                    </a:p>
                  </a:txBody>
                  <a:tcPr/>
                </a:tc>
                <a:tc>
                  <a:txBody>
                    <a:bodyPr/>
                    <a:lstStyle/>
                    <a:p>
                      <a:pPr algn="r" rtl="1"/>
                      <a:r>
                        <a:rPr lang="he-IL" dirty="0">
                          <a:latin typeface="David" panose="020E0502060401010101" pitchFamily="34" charset="-79"/>
                          <a:cs typeface="David" panose="020E0502060401010101" pitchFamily="34" charset="-79"/>
                        </a:rPr>
                        <a:t>14-16</a:t>
                      </a:r>
                    </a:p>
                  </a:txBody>
                  <a:tcPr/>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413213" y="2775964"/>
          <a:ext cx="7395988" cy="4029953"/>
        </p:xfrm>
        <a:graphic>
          <a:graphicData uri="http://schemas.openxmlformats.org/drawingml/2006/table">
            <a:tbl>
              <a:tblPr rtl="1" firstRow="1" bandRow="1">
                <a:tableStyleId>{93296810-A885-4BE3-A3E7-6D5BEEA58F35}</a:tableStyleId>
              </a:tblPr>
              <a:tblGrid>
                <a:gridCol w="7395988">
                  <a:extLst>
                    <a:ext uri="{9D8B030D-6E8A-4147-A177-3AD203B41FA5}">
                      <a16:colId xmlns:a16="http://schemas.microsoft.com/office/drawing/2014/main" val="20000"/>
                    </a:ext>
                  </a:extLst>
                </a:gridCol>
              </a:tblGrid>
              <a:tr h="37235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2876686">
                <a:tc>
                  <a:txBody>
                    <a:bodyPr/>
                    <a:lstStyle/>
                    <a:p>
                      <a:pPr algn="r" rtl="1"/>
                      <a:r>
                        <a:rPr lang="he-IL" sz="1800" dirty="0">
                          <a:latin typeface="David" panose="020E0502060401010101" pitchFamily="34" charset="-79"/>
                          <a:cs typeface="David" panose="020E0502060401010101" pitchFamily="34" charset="-79"/>
                        </a:rPr>
                        <a:t>הקורס נלמד</a:t>
                      </a:r>
                      <a:r>
                        <a:rPr lang="he-IL" sz="1800" baseline="0" dirty="0">
                          <a:latin typeface="David" panose="020E0502060401010101" pitchFamily="34" charset="-79"/>
                          <a:cs typeface="David" panose="020E0502060401010101" pitchFamily="34" charset="-79"/>
                        </a:rPr>
                        <a:t> באנגלית </a:t>
                      </a:r>
                    </a:p>
                    <a:p>
                      <a:pPr algn="r" rtl="1"/>
                      <a:r>
                        <a:rPr lang="he-IL" sz="1800" kern="1200" dirty="0">
                          <a:solidFill>
                            <a:schemeClr val="dk1"/>
                          </a:solidFill>
                          <a:effectLst/>
                          <a:latin typeface="+mn-lt"/>
                          <a:ea typeface="+mn-ea"/>
                          <a:cs typeface="+mn-cs"/>
                        </a:rPr>
                        <a:t>במהלך דיון ביקורתי אמר חבר כנסת לראש הממשלה דוד בן</a:t>
                      </a:r>
                      <a:r>
                        <a:rPr lang="en-US" sz="1800" kern="1200" dirty="0">
                          <a:solidFill>
                            <a:schemeClr val="dk1"/>
                          </a:solidFill>
                          <a:effectLst/>
                          <a:latin typeface="+mn-lt"/>
                          <a:ea typeface="+mn-ea"/>
                          <a:cs typeface="+mn-cs"/>
                        </a:rPr>
                        <a:t>-</a:t>
                      </a:r>
                      <a:r>
                        <a:rPr lang="he-IL" sz="1800" kern="1200" dirty="0">
                          <a:solidFill>
                            <a:schemeClr val="dk1"/>
                          </a:solidFill>
                          <a:effectLst/>
                          <a:latin typeface="+mn-lt"/>
                          <a:ea typeface="+mn-ea"/>
                          <a:cs typeface="+mn-cs"/>
                        </a:rPr>
                        <a:t>גוריון כי</a:t>
                      </a:r>
                      <a:r>
                        <a:rPr lang="en-US" sz="1800" kern="1200" dirty="0">
                          <a:solidFill>
                            <a:schemeClr val="dk1"/>
                          </a:solidFill>
                          <a:effectLst/>
                          <a:latin typeface="+mn-lt"/>
                          <a:ea typeface="+mn-ea"/>
                          <a:cs typeface="+mn-cs"/>
                        </a:rPr>
                        <a:t> "</a:t>
                      </a:r>
                      <a:r>
                        <a:rPr lang="he-IL" sz="1800" kern="1200" dirty="0">
                          <a:solidFill>
                            <a:schemeClr val="dk1"/>
                          </a:solidFill>
                          <a:effectLst/>
                          <a:latin typeface="+mn-lt"/>
                          <a:ea typeface="+mn-ea"/>
                          <a:cs typeface="+mn-cs"/>
                        </a:rPr>
                        <a:t>מצפונו נקי</a:t>
                      </a:r>
                      <a:r>
                        <a:rPr lang="en-US" sz="1800" kern="1200" dirty="0">
                          <a:solidFill>
                            <a:schemeClr val="dk1"/>
                          </a:solidFill>
                          <a:effectLst/>
                          <a:latin typeface="+mn-lt"/>
                          <a:ea typeface="+mn-ea"/>
                          <a:cs typeface="+mn-cs"/>
                        </a:rPr>
                        <a:t>" </a:t>
                      </a:r>
                      <a:r>
                        <a:rPr lang="he-IL" sz="1800" kern="1200" dirty="0">
                          <a:solidFill>
                            <a:schemeClr val="dk1"/>
                          </a:solidFill>
                          <a:effectLst/>
                          <a:latin typeface="+mn-lt"/>
                          <a:ea typeface="+mn-ea"/>
                          <a:cs typeface="+mn-cs"/>
                        </a:rPr>
                        <a:t>ובן</a:t>
                      </a:r>
                      <a:r>
                        <a:rPr lang="en-US" sz="1800" kern="1200" dirty="0">
                          <a:solidFill>
                            <a:schemeClr val="dk1"/>
                          </a:solidFill>
                          <a:effectLst/>
                          <a:latin typeface="+mn-lt"/>
                          <a:ea typeface="+mn-ea"/>
                          <a:cs typeface="+mn-cs"/>
                        </a:rPr>
                        <a:t>-</a:t>
                      </a:r>
                      <a:r>
                        <a:rPr lang="he-IL" sz="1800" kern="1200" dirty="0">
                          <a:solidFill>
                            <a:schemeClr val="dk1"/>
                          </a:solidFill>
                          <a:effectLst/>
                          <a:latin typeface="+mn-lt"/>
                          <a:ea typeface="+mn-ea"/>
                          <a:cs typeface="+mn-cs"/>
                        </a:rPr>
                        <a:t>גוריון השיב לו </a:t>
                      </a:r>
                      <a:r>
                        <a:rPr lang="en-US" sz="1800" kern="1200" dirty="0">
                          <a:solidFill>
                            <a:schemeClr val="dk1"/>
                          </a:solidFill>
                          <a:effectLst/>
                          <a:latin typeface="+mn-lt"/>
                          <a:ea typeface="+mn-ea"/>
                          <a:cs typeface="+mn-cs"/>
                        </a:rPr>
                        <a:t>:</a:t>
                      </a:r>
                      <a:r>
                        <a:rPr lang="he-IL" sz="1800" kern="1200" dirty="0">
                          <a:solidFill>
                            <a:schemeClr val="dk1"/>
                          </a:solidFill>
                          <a:effectLst/>
                          <a:latin typeface="+mn-lt"/>
                          <a:ea typeface="+mn-ea"/>
                          <a:cs typeface="+mn-cs"/>
                        </a:rPr>
                        <a:t>"כמובן שהוא נקי כי מעולם לא היית צריך להשתמש בו</a:t>
                      </a:r>
                      <a:r>
                        <a:rPr lang="en-US" sz="1800" kern="1200" dirty="0">
                          <a:solidFill>
                            <a:schemeClr val="dk1"/>
                          </a:solidFill>
                          <a:effectLst/>
                          <a:latin typeface="+mn-lt"/>
                          <a:ea typeface="+mn-ea"/>
                          <a:cs typeface="+mn-cs"/>
                        </a:rPr>
                        <a:t>!" </a:t>
                      </a:r>
                      <a:r>
                        <a:rPr lang="he-IL" sz="1800" kern="1200" dirty="0">
                          <a:solidFill>
                            <a:schemeClr val="dk1"/>
                          </a:solidFill>
                          <a:effectLst/>
                          <a:latin typeface="+mn-lt"/>
                          <a:ea typeface="+mn-ea"/>
                          <a:cs typeface="+mn-cs"/>
                        </a:rPr>
                        <a:t>הסטודנטים יעברו דרך מתפתלת ומרגשת</a:t>
                      </a:r>
                      <a:r>
                        <a:rPr lang="en-US" sz="1800" kern="1200" dirty="0">
                          <a:solidFill>
                            <a:schemeClr val="dk1"/>
                          </a:solidFill>
                          <a:effectLst/>
                          <a:latin typeface="+mn-lt"/>
                          <a:ea typeface="+mn-ea"/>
                          <a:cs typeface="+mn-cs"/>
                        </a:rPr>
                        <a:t>, </a:t>
                      </a:r>
                      <a:r>
                        <a:rPr lang="he-IL" sz="1800" kern="1200" dirty="0">
                          <a:solidFill>
                            <a:schemeClr val="dk1"/>
                          </a:solidFill>
                          <a:effectLst/>
                          <a:latin typeface="+mn-lt"/>
                          <a:ea typeface="+mn-ea"/>
                          <a:cs typeface="+mn-cs"/>
                        </a:rPr>
                        <a:t>שתציג פרספקטיבה רחבה על האתגרים והדילמות הניצבים בפני ישראל והחלטות קריטיות בסוגיות יחסי חוץ, ביטחוניות, ענייני פנים ובינלאומיות. הסטודנטים ייהנו מחומרי מחומרים ראשוניים ייחודיים שרבים מהם לא פורסמו עד כה ומיועדים להם להגיע להבנה משלהם. עד סוף הקורס התלמידים יקבלו גם מיומנויות בכתיבת מאמרים ובהצגת טיעונים בהיבטים שונים ומנוגדים של המקצועות</a:t>
                      </a:r>
                      <a:r>
                        <a:rPr lang="en-US" sz="1800" kern="1200" dirty="0">
                          <a:solidFill>
                            <a:schemeClr val="dk1"/>
                          </a:solidFill>
                          <a:effectLst/>
                          <a:latin typeface="+mn-lt"/>
                          <a:ea typeface="+mn-ea"/>
                          <a:cs typeface="+mn-cs"/>
                        </a:rPr>
                        <a:t>. </a:t>
                      </a:r>
                      <a:r>
                        <a:rPr lang="he-IL" sz="1800" kern="1200" dirty="0">
                          <a:solidFill>
                            <a:schemeClr val="dk1"/>
                          </a:solidFill>
                          <a:effectLst/>
                          <a:latin typeface="+mn-lt"/>
                          <a:ea typeface="+mn-ea"/>
                          <a:cs typeface="+mn-cs"/>
                        </a:rPr>
                        <a:t>קורס זה מתאים לסטודנטים בכל התחומים לא רק בהבנת הסוגיות המורכבות ולעתים קרובות שנויות במחלוקת לעומק, אלא גם בהעשרת נקודת המבט שלהם וקורסים אחרים הנלמדים. ישראל היא נושא שנדון במחלוקת</a:t>
                      </a:r>
                      <a:r>
                        <a:rPr lang="en-US" sz="1800" kern="1200" dirty="0">
                          <a:solidFill>
                            <a:schemeClr val="dk1"/>
                          </a:solidFill>
                          <a:effectLst/>
                          <a:latin typeface="+mn-lt"/>
                          <a:ea typeface="+mn-ea"/>
                          <a:cs typeface="+mn-cs"/>
                        </a:rPr>
                        <a:t> – </a:t>
                      </a:r>
                      <a:r>
                        <a:rPr lang="he-IL" sz="1800" kern="1200" dirty="0">
                          <a:solidFill>
                            <a:schemeClr val="dk1"/>
                          </a:solidFill>
                          <a:effectLst/>
                          <a:latin typeface="+mn-lt"/>
                          <a:ea typeface="+mn-ea"/>
                          <a:cs typeface="+mn-cs"/>
                        </a:rPr>
                        <a:t>בעוד שאני מעודד דיון ודיונים בכיתה, אלה חייבים להיות מעוגנים בשיח אקדמי ובכבוד לדעות של כל חברי הכיתה</a:t>
                      </a:r>
                      <a:r>
                        <a:rPr lang="en-US" sz="1800" kern="1200" dirty="0">
                          <a:solidFill>
                            <a:schemeClr val="dk1"/>
                          </a:solidFill>
                          <a:effectLst/>
                          <a:latin typeface="+mn-lt"/>
                          <a:ea typeface="+mn-ea"/>
                          <a:cs typeface="+mn-cs"/>
                        </a:rPr>
                        <a:t>,</a:t>
                      </a:r>
                      <a:r>
                        <a:rPr lang="he-IL" sz="1800" kern="1200" dirty="0">
                          <a:solidFill>
                            <a:schemeClr val="dk1"/>
                          </a:solidFill>
                          <a:effectLst/>
                          <a:latin typeface="+mn-lt"/>
                          <a:ea typeface="+mn-ea"/>
                          <a:cs typeface="+mn-cs"/>
                        </a:rPr>
                        <a:t> גם אם לא מסכימים איתם</a:t>
                      </a:r>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sp>
        <p:nvSpPr>
          <p:cNvPr id="7" name="TextBox 6"/>
          <p:cNvSpPr txBox="1"/>
          <p:nvPr/>
        </p:nvSpPr>
        <p:spPr>
          <a:xfrm>
            <a:off x="9176147" y="889094"/>
            <a:ext cx="2781531" cy="369332"/>
          </a:xfrm>
          <a:prstGeom prst="rect">
            <a:avLst/>
          </a:prstGeom>
          <a:noFill/>
          <a:effectLst/>
        </p:spPr>
        <p:txBody>
          <a:bodyPr wrap="square"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Guttman Frnew" panose="02010401010101010101" pitchFamily="2" charset="-79"/>
                <a:ea typeface="+mn-ea"/>
                <a:cs typeface="Guttman Frnew" panose="02010401010101010101" pitchFamily="2" charset="-79"/>
              </a:rPr>
              <a:t>הפקולטה למדעי הרוח והחברה</a:t>
            </a:r>
          </a:p>
        </p:txBody>
      </p:sp>
      <p:sp>
        <p:nvSpPr>
          <p:cNvPr id="4" name="AutoShape 2" descr="×ª××¦××ª ×ª××× × ×¢×××¨ ×××ª×¨××"/>
          <p:cNvSpPr>
            <a:spLocks noChangeAspect="1" noChangeArrowheads="1"/>
          </p:cNvSpPr>
          <p:nvPr/>
        </p:nvSpPr>
        <p:spPr bwMode="auto">
          <a:xfrm rot="9471088">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8" name="AutoShape 4" descr="×ª××¦××ª ×ª××× × ×¢×××¨ ×××ª×¨××"/>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2" name="טבלה 11"/>
          <p:cNvGraphicFramePr>
            <a:graphicFrameLocks noGrp="1"/>
          </p:cNvGraphicFramePr>
          <p:nvPr>
            <p:extLst>
              <p:ext uri="{D42A27DB-BD31-4B8C-83A1-F6EECF244321}">
                <p14:modId xmlns:p14="http://schemas.microsoft.com/office/powerpoint/2010/main" val="2796681838"/>
              </p:ext>
            </p:extLst>
          </p:nvPr>
        </p:nvGraphicFramePr>
        <p:xfrm>
          <a:off x="454406" y="226771"/>
          <a:ext cx="6336704" cy="883920"/>
        </p:xfrm>
        <a:graphic>
          <a:graphicData uri="http://schemas.openxmlformats.org/drawingml/2006/table">
            <a:tbl>
              <a:tblPr rtl="1" firstRow="1" bandRow="1">
                <a:tableStyleId>{93296810-A885-4BE3-A3E7-6D5BEEA58F35}</a:tableStyleId>
              </a:tblPr>
              <a:tblGrid>
                <a:gridCol w="6336704">
                  <a:extLst>
                    <a:ext uri="{9D8B030D-6E8A-4147-A177-3AD203B41FA5}">
                      <a16:colId xmlns:a16="http://schemas.microsoft.com/office/drawing/2014/main" val="20000"/>
                    </a:ext>
                  </a:extLst>
                </a:gridCol>
              </a:tblGrid>
              <a:tr h="357692">
                <a:tc>
                  <a:txBody>
                    <a:bodyPr/>
                    <a:lstStyle/>
                    <a:p>
                      <a:pPr algn="ctr" rtl="1"/>
                      <a:r>
                        <a:rPr lang="he-IL" sz="2800" dirty="0">
                          <a:latin typeface="David" panose="020E0502060401010101" pitchFamily="34" charset="-79"/>
                          <a:cs typeface="David" panose="020E0502060401010101" pitchFamily="34" charset="-79"/>
                        </a:rPr>
                        <a:t>סמסטר </a:t>
                      </a:r>
                    </a:p>
                  </a:txBody>
                  <a:tcPr/>
                </a:tc>
                <a:extLst>
                  <a:ext uri="{0D108BD9-81ED-4DB2-BD59-A6C34878D82A}">
                    <a16:rowId xmlns:a16="http://schemas.microsoft.com/office/drawing/2014/main" val="10000"/>
                  </a:ext>
                </a:extLst>
              </a:tr>
              <a:tr h="290379">
                <a:tc>
                  <a:txBody>
                    <a:bodyPr/>
                    <a:lstStyle/>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83649151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nvGraphicFramePr>
        <p:xfrm>
          <a:off x="386532" y="1263741"/>
          <a:ext cx="11521280" cy="1359173"/>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63145">
                  <a:extLst>
                    <a:ext uri="{9D8B030D-6E8A-4147-A177-3AD203B41FA5}">
                      <a16:colId xmlns:a16="http://schemas.microsoft.com/office/drawing/2014/main" val="20003"/>
                    </a:ext>
                  </a:extLst>
                </a:gridCol>
                <a:gridCol w="468218">
                  <a:extLst>
                    <a:ext uri="{9D8B030D-6E8A-4147-A177-3AD203B41FA5}">
                      <a16:colId xmlns:a16="http://schemas.microsoft.com/office/drawing/2014/main" val="20004"/>
                    </a:ext>
                  </a:extLst>
                </a:gridCol>
                <a:gridCol w="1472152">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שם הקורס</a:t>
                      </a:r>
                    </a:p>
                  </a:txBody>
                  <a:tcPr/>
                </a:tc>
                <a:tc>
                  <a:txBody>
                    <a:bodyPr/>
                    <a:lstStyle/>
                    <a:p>
                      <a:pPr rtl="1"/>
                      <a:r>
                        <a:rPr lang="he-IL" dirty="0">
                          <a:latin typeface="David" panose="020E0502060401010101" pitchFamily="34" charset="-79"/>
                          <a:cs typeface="David" panose="020E0502060401010101" pitchFamily="34" charset="-79"/>
                        </a:rPr>
                        <a:t>מרצה</a:t>
                      </a:r>
                    </a:p>
                  </a:txBody>
                  <a:tcPr/>
                </a:tc>
                <a:tc>
                  <a:txBody>
                    <a:bodyPr/>
                    <a:lstStyle/>
                    <a:p>
                      <a:pPr rtl="1"/>
                      <a:r>
                        <a:rPr lang="he-IL" dirty="0">
                          <a:latin typeface="David" panose="020E0502060401010101" pitchFamily="34" charset="-79"/>
                          <a:cs typeface="David" panose="020E0502060401010101" pitchFamily="34" charset="-79"/>
                        </a:rPr>
                        <a:t>סמס'</a:t>
                      </a:r>
                    </a:p>
                  </a:txBody>
                  <a:tcPr/>
                </a:tc>
                <a:tc>
                  <a:txBody>
                    <a:bodyPr/>
                    <a:lstStyle/>
                    <a:p>
                      <a:pPr rtl="1"/>
                      <a:r>
                        <a:rPr lang="he-IL" dirty="0">
                          <a:latin typeface="David" panose="020E0502060401010101" pitchFamily="34" charset="-79"/>
                          <a:cs typeface="David" panose="020E0502060401010101" pitchFamily="34" charset="-79"/>
                        </a:rPr>
                        <a:t>יום</a:t>
                      </a:r>
                    </a:p>
                  </a:txBody>
                  <a:tcPr/>
                </a:tc>
                <a:tc>
                  <a:txBody>
                    <a:bodyPr/>
                    <a:lstStyle/>
                    <a:p>
                      <a:pP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algn="r" rtl="1"/>
                      <a:r>
                        <a:rPr lang="he-IL" dirty="0">
                          <a:latin typeface="David" panose="020E0502060401010101" pitchFamily="34" charset="-79"/>
                          <a:cs typeface="David" panose="020E0502060401010101" pitchFamily="34" charset="-79"/>
                        </a:rPr>
                        <a:t>לימודי אפריקה</a:t>
                      </a:r>
                    </a:p>
                    <a:p>
                      <a:pPr algn="r" rtl="1"/>
                      <a:r>
                        <a:rPr lang="he-IL" dirty="0">
                          <a:latin typeface="David" panose="020E0502060401010101" pitchFamily="34" charset="-79"/>
                          <a:cs typeface="David" panose="020E0502060401010101" pitchFamily="34" charset="-79"/>
                        </a:rPr>
                        <a:t>192-1-0082 </a:t>
                      </a:r>
                    </a:p>
                  </a:txBody>
                  <a:tcPr/>
                </a:tc>
                <a:tc>
                  <a:txBody>
                    <a:bodyPr/>
                    <a:lstStyle/>
                    <a:p>
                      <a:pPr algn="r" rtl="1"/>
                      <a:r>
                        <a:rPr lang="he-IL" dirty="0">
                          <a:latin typeface="David" panose="020E0502060401010101" pitchFamily="34" charset="-79"/>
                          <a:cs typeface="David" panose="020E0502060401010101" pitchFamily="34" charset="-79"/>
                        </a:rPr>
                        <a:t>אפריקה ואקטיביזם</a:t>
                      </a:r>
                    </a:p>
                  </a:txBody>
                  <a:tcPr/>
                </a:tc>
                <a:tc>
                  <a:txBody>
                    <a:bodyPr/>
                    <a:lstStyle/>
                    <a:p>
                      <a:pPr algn="r" rtl="1"/>
                      <a:r>
                        <a:rPr lang="he-IL" dirty="0">
                          <a:latin typeface="David" panose="020E0502060401010101" pitchFamily="34" charset="-79"/>
                          <a:cs typeface="David" panose="020E0502060401010101" pitchFamily="34" charset="-79"/>
                        </a:rPr>
                        <a:t>פרופ' לין שלר</a:t>
                      </a:r>
                    </a:p>
                  </a:txBody>
                  <a:tcPr/>
                </a:tc>
                <a:tc>
                  <a:txBody>
                    <a:bodyPr/>
                    <a:lstStyle/>
                    <a:p>
                      <a:pPr algn="r" rtl="1"/>
                      <a:r>
                        <a:rPr lang="he-IL" dirty="0">
                          <a:latin typeface="David" panose="020E0502060401010101" pitchFamily="34" charset="-79"/>
                          <a:cs typeface="David" panose="020E0502060401010101" pitchFamily="34" charset="-79"/>
                        </a:rPr>
                        <a:t>א</a:t>
                      </a:r>
                    </a:p>
                  </a:txBody>
                  <a:tcPr/>
                </a:tc>
                <a:tc>
                  <a:txBody>
                    <a:bodyPr/>
                    <a:lstStyle/>
                    <a:p>
                      <a:pPr algn="r" rtl="1"/>
                      <a:r>
                        <a:rPr lang="he-IL" dirty="0">
                          <a:latin typeface="David" panose="020E0502060401010101" pitchFamily="34" charset="-79"/>
                          <a:cs typeface="David" panose="020E0502060401010101" pitchFamily="34" charset="-79"/>
                        </a:rPr>
                        <a:t>ב</a:t>
                      </a:r>
                    </a:p>
                  </a:txBody>
                  <a:tcPr/>
                </a:tc>
                <a:tc>
                  <a:txBody>
                    <a:bodyPr/>
                    <a:lstStyle/>
                    <a:p>
                      <a:pPr algn="r" rtl="1"/>
                      <a:r>
                        <a:rPr lang="he-IL" dirty="0">
                          <a:latin typeface="David" panose="020E0502060401010101" pitchFamily="34" charset="-79"/>
                          <a:cs typeface="David" panose="020E0502060401010101" pitchFamily="34" charset="-79"/>
                        </a:rPr>
                        <a:t>16-18</a:t>
                      </a:r>
                    </a:p>
                  </a:txBody>
                  <a:tcPr/>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511824" y="2881536"/>
          <a:ext cx="7395988" cy="3249039"/>
        </p:xfrm>
        <a:graphic>
          <a:graphicData uri="http://schemas.openxmlformats.org/drawingml/2006/table">
            <a:tbl>
              <a:tblPr rtl="1" firstRow="1" bandRow="1">
                <a:tableStyleId>{93296810-A885-4BE3-A3E7-6D5BEEA58F35}</a:tableStyleId>
              </a:tblPr>
              <a:tblGrid>
                <a:gridCol w="7395988">
                  <a:extLst>
                    <a:ext uri="{9D8B030D-6E8A-4147-A177-3AD203B41FA5}">
                      <a16:colId xmlns:a16="http://schemas.microsoft.com/office/drawing/2014/main" val="20000"/>
                    </a:ext>
                  </a:extLst>
                </a:gridCol>
              </a:tblGrid>
              <a:tr h="37235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2876686">
                <a:tc>
                  <a:txBody>
                    <a:bodyPr/>
                    <a:lstStyle/>
                    <a:p>
                      <a:pPr rtl="1"/>
                      <a:r>
                        <a:rPr lang="he-IL" sz="1800" kern="1200" dirty="0">
                          <a:solidFill>
                            <a:schemeClr val="dk1"/>
                          </a:solidFill>
                          <a:effectLst/>
                          <a:latin typeface="+mn-lt"/>
                          <a:ea typeface="+mn-ea"/>
                          <a:cs typeface="+mn-cs"/>
                        </a:rPr>
                        <a:t>קורס ייחודי ומאתגר המשלב למידה אקדמית עם עבודה קהילתית מעשית. הקורס יחשוף סטודנטים/</a:t>
                      </a:r>
                      <a:r>
                        <a:rPr lang="he-IL" sz="1800" kern="1200" dirty="0" err="1">
                          <a:solidFill>
                            <a:schemeClr val="dk1"/>
                          </a:solidFill>
                          <a:effectLst/>
                          <a:latin typeface="+mn-lt"/>
                          <a:ea typeface="+mn-ea"/>
                          <a:cs typeface="+mn-cs"/>
                        </a:rPr>
                        <a:t>ות</a:t>
                      </a:r>
                      <a:r>
                        <a:rPr lang="he-IL" sz="1800" kern="1200" dirty="0">
                          <a:solidFill>
                            <a:schemeClr val="dk1"/>
                          </a:solidFill>
                          <a:effectLst/>
                          <a:latin typeface="+mn-lt"/>
                          <a:ea typeface="+mn-ea"/>
                          <a:cs typeface="+mn-cs"/>
                        </a:rPr>
                        <a:t> למגוון סוגיות חברתיות, פוליטיות וכלכליות באפריקה ובקהילות יוצאי אפריקה בישראל. </a:t>
                      </a:r>
                      <a:endParaRPr lang="en-US" sz="1800" kern="1200" dirty="0">
                        <a:solidFill>
                          <a:schemeClr val="dk1"/>
                        </a:solidFill>
                        <a:effectLst/>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SA" sz="1800" kern="1200" dirty="0" err="1">
                          <a:solidFill>
                            <a:schemeClr val="dk1"/>
                          </a:solidFill>
                          <a:effectLst/>
                          <a:latin typeface="+mn-lt"/>
                          <a:ea typeface="+mn-ea"/>
                          <a:cs typeface="+mn-cs"/>
                        </a:rPr>
                        <a:t>הסטודנטים</a:t>
                      </a:r>
                      <a:r>
                        <a:rPr lang="he-IL" sz="1800" kern="1200" dirty="0">
                          <a:solidFill>
                            <a:schemeClr val="dk1"/>
                          </a:solidFill>
                          <a:effectLst/>
                          <a:latin typeface="+mn-lt"/>
                          <a:ea typeface="+mn-ea"/>
                          <a:cs typeface="+mn-cs"/>
                        </a:rPr>
                        <a:t>/</a:t>
                      </a:r>
                      <a:r>
                        <a:rPr lang="he-IL" sz="1800" kern="1200" dirty="0" err="1">
                          <a:solidFill>
                            <a:schemeClr val="dk1"/>
                          </a:solidFill>
                          <a:effectLst/>
                          <a:latin typeface="+mn-lt"/>
                          <a:ea typeface="+mn-ea"/>
                          <a:cs typeface="+mn-cs"/>
                        </a:rPr>
                        <a:t>ות</a:t>
                      </a:r>
                      <a:r>
                        <a:rPr lang="ar-SA" sz="1800" kern="1200" dirty="0">
                          <a:solidFill>
                            <a:schemeClr val="dk1"/>
                          </a:solidFill>
                          <a:effectLst/>
                          <a:latin typeface="+mn-lt"/>
                          <a:ea typeface="+mn-ea"/>
                          <a:cs typeface="+mn-cs"/>
                        </a:rPr>
                        <a:t> </a:t>
                      </a:r>
                      <a:r>
                        <a:rPr lang="ar-SA" sz="1800" kern="1200" dirty="0" err="1">
                          <a:solidFill>
                            <a:schemeClr val="dk1"/>
                          </a:solidFill>
                          <a:effectLst/>
                          <a:latin typeface="+mn-lt"/>
                          <a:ea typeface="+mn-ea"/>
                          <a:cs typeface="+mn-cs"/>
                        </a:rPr>
                        <a:t>יוכלו</a:t>
                      </a:r>
                      <a:r>
                        <a:rPr lang="ar-SA" sz="1800" kern="1200" dirty="0">
                          <a:solidFill>
                            <a:schemeClr val="dk1"/>
                          </a:solidFill>
                          <a:effectLst/>
                          <a:latin typeface="+mn-lt"/>
                          <a:ea typeface="+mn-ea"/>
                          <a:cs typeface="+mn-cs"/>
                        </a:rPr>
                        <a:t> </a:t>
                      </a:r>
                      <a:r>
                        <a:rPr lang="ar-SA" sz="1800" kern="1200" dirty="0" err="1">
                          <a:solidFill>
                            <a:schemeClr val="dk1"/>
                          </a:solidFill>
                          <a:effectLst/>
                          <a:latin typeface="+mn-lt"/>
                          <a:ea typeface="+mn-ea"/>
                          <a:cs typeface="+mn-cs"/>
                        </a:rPr>
                        <a:t>ליישם</a:t>
                      </a:r>
                      <a:r>
                        <a:rPr lang="ar-SA" sz="1800" kern="1200" dirty="0">
                          <a:solidFill>
                            <a:schemeClr val="dk1"/>
                          </a:solidFill>
                          <a:effectLst/>
                          <a:latin typeface="+mn-lt"/>
                          <a:ea typeface="+mn-ea"/>
                          <a:cs typeface="+mn-cs"/>
                        </a:rPr>
                        <a:t> </a:t>
                      </a:r>
                      <a:r>
                        <a:rPr lang="ar-SA" sz="1800" kern="1200" dirty="0" err="1">
                          <a:solidFill>
                            <a:schemeClr val="dk1"/>
                          </a:solidFill>
                          <a:effectLst/>
                          <a:latin typeface="+mn-lt"/>
                          <a:ea typeface="+mn-ea"/>
                          <a:cs typeface="+mn-cs"/>
                        </a:rPr>
                        <a:t>ולהפעיל</a:t>
                      </a:r>
                      <a:r>
                        <a:rPr lang="ar-SA" sz="1800" kern="1200" dirty="0">
                          <a:solidFill>
                            <a:schemeClr val="dk1"/>
                          </a:solidFill>
                          <a:effectLst/>
                          <a:latin typeface="+mn-lt"/>
                          <a:ea typeface="+mn-ea"/>
                          <a:cs typeface="+mn-cs"/>
                        </a:rPr>
                        <a:t> </a:t>
                      </a:r>
                      <a:r>
                        <a:rPr lang="ar-SA" sz="1800" kern="1200" dirty="0" err="1">
                          <a:solidFill>
                            <a:schemeClr val="dk1"/>
                          </a:solidFill>
                          <a:effectLst/>
                          <a:latin typeface="+mn-lt"/>
                          <a:ea typeface="+mn-ea"/>
                          <a:cs typeface="+mn-cs"/>
                        </a:rPr>
                        <a:t>את</a:t>
                      </a:r>
                      <a:r>
                        <a:rPr lang="ar-SA" sz="1800" kern="1200" dirty="0">
                          <a:solidFill>
                            <a:schemeClr val="dk1"/>
                          </a:solidFill>
                          <a:effectLst/>
                          <a:latin typeface="+mn-lt"/>
                          <a:ea typeface="+mn-ea"/>
                          <a:cs typeface="+mn-cs"/>
                        </a:rPr>
                        <a:t> </a:t>
                      </a:r>
                      <a:r>
                        <a:rPr lang="ar-SA" sz="1800" kern="1200" dirty="0" err="1">
                          <a:solidFill>
                            <a:schemeClr val="dk1"/>
                          </a:solidFill>
                          <a:effectLst/>
                          <a:latin typeface="+mn-lt"/>
                          <a:ea typeface="+mn-ea"/>
                          <a:cs typeface="+mn-cs"/>
                        </a:rPr>
                        <a:t>הידע</a:t>
                      </a:r>
                      <a:r>
                        <a:rPr lang="ar-SA" sz="1800" kern="1200" dirty="0">
                          <a:solidFill>
                            <a:schemeClr val="dk1"/>
                          </a:solidFill>
                          <a:effectLst/>
                          <a:latin typeface="+mn-lt"/>
                          <a:ea typeface="+mn-ea"/>
                          <a:cs typeface="+mn-cs"/>
                        </a:rPr>
                        <a:t> </a:t>
                      </a:r>
                      <a:r>
                        <a:rPr lang="ar-SA" sz="1800" kern="1200" dirty="0" err="1">
                          <a:solidFill>
                            <a:schemeClr val="dk1"/>
                          </a:solidFill>
                          <a:effectLst/>
                          <a:latin typeface="+mn-lt"/>
                          <a:ea typeface="+mn-ea"/>
                          <a:cs typeface="+mn-cs"/>
                        </a:rPr>
                        <a:t>שרכשו</a:t>
                      </a:r>
                      <a:r>
                        <a:rPr lang="ar-SA" sz="1800" kern="1200" dirty="0">
                          <a:solidFill>
                            <a:schemeClr val="dk1"/>
                          </a:solidFill>
                          <a:effectLst/>
                          <a:latin typeface="+mn-lt"/>
                          <a:ea typeface="+mn-ea"/>
                          <a:cs typeface="+mn-cs"/>
                        </a:rPr>
                        <a:t> </a:t>
                      </a:r>
                      <a:r>
                        <a:rPr lang="ar-SA" sz="1800" kern="1200" dirty="0" err="1">
                          <a:solidFill>
                            <a:schemeClr val="dk1"/>
                          </a:solidFill>
                          <a:effectLst/>
                          <a:latin typeface="+mn-lt"/>
                          <a:ea typeface="+mn-ea"/>
                          <a:cs typeface="+mn-cs"/>
                        </a:rPr>
                        <a:t>דרך</a:t>
                      </a:r>
                      <a:r>
                        <a:rPr lang="ar-SA" sz="1800" kern="1200" dirty="0">
                          <a:solidFill>
                            <a:schemeClr val="dk1"/>
                          </a:solidFill>
                          <a:effectLst/>
                          <a:latin typeface="+mn-lt"/>
                          <a:ea typeface="+mn-ea"/>
                          <a:cs typeface="+mn-cs"/>
                        </a:rPr>
                        <a:t> </a:t>
                      </a:r>
                      <a:r>
                        <a:rPr lang="ar-SA" sz="1800" kern="1200" dirty="0" err="1">
                          <a:solidFill>
                            <a:schemeClr val="dk1"/>
                          </a:solidFill>
                          <a:effectLst/>
                          <a:latin typeface="+mn-lt"/>
                          <a:ea typeface="+mn-ea"/>
                          <a:cs typeface="+mn-cs"/>
                        </a:rPr>
                        <a:t>מעורבות</a:t>
                      </a:r>
                      <a:r>
                        <a:rPr lang="ar-SA" sz="1800" kern="1200" dirty="0">
                          <a:solidFill>
                            <a:schemeClr val="dk1"/>
                          </a:solidFill>
                          <a:effectLst/>
                          <a:latin typeface="+mn-lt"/>
                          <a:ea typeface="+mn-ea"/>
                          <a:cs typeface="+mn-cs"/>
                        </a:rPr>
                        <a:t> </a:t>
                      </a:r>
                      <a:r>
                        <a:rPr lang="ar-SA" sz="1800" kern="1200" dirty="0" err="1">
                          <a:solidFill>
                            <a:schemeClr val="dk1"/>
                          </a:solidFill>
                          <a:effectLst/>
                          <a:latin typeface="+mn-lt"/>
                          <a:ea typeface="+mn-ea"/>
                          <a:cs typeface="+mn-cs"/>
                        </a:rPr>
                        <a:t>אישית</a:t>
                      </a:r>
                      <a:r>
                        <a:rPr lang="ar-SA" sz="1800" kern="1200" dirty="0">
                          <a:solidFill>
                            <a:schemeClr val="dk1"/>
                          </a:solidFill>
                          <a:effectLst/>
                          <a:latin typeface="+mn-lt"/>
                          <a:ea typeface="+mn-ea"/>
                          <a:cs typeface="+mn-cs"/>
                        </a:rPr>
                        <a:t> </a:t>
                      </a:r>
                      <a:r>
                        <a:rPr lang="ar-SA" sz="1800" kern="1200" dirty="0" err="1">
                          <a:solidFill>
                            <a:schemeClr val="dk1"/>
                          </a:solidFill>
                          <a:effectLst/>
                          <a:latin typeface="+mn-lt"/>
                          <a:ea typeface="+mn-ea"/>
                          <a:cs typeface="+mn-cs"/>
                        </a:rPr>
                        <a:t>בסוגים</a:t>
                      </a:r>
                      <a:r>
                        <a:rPr lang="ar-SA" sz="1800" kern="1200" dirty="0">
                          <a:solidFill>
                            <a:schemeClr val="dk1"/>
                          </a:solidFill>
                          <a:effectLst/>
                          <a:latin typeface="+mn-lt"/>
                          <a:ea typeface="+mn-ea"/>
                          <a:cs typeface="+mn-cs"/>
                        </a:rPr>
                        <a:t> </a:t>
                      </a:r>
                      <a:r>
                        <a:rPr lang="ar-SA" sz="1800" kern="1200" dirty="0" err="1">
                          <a:solidFill>
                            <a:schemeClr val="dk1"/>
                          </a:solidFill>
                          <a:effectLst/>
                          <a:latin typeface="+mn-lt"/>
                          <a:ea typeface="+mn-ea"/>
                          <a:cs typeface="+mn-cs"/>
                        </a:rPr>
                        <a:t>שונים</a:t>
                      </a:r>
                      <a:r>
                        <a:rPr lang="ar-SA" sz="1800" kern="1200" dirty="0">
                          <a:solidFill>
                            <a:schemeClr val="dk1"/>
                          </a:solidFill>
                          <a:effectLst/>
                          <a:latin typeface="+mn-lt"/>
                          <a:ea typeface="+mn-ea"/>
                          <a:cs typeface="+mn-cs"/>
                        </a:rPr>
                        <a:t> </a:t>
                      </a:r>
                      <a:r>
                        <a:rPr lang="ar-SA" sz="1800" kern="1200" dirty="0" err="1">
                          <a:solidFill>
                            <a:schemeClr val="dk1"/>
                          </a:solidFill>
                          <a:effectLst/>
                          <a:latin typeface="+mn-lt"/>
                          <a:ea typeface="+mn-ea"/>
                          <a:cs typeface="+mn-cs"/>
                        </a:rPr>
                        <a:t>של</a:t>
                      </a:r>
                      <a:r>
                        <a:rPr lang="ar-SA" sz="1800" kern="1200" dirty="0">
                          <a:solidFill>
                            <a:schemeClr val="dk1"/>
                          </a:solidFill>
                          <a:effectLst/>
                          <a:latin typeface="+mn-lt"/>
                          <a:ea typeface="+mn-ea"/>
                          <a:cs typeface="+mn-cs"/>
                        </a:rPr>
                        <a:t> </a:t>
                      </a:r>
                      <a:r>
                        <a:rPr lang="ar-SA" sz="1800" kern="1200" dirty="0" err="1">
                          <a:solidFill>
                            <a:schemeClr val="dk1"/>
                          </a:solidFill>
                          <a:effectLst/>
                          <a:latin typeface="+mn-lt"/>
                          <a:ea typeface="+mn-ea"/>
                          <a:cs typeface="+mn-cs"/>
                        </a:rPr>
                        <a:t>עשייה</a:t>
                      </a:r>
                      <a:r>
                        <a:rPr lang="ar-SA" sz="1800" kern="1200" dirty="0">
                          <a:solidFill>
                            <a:schemeClr val="dk1"/>
                          </a:solidFill>
                          <a:effectLst/>
                          <a:latin typeface="+mn-lt"/>
                          <a:ea typeface="+mn-ea"/>
                          <a:cs typeface="+mn-cs"/>
                        </a:rPr>
                        <a:t> </a:t>
                      </a:r>
                      <a:r>
                        <a:rPr lang="ar-SA" sz="1800" kern="1200" dirty="0" err="1">
                          <a:solidFill>
                            <a:schemeClr val="dk1"/>
                          </a:solidFill>
                          <a:effectLst/>
                          <a:latin typeface="+mn-lt"/>
                          <a:ea typeface="+mn-ea"/>
                          <a:cs typeface="+mn-cs"/>
                        </a:rPr>
                        <a:t>חברתית</a:t>
                      </a:r>
                      <a:r>
                        <a:rPr lang="he-IL" sz="1800" kern="1200" dirty="0">
                          <a:solidFill>
                            <a:schemeClr val="dk1"/>
                          </a:solidFill>
                          <a:effectLst/>
                          <a:latin typeface="+mn-lt"/>
                          <a:ea typeface="+mn-ea"/>
                          <a:cs typeface="+mn-cs"/>
                        </a:rPr>
                        <a:t>, ב</a:t>
                      </a:r>
                      <a:r>
                        <a:rPr lang="he-IL" sz="1800" u="none" strike="noStrike" kern="1200" dirty="0">
                          <a:solidFill>
                            <a:schemeClr val="dk1"/>
                          </a:solidFill>
                          <a:effectLst>
                            <a:outerShdw sx="0" sy="0">
                              <a:srgbClr val="000000"/>
                            </a:outerShdw>
                          </a:effectLst>
                          <a:latin typeface="+mn-lt"/>
                          <a:ea typeface="+mn-ea"/>
                          <a:cs typeface="+mn-cs"/>
                        </a:rPr>
                        <a:t>עבודה בקבוצות ובשיתוף פעולה עם ארגונים ופעילים חברתיים.</a:t>
                      </a:r>
                      <a:endParaRPr lang="en-US" sz="1800" u="none" strike="noStrike" kern="1200" dirty="0">
                        <a:solidFill>
                          <a:schemeClr val="dk1"/>
                        </a:solidFill>
                        <a:effectLst>
                          <a:outerShdw sx="0" sy="0">
                            <a:srgbClr val="000000"/>
                          </a:outerShdw>
                        </a:effectLst>
                        <a:latin typeface="+mn-lt"/>
                        <a:ea typeface="+mn-ea"/>
                        <a:cs typeface="+mn-cs"/>
                      </a:endParaRPr>
                    </a:p>
                    <a:p>
                      <a:r>
                        <a:rPr lang="he-IL" sz="1800" kern="1200" dirty="0">
                          <a:solidFill>
                            <a:schemeClr val="dk1"/>
                          </a:solidFill>
                          <a:effectLst/>
                          <a:latin typeface="+mn-lt"/>
                          <a:ea typeface="+mn-ea"/>
                          <a:cs typeface="+mn-cs"/>
                        </a:rPr>
                        <a:t>דיונים בשיעורים וביקורים בארגונים שונים יקשרו בין החלק התיאורטי לחלק הפרקטי של הקורס.</a:t>
                      </a:r>
                      <a:r>
                        <a:rPr lang="en-US" sz="1800" kern="1200" dirty="0">
                          <a:solidFill>
                            <a:schemeClr val="dk1"/>
                          </a:solidFill>
                          <a:effectLst/>
                          <a:latin typeface="+mn-lt"/>
                          <a:ea typeface="+mn-ea"/>
                          <a:cs typeface="+mn-cs"/>
                        </a:rPr>
                        <a:t> </a:t>
                      </a:r>
                    </a:p>
                    <a:p>
                      <a:pP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sp>
        <p:nvSpPr>
          <p:cNvPr id="7" name="TextBox 6"/>
          <p:cNvSpPr txBox="1"/>
          <p:nvPr/>
        </p:nvSpPr>
        <p:spPr>
          <a:xfrm>
            <a:off x="9176147" y="889094"/>
            <a:ext cx="2781531" cy="369332"/>
          </a:xfrm>
          <a:prstGeom prst="rect">
            <a:avLst/>
          </a:prstGeom>
          <a:noFill/>
          <a:effectLst/>
        </p:spPr>
        <p:txBody>
          <a:bodyPr wrap="square"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Guttman Frnew" panose="02010401010101010101" pitchFamily="2" charset="-79"/>
                <a:ea typeface="+mn-ea"/>
                <a:cs typeface="Guttman Frnew" panose="02010401010101010101" pitchFamily="2" charset="-79"/>
              </a:rPr>
              <a:t>הפקולטה למדעי הרוח והחברה</a:t>
            </a:r>
          </a:p>
        </p:txBody>
      </p:sp>
      <p:sp>
        <p:nvSpPr>
          <p:cNvPr id="4" name="AutoShape 2" descr="×ª××¦××ª ×ª××× × ×¢×××¨ ×××ª×¨××"/>
          <p:cNvSpPr>
            <a:spLocks noChangeAspect="1" noChangeArrowheads="1"/>
          </p:cNvSpPr>
          <p:nvPr/>
        </p:nvSpPr>
        <p:spPr bwMode="auto">
          <a:xfrm rot="9471088">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8" name="AutoShape 4" descr="×ª××¦××ª ×ª××× × ×¢×××¨ ×××ª×¨××"/>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2" name="טבלה 11"/>
          <p:cNvGraphicFramePr>
            <a:graphicFrameLocks noGrp="1"/>
          </p:cNvGraphicFramePr>
          <p:nvPr/>
        </p:nvGraphicFramePr>
        <p:xfrm>
          <a:off x="454406" y="226771"/>
          <a:ext cx="6336704" cy="883920"/>
        </p:xfrm>
        <a:graphic>
          <a:graphicData uri="http://schemas.openxmlformats.org/drawingml/2006/table">
            <a:tbl>
              <a:tblPr rtl="1" firstRow="1" bandRow="1">
                <a:tableStyleId>{93296810-A885-4BE3-A3E7-6D5BEEA58F35}</a:tableStyleId>
              </a:tblPr>
              <a:tblGrid>
                <a:gridCol w="6336704">
                  <a:extLst>
                    <a:ext uri="{9D8B030D-6E8A-4147-A177-3AD203B41FA5}">
                      <a16:colId xmlns:a16="http://schemas.microsoft.com/office/drawing/2014/main" val="20000"/>
                    </a:ext>
                  </a:extLst>
                </a:gridCol>
              </a:tblGrid>
              <a:tr h="357692">
                <a:tc>
                  <a:txBody>
                    <a:bodyPr/>
                    <a:lstStyle/>
                    <a:p>
                      <a:pPr algn="ctr" rtl="1"/>
                      <a:r>
                        <a:rPr lang="he-IL" sz="2800" dirty="0">
                          <a:latin typeface="David" panose="020E0502060401010101" pitchFamily="34" charset="-79"/>
                          <a:cs typeface="David" panose="020E0502060401010101" pitchFamily="34" charset="-79"/>
                        </a:rPr>
                        <a:t>סמסטר א</a:t>
                      </a:r>
                    </a:p>
                  </a:txBody>
                  <a:tcPr/>
                </a:tc>
                <a:extLst>
                  <a:ext uri="{0D108BD9-81ED-4DB2-BD59-A6C34878D82A}">
                    <a16:rowId xmlns:a16="http://schemas.microsoft.com/office/drawing/2014/main" val="10000"/>
                  </a:ext>
                </a:extLst>
              </a:tr>
              <a:tr h="290379">
                <a:tc>
                  <a:txBody>
                    <a:bodyPr/>
                    <a:lstStyle/>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99924317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1389015002"/>
              </p:ext>
            </p:extLst>
          </p:nvPr>
        </p:nvGraphicFramePr>
        <p:xfrm>
          <a:off x="386532" y="1263741"/>
          <a:ext cx="11521280" cy="1539658"/>
        </p:xfrm>
        <a:graphic>
          <a:graphicData uri="http://schemas.openxmlformats.org/drawingml/2006/table">
            <a:tbl>
              <a:tblPr rtl="1" firstRow="1" bandRow="1">
                <a:tableStyleId>{E8B1032C-EA38-4F05-BA0D-38AFFFC7BED3}</a:tableStyleId>
              </a:tblPr>
              <a:tblGrid>
                <a:gridCol w="2618562">
                  <a:extLst>
                    <a:ext uri="{9D8B030D-6E8A-4147-A177-3AD203B41FA5}">
                      <a16:colId xmlns:a16="http://schemas.microsoft.com/office/drawing/2014/main" val="20000"/>
                    </a:ext>
                  </a:extLst>
                </a:gridCol>
                <a:gridCol w="3490148">
                  <a:extLst>
                    <a:ext uri="{9D8B030D-6E8A-4147-A177-3AD203B41FA5}">
                      <a16:colId xmlns:a16="http://schemas.microsoft.com/office/drawing/2014/main" val="20001"/>
                    </a:ext>
                  </a:extLst>
                </a:gridCol>
                <a:gridCol w="2809055">
                  <a:extLst>
                    <a:ext uri="{9D8B030D-6E8A-4147-A177-3AD203B41FA5}">
                      <a16:colId xmlns:a16="http://schemas.microsoft.com/office/drawing/2014/main" val="20002"/>
                    </a:ext>
                  </a:extLst>
                </a:gridCol>
                <a:gridCol w="663145">
                  <a:extLst>
                    <a:ext uri="{9D8B030D-6E8A-4147-A177-3AD203B41FA5}">
                      <a16:colId xmlns:a16="http://schemas.microsoft.com/office/drawing/2014/main" val="20003"/>
                    </a:ext>
                  </a:extLst>
                </a:gridCol>
                <a:gridCol w="468218">
                  <a:extLst>
                    <a:ext uri="{9D8B030D-6E8A-4147-A177-3AD203B41FA5}">
                      <a16:colId xmlns:a16="http://schemas.microsoft.com/office/drawing/2014/main" val="20004"/>
                    </a:ext>
                  </a:extLst>
                </a:gridCol>
                <a:gridCol w="1472152">
                  <a:extLst>
                    <a:ext uri="{9D8B030D-6E8A-4147-A177-3AD203B41FA5}">
                      <a16:colId xmlns:a16="http://schemas.microsoft.com/office/drawing/2014/main" val="20005"/>
                    </a:ext>
                  </a:extLst>
                </a:gridCol>
              </a:tblGrid>
              <a:tr h="625258">
                <a:tc>
                  <a:txBody>
                    <a:bodyPr/>
                    <a:lstStyle/>
                    <a:p>
                      <a:pPr rtl="1"/>
                      <a:r>
                        <a:rPr lang="he-IL" baseline="0" dirty="0">
                          <a:latin typeface="David" panose="020E0502060401010101" pitchFamily="34" charset="-79"/>
                          <a:cs typeface="David" panose="020E0502060401010101" pitchFamily="34" charset="-79"/>
                        </a:rPr>
                        <a:t>מחלקה ומספר הקורס</a:t>
                      </a:r>
                      <a:endParaRPr lang="he-IL" dirty="0">
                        <a:latin typeface="David" panose="020E0502060401010101" pitchFamily="34" charset="-79"/>
                        <a:cs typeface="David" panose="020E0502060401010101" pitchFamily="34" charset="-79"/>
                      </a:endParaRPr>
                    </a:p>
                  </a:txBody>
                  <a:tcPr/>
                </a:tc>
                <a:tc>
                  <a:txBody>
                    <a:bodyPr/>
                    <a:lstStyle/>
                    <a:p>
                      <a:pPr rtl="1"/>
                      <a:r>
                        <a:rPr lang="he-IL" dirty="0">
                          <a:latin typeface="David" panose="020E0502060401010101" pitchFamily="34" charset="-79"/>
                          <a:cs typeface="David" panose="020E0502060401010101" pitchFamily="34" charset="-79"/>
                        </a:rPr>
                        <a:t>שם הקורס</a:t>
                      </a:r>
                    </a:p>
                  </a:txBody>
                  <a:tcPr/>
                </a:tc>
                <a:tc>
                  <a:txBody>
                    <a:bodyPr/>
                    <a:lstStyle/>
                    <a:p>
                      <a:pPr rtl="1"/>
                      <a:r>
                        <a:rPr lang="he-IL" dirty="0">
                          <a:latin typeface="David" panose="020E0502060401010101" pitchFamily="34" charset="-79"/>
                          <a:cs typeface="David" panose="020E0502060401010101" pitchFamily="34" charset="-79"/>
                        </a:rPr>
                        <a:t>מרצה</a:t>
                      </a:r>
                    </a:p>
                  </a:txBody>
                  <a:tcPr/>
                </a:tc>
                <a:tc>
                  <a:txBody>
                    <a:bodyPr/>
                    <a:lstStyle/>
                    <a:p>
                      <a:pPr rtl="1"/>
                      <a:r>
                        <a:rPr lang="he-IL" dirty="0">
                          <a:latin typeface="David" panose="020E0502060401010101" pitchFamily="34" charset="-79"/>
                          <a:cs typeface="David" panose="020E0502060401010101" pitchFamily="34" charset="-79"/>
                        </a:rPr>
                        <a:t>סמס'</a:t>
                      </a:r>
                    </a:p>
                  </a:txBody>
                  <a:tcPr/>
                </a:tc>
                <a:tc>
                  <a:txBody>
                    <a:bodyPr/>
                    <a:lstStyle/>
                    <a:p>
                      <a:pPr rtl="1"/>
                      <a:r>
                        <a:rPr lang="he-IL" dirty="0">
                          <a:latin typeface="David" panose="020E0502060401010101" pitchFamily="34" charset="-79"/>
                          <a:cs typeface="David" panose="020E0502060401010101" pitchFamily="34" charset="-79"/>
                        </a:rPr>
                        <a:t>יום</a:t>
                      </a:r>
                    </a:p>
                  </a:txBody>
                  <a:tcPr/>
                </a:tc>
                <a:tc>
                  <a:txBody>
                    <a:bodyPr/>
                    <a:lstStyle/>
                    <a:p>
                      <a:pPr rtl="1"/>
                      <a:r>
                        <a:rPr lang="he-IL" dirty="0">
                          <a:latin typeface="David" panose="020E0502060401010101" pitchFamily="34" charset="-79"/>
                          <a:cs typeface="David" panose="020E0502060401010101" pitchFamily="34" charset="-79"/>
                        </a:rPr>
                        <a:t>שעה</a:t>
                      </a:r>
                    </a:p>
                  </a:txBody>
                  <a:tcPr/>
                </a:tc>
                <a:extLst>
                  <a:ext uri="{0D108BD9-81ED-4DB2-BD59-A6C34878D82A}">
                    <a16:rowId xmlns:a16="http://schemas.microsoft.com/office/drawing/2014/main" val="10000"/>
                  </a:ext>
                </a:extLst>
              </a:tr>
              <a:tr h="733915">
                <a:tc>
                  <a:txBody>
                    <a:bodyPr/>
                    <a:lstStyle/>
                    <a:p>
                      <a:pPr algn="r" rtl="1"/>
                      <a:r>
                        <a:rPr lang="he-IL" dirty="0">
                          <a:latin typeface="David" panose="020E0502060401010101" pitchFamily="34" charset="-79"/>
                          <a:cs typeface="David" panose="020E0502060401010101" pitchFamily="34" charset="-79"/>
                        </a:rPr>
                        <a:t>לימודי מזרח תיכון</a:t>
                      </a:r>
                    </a:p>
                    <a:p>
                      <a:pPr algn="r" rtl="1"/>
                      <a:r>
                        <a:rPr lang="he-IL" dirty="0">
                          <a:latin typeface="David" panose="020E0502060401010101" pitchFamily="34" charset="-79"/>
                          <a:cs typeface="David" panose="020E0502060401010101" pitchFamily="34" charset="-79"/>
                        </a:rPr>
                        <a:t>124.1.0430</a:t>
                      </a:r>
                    </a:p>
                  </a:txBody>
                  <a:tcPr/>
                </a:tc>
                <a:tc>
                  <a:txBody>
                    <a:bodyPr/>
                    <a:lstStyle/>
                    <a:p>
                      <a:pPr algn="r" rtl="1"/>
                      <a:r>
                        <a:rPr lang="he-IL" sz="1800" b="0" u="none" kern="1200" dirty="0">
                          <a:solidFill>
                            <a:schemeClr val="tx1"/>
                          </a:solidFill>
                          <a:effectLst/>
                          <a:latin typeface="+mn-lt"/>
                          <a:ea typeface="+mn-ea"/>
                          <a:cs typeface="+mn-cs"/>
                        </a:rPr>
                        <a:t>בימת המזרח התיכון:</a:t>
                      </a:r>
                      <a:r>
                        <a:rPr lang="en-US" sz="1800" b="0" u="none" kern="1200" dirty="0">
                          <a:solidFill>
                            <a:schemeClr val="tx1"/>
                          </a:solidFill>
                          <a:effectLst/>
                          <a:latin typeface="+mn-lt"/>
                          <a:ea typeface="+mn-ea"/>
                          <a:cs typeface="+mn-cs"/>
                        </a:rPr>
                        <a:t> </a:t>
                      </a:r>
                      <a:r>
                        <a:rPr lang="he-IL" sz="1800" b="0" u="none" kern="1200" dirty="0">
                          <a:solidFill>
                            <a:schemeClr val="tx1"/>
                          </a:solidFill>
                          <a:effectLst/>
                          <a:latin typeface="+mn-lt"/>
                          <a:ea typeface="+mn-ea"/>
                          <a:cs typeface="+mn-cs"/>
                        </a:rPr>
                        <a:t>היבטים חברתיים ופוליטיים</a:t>
                      </a:r>
                      <a:r>
                        <a:rPr lang="he-IL" sz="1800" b="0" u="none" kern="1200" baseline="0" dirty="0">
                          <a:solidFill>
                            <a:schemeClr val="tx1"/>
                          </a:solidFill>
                          <a:effectLst/>
                          <a:latin typeface="+mn-lt"/>
                          <a:ea typeface="+mn-ea"/>
                          <a:cs typeface="+mn-cs"/>
                        </a:rPr>
                        <a:t> של סכסוכים</a:t>
                      </a:r>
                      <a:endParaRPr lang="he-IL" sz="1800" b="0" u="none" kern="1200" dirty="0">
                        <a:solidFill>
                          <a:schemeClr val="tx1"/>
                        </a:solidFill>
                        <a:effectLst/>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he-IL" sz="1800" b="1" u="none" kern="1200" baseline="0" dirty="0">
                          <a:solidFill>
                            <a:schemeClr val="tx1"/>
                          </a:solidFill>
                          <a:effectLst/>
                          <a:latin typeface="+mn-lt"/>
                          <a:ea typeface="+mn-ea"/>
                          <a:cs typeface="+mn-cs"/>
                        </a:rPr>
                        <a:t>קורס מקוון</a:t>
                      </a:r>
                      <a:endParaRPr lang="he-IL" sz="1800" b="1" u="none" kern="1200" dirty="0">
                        <a:solidFill>
                          <a:schemeClr val="tx1"/>
                        </a:solidFill>
                        <a:effectLst/>
                        <a:latin typeface="+mn-lt"/>
                        <a:ea typeface="+mn-ea"/>
                        <a:cs typeface="+mn-cs"/>
                      </a:endParaRPr>
                    </a:p>
                  </a:txBody>
                  <a:tcPr/>
                </a:tc>
                <a:tc>
                  <a:txBody>
                    <a:bodyPr/>
                    <a:lstStyle/>
                    <a:p>
                      <a:pPr algn="r" rtl="1"/>
                      <a:r>
                        <a:rPr lang="he-IL" dirty="0">
                          <a:latin typeface="David" panose="020E0502060401010101" pitchFamily="34" charset="-79"/>
                          <a:cs typeface="David" panose="020E0502060401010101" pitchFamily="34" charset="-79"/>
                        </a:rPr>
                        <a:t>ד"ר אורית </a:t>
                      </a:r>
                      <a:r>
                        <a:rPr lang="he-IL" dirty="0" err="1">
                          <a:latin typeface="David" panose="020E0502060401010101" pitchFamily="34" charset="-79"/>
                          <a:cs typeface="David" panose="020E0502060401010101" pitchFamily="34" charset="-79"/>
                        </a:rPr>
                        <a:t>ואקנין-יקותיאלי</a:t>
                      </a:r>
                      <a:endParaRPr lang="he-IL" dirty="0">
                        <a:latin typeface="David" panose="020E0502060401010101" pitchFamily="34" charset="-79"/>
                        <a:cs typeface="David" panose="020E0502060401010101" pitchFamily="34" charset="-79"/>
                      </a:endParaRPr>
                    </a:p>
                    <a:p>
                      <a:pPr algn="r" rtl="1"/>
                      <a:r>
                        <a:rPr lang="he-IL" dirty="0">
                          <a:latin typeface="David" panose="020E0502060401010101" pitchFamily="34" charset="-79"/>
                          <a:cs typeface="David" panose="020E0502060401010101" pitchFamily="34" charset="-79"/>
                        </a:rPr>
                        <a:t>מר עידן בריר</a:t>
                      </a:r>
                    </a:p>
                  </a:txBody>
                  <a:tcPr/>
                </a:tc>
                <a:tc>
                  <a:txBody>
                    <a:bodyPr/>
                    <a:lstStyle/>
                    <a:p>
                      <a:pPr algn="r" rtl="1"/>
                      <a:r>
                        <a:rPr lang="he-IL" dirty="0">
                          <a:latin typeface="David" panose="020E0502060401010101" pitchFamily="34" charset="-79"/>
                          <a:cs typeface="David" panose="020E0502060401010101" pitchFamily="34" charset="-79"/>
                        </a:rPr>
                        <a:t>ב</a:t>
                      </a:r>
                    </a:p>
                  </a:txBody>
                  <a:tcPr/>
                </a:tc>
                <a:tc>
                  <a:txBody>
                    <a:bodyPr/>
                    <a:lstStyle/>
                    <a:p>
                      <a:pPr algn="r" rtl="1"/>
                      <a:r>
                        <a:rPr lang="he-IL" dirty="0">
                          <a:latin typeface="David" panose="020E0502060401010101" pitchFamily="34" charset="-79"/>
                          <a:cs typeface="David" panose="020E0502060401010101" pitchFamily="34" charset="-79"/>
                        </a:rPr>
                        <a:t>ג</a:t>
                      </a:r>
                    </a:p>
                  </a:txBody>
                  <a:tcPr/>
                </a:tc>
                <a:tc>
                  <a:txBody>
                    <a:bodyPr/>
                    <a:lstStyle/>
                    <a:p>
                      <a:pPr algn="r" rtl="1"/>
                      <a:r>
                        <a:rPr lang="he-IL" dirty="0">
                          <a:latin typeface="David" panose="020E0502060401010101" pitchFamily="34" charset="-79"/>
                          <a:cs typeface="David" panose="020E0502060401010101" pitchFamily="34" charset="-79"/>
                        </a:rPr>
                        <a:t>18-20</a:t>
                      </a:r>
                    </a:p>
                  </a:txBody>
                  <a:tcPr/>
                </a:tc>
                <a:extLst>
                  <a:ext uri="{0D108BD9-81ED-4DB2-BD59-A6C34878D82A}">
                    <a16:rowId xmlns:a16="http://schemas.microsoft.com/office/drawing/2014/main" val="10001"/>
                  </a:ext>
                </a:extLst>
              </a:tr>
            </a:tbl>
          </a:graphicData>
        </a:graphic>
      </p:graphicFrame>
      <p:graphicFrame>
        <p:nvGraphicFramePr>
          <p:cNvPr id="5" name="טבלה 4"/>
          <p:cNvGraphicFramePr>
            <a:graphicFrameLocks noGrp="1"/>
          </p:cNvGraphicFramePr>
          <p:nvPr/>
        </p:nvGraphicFramePr>
        <p:xfrm>
          <a:off x="4511824" y="3022852"/>
          <a:ext cx="7395988" cy="3249039"/>
        </p:xfrm>
        <a:graphic>
          <a:graphicData uri="http://schemas.openxmlformats.org/drawingml/2006/table">
            <a:tbl>
              <a:tblPr rtl="1" firstRow="1" bandRow="1">
                <a:tableStyleId>{93296810-A885-4BE3-A3E7-6D5BEEA58F35}</a:tableStyleId>
              </a:tblPr>
              <a:tblGrid>
                <a:gridCol w="7395988">
                  <a:extLst>
                    <a:ext uri="{9D8B030D-6E8A-4147-A177-3AD203B41FA5}">
                      <a16:colId xmlns:a16="http://schemas.microsoft.com/office/drawing/2014/main" val="20000"/>
                    </a:ext>
                  </a:extLst>
                </a:gridCol>
              </a:tblGrid>
              <a:tr h="372353">
                <a:tc>
                  <a:txBody>
                    <a:bodyPr/>
                    <a:lstStyle/>
                    <a:p>
                      <a:pPr algn="ctr" rtl="1"/>
                      <a:r>
                        <a:rPr lang="he-IL" dirty="0">
                          <a:latin typeface="David" panose="020E0502060401010101" pitchFamily="34" charset="-79"/>
                          <a:cs typeface="David" panose="020E0502060401010101" pitchFamily="34" charset="-79"/>
                        </a:rPr>
                        <a:t>תיאור קצר של הקורס</a:t>
                      </a:r>
                    </a:p>
                  </a:txBody>
                  <a:tcPr/>
                </a:tc>
                <a:extLst>
                  <a:ext uri="{0D108BD9-81ED-4DB2-BD59-A6C34878D82A}">
                    <a16:rowId xmlns:a16="http://schemas.microsoft.com/office/drawing/2014/main" val="10000"/>
                  </a:ext>
                </a:extLst>
              </a:tr>
              <a:tr h="2876686">
                <a:tc>
                  <a:txBody>
                    <a:bodyPr/>
                    <a:lstStyle/>
                    <a:p>
                      <a:pPr algn="just" rtl="1"/>
                      <a:r>
                        <a:rPr lang="he-IL" sz="1800" dirty="0">
                          <a:latin typeface="David" panose="020E0502060401010101" pitchFamily="34" charset="-79"/>
                          <a:cs typeface="David" panose="020E0502060401010101" pitchFamily="34" charset="-79"/>
                        </a:rPr>
                        <a:t>קורס זה מתמקד בהיבטים היסטוריים, חברתיים ופוליטיים של סכסוכים במזרח התיכון ובצפון אפריקה. נדון בפרספקטיבה ההיסטורית של סכסוכים אזוריים, וננתח את ההיבטים התיאורטיים שלהם ואת הסיבות להמשכיותם. נבחן את הסכסוך הישראלי-פלסטיני, שינויים בתחום הדתי והקשרים שלהם לסכסוכים,  וכמה מן המלחמות האזור. מתוך מקרים אלה נתבונן במתחים אתנו-לאומיים, סכסוכים חברתיים, אידיאולוגיים ודתיים, שאלות של משא ומתן, התערבות המעצמות, ותהליכים היסטוריים רחבים יותר. הקורס יתקיים במתכונת של "קורס-כנס" ובמחצית מהשיעורים ישתתפו מורי הקורס, חברי סגל, מומחים ואורחים שישתפו בנקודת מבטם על האירועים השונים.</a:t>
                      </a:r>
                    </a:p>
                  </a:txBody>
                  <a:tcPr/>
                </a:tc>
                <a:extLst>
                  <a:ext uri="{0D108BD9-81ED-4DB2-BD59-A6C34878D82A}">
                    <a16:rowId xmlns:a16="http://schemas.microsoft.com/office/drawing/2014/main" val="10001"/>
                  </a:ext>
                </a:extLst>
              </a:tr>
            </a:tbl>
          </a:graphicData>
        </a:graphic>
      </p:graphicFrame>
      <p:sp>
        <p:nvSpPr>
          <p:cNvPr id="7" name="TextBox 6"/>
          <p:cNvSpPr txBox="1"/>
          <p:nvPr/>
        </p:nvSpPr>
        <p:spPr>
          <a:xfrm>
            <a:off x="9176147" y="889094"/>
            <a:ext cx="2781531" cy="369332"/>
          </a:xfrm>
          <a:prstGeom prst="rect">
            <a:avLst/>
          </a:prstGeom>
          <a:noFill/>
          <a:effectLst/>
        </p:spPr>
        <p:txBody>
          <a:bodyPr wrap="square"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Guttman Frnew" panose="02010401010101010101" pitchFamily="2" charset="-79"/>
                <a:ea typeface="+mn-ea"/>
                <a:cs typeface="Guttman Frnew" panose="02010401010101010101" pitchFamily="2" charset="-79"/>
              </a:rPr>
              <a:t>הפקולטה למדעי הרוח והחברה</a:t>
            </a:r>
          </a:p>
        </p:txBody>
      </p:sp>
      <p:sp>
        <p:nvSpPr>
          <p:cNvPr id="4" name="AutoShape 2" descr="×ª××¦××ª ×ª××× × ×¢×××¨ ×××ª×¨××"/>
          <p:cNvSpPr>
            <a:spLocks noChangeAspect="1" noChangeArrowheads="1"/>
          </p:cNvSpPr>
          <p:nvPr/>
        </p:nvSpPr>
        <p:spPr bwMode="auto">
          <a:xfrm rot="9471088">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8" name="AutoShape 4" descr="×ª××¦××ª ×ª××× × ×¢×××¨ ×××ª×¨××"/>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76320" y="77565"/>
            <a:ext cx="2987675" cy="111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2" name="טבלה 11"/>
          <p:cNvGraphicFramePr>
            <a:graphicFrameLocks noGrp="1"/>
          </p:cNvGraphicFramePr>
          <p:nvPr/>
        </p:nvGraphicFramePr>
        <p:xfrm>
          <a:off x="454406" y="226771"/>
          <a:ext cx="6336704" cy="883920"/>
        </p:xfrm>
        <a:graphic>
          <a:graphicData uri="http://schemas.openxmlformats.org/drawingml/2006/table">
            <a:tbl>
              <a:tblPr rtl="1" firstRow="1" bandRow="1">
                <a:tableStyleId>{93296810-A885-4BE3-A3E7-6D5BEEA58F35}</a:tableStyleId>
              </a:tblPr>
              <a:tblGrid>
                <a:gridCol w="6336704">
                  <a:extLst>
                    <a:ext uri="{9D8B030D-6E8A-4147-A177-3AD203B41FA5}">
                      <a16:colId xmlns:a16="http://schemas.microsoft.com/office/drawing/2014/main" val="20000"/>
                    </a:ext>
                  </a:extLst>
                </a:gridCol>
              </a:tblGrid>
              <a:tr h="357692">
                <a:tc>
                  <a:txBody>
                    <a:bodyPr/>
                    <a:lstStyle/>
                    <a:p>
                      <a:pPr algn="ctr" rtl="1"/>
                      <a:r>
                        <a:rPr lang="he-IL" sz="2800" dirty="0">
                          <a:latin typeface="David" panose="020E0502060401010101" pitchFamily="34" charset="-79"/>
                          <a:cs typeface="David" panose="020E0502060401010101" pitchFamily="34" charset="-79"/>
                        </a:rPr>
                        <a:t>סמסטר ב</a:t>
                      </a:r>
                    </a:p>
                  </a:txBody>
                  <a:tcPr/>
                </a:tc>
                <a:extLst>
                  <a:ext uri="{0D108BD9-81ED-4DB2-BD59-A6C34878D82A}">
                    <a16:rowId xmlns:a16="http://schemas.microsoft.com/office/drawing/2014/main" val="10000"/>
                  </a:ext>
                </a:extLst>
              </a:tr>
              <a:tr h="290379">
                <a:tc>
                  <a:txBody>
                    <a:bodyPr/>
                    <a:lstStyle/>
                    <a:p>
                      <a:pPr algn="r" rtl="1"/>
                      <a:endParaRPr lang="he-IL" sz="18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396981606"/>
      </p:ext>
    </p:extLst>
  </p:cSld>
  <p:clrMapOvr>
    <a:masterClrMapping/>
  </p:clrMapOvr>
</p:sld>
</file>

<file path=ppt/theme/theme1.xml><?xml version="1.0" encoding="utf-8"?>
<a:theme xmlns:a="http://schemas.openxmlformats.org/drawingml/2006/main" name="1_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ערכת נושא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3108</TotalTime>
  <Words>12669</Words>
  <Application>Microsoft Office PowerPoint</Application>
  <PresentationFormat>מסך רחב</PresentationFormat>
  <Paragraphs>2428</Paragraphs>
  <Slides>117</Slides>
  <Notes>14</Notes>
  <HiddenSlides>0</HiddenSlides>
  <MMClips>0</MMClips>
  <ScaleCrop>false</ScaleCrop>
  <HeadingPairs>
    <vt:vector size="6" baseType="variant">
      <vt:variant>
        <vt:lpstr>גופנים בשימוש</vt:lpstr>
      </vt:variant>
      <vt:variant>
        <vt:i4>4</vt:i4>
      </vt:variant>
      <vt:variant>
        <vt:lpstr>ערכת נושא</vt:lpstr>
      </vt:variant>
      <vt:variant>
        <vt:i4>3</vt:i4>
      </vt:variant>
      <vt:variant>
        <vt:lpstr>כותרות שקופיות</vt:lpstr>
      </vt:variant>
      <vt:variant>
        <vt:i4>117</vt:i4>
      </vt:variant>
    </vt:vector>
  </HeadingPairs>
  <TitlesOfParts>
    <vt:vector size="124" baseType="lpstr">
      <vt:lpstr>Arial</vt:lpstr>
      <vt:lpstr>Calibri</vt:lpstr>
      <vt:lpstr>David</vt:lpstr>
      <vt:lpstr>Guttman Frnew</vt:lpstr>
      <vt:lpstr>1_ערכת נושא Office</vt:lpstr>
      <vt:lpstr>Office Theme</vt:lpstr>
      <vt:lpstr>ערכת נושא Office</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יעל משיח כראדי</dc:creator>
  <cp:lastModifiedBy>יעל משיח כראדי</cp:lastModifiedBy>
  <cp:revision>36</cp:revision>
  <cp:lastPrinted>2021-07-12T10:04:32Z</cp:lastPrinted>
  <dcterms:created xsi:type="dcterms:W3CDTF">2021-06-15T08:20:17Z</dcterms:created>
  <dcterms:modified xsi:type="dcterms:W3CDTF">2021-08-11T09:19:39Z</dcterms:modified>
</cp:coreProperties>
</file>